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0C0C0"/>
    <a:srgbClr val="B2B2B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5" autoAdjust="0"/>
    <p:restoredTop sz="94607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327EE-2813-431E-BBF6-4E3F13A1D7A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A3F78-8AD7-4909-A798-C6EEE5645CE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3F78-8AD7-4909-A798-C6EEE5645CE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6BEBF-F8C7-40C7-9DAF-D77B134F880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D7BF6-F315-4FBC-A39F-94DBD19244E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C2DA8-B799-41FA-A53D-D589A6F104D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E357D-BB3D-4C6E-B9D7-B1C63F3B80A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FE66C-3CA6-4529-B75D-41854792FB5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B78A2-403F-43AE-A74A-D5E85223A6C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D8F9C-3621-4D03-BEFC-B11BA6F6857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F814A-F954-4F36-ACBF-A9DB08053F3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DA447-56F7-478C-8D6C-77B5000C3F4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28735-4A9E-45AB-BB83-E2852EA3E5E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88F77-279B-4D98-BF53-9F9918BC29F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6A9D69E9-A21D-463A-95E0-A7BCD09501C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F:\&#20161;&#29233;&#19971;&#24180;&#32423;&#19978;&#24050;&#25972;&#36164;&#28304;\20120704&#20837;&#24211;&#20140;&#25945;&#20161;&#29233;&#29256;&#21021;&#20013;&#33521;&#35821;&#19971;&#24180;&#32423;&#19978;\&#20161;&#29233;&#19971;&#24180;&#32423;&#19978;\unit1%20topic2\&#35838;&#20214;\Unit1%20Topic2%20SectionD&#21442;&#32771;&#35838;&#20214;\SectionD-3b&#37197;&#22871;&#21548;&#21147;.mp3" TargetMode="External"/><Relationship Id="rId1" Type="http://schemas.microsoft.com/office/2007/relationships/media" Target="file:///F:\&#20161;&#29233;&#19971;&#24180;&#32423;&#19978;&#24050;&#25972;&#36164;&#28304;\20120704&#20837;&#24211;&#20140;&#25945;&#20161;&#29233;&#29256;&#21021;&#20013;&#33521;&#35821;&#19971;&#24180;&#32423;&#19978;\&#20161;&#29233;&#19971;&#24180;&#32423;&#19978;\unit1%20topic2\&#35838;&#20214;\Unit1%20Topic2%20SectionD&#21442;&#32771;&#35838;&#20214;\SectionD-3b&#37197;&#22871;&#21548;&#21147;.mp3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F:\&#20161;&#29233;&#19971;&#24180;&#32423;&#19978;&#24050;&#25972;&#36164;&#28304;\20120704&#20837;&#24211;&#20140;&#25945;&#20161;&#29233;&#29256;&#21021;&#20013;&#33521;&#35821;&#19971;&#24180;&#32423;&#19978;\&#20161;&#29233;&#19971;&#24180;&#32423;&#19978;\unit1%20topic2\&#35838;&#20214;\Unit1%20Topic2%20SectionD&#21442;&#32771;&#35838;&#20214;\SectionD-2&#37197;&#22871;&#21548;&#21147;.mp3" TargetMode="External"/><Relationship Id="rId1" Type="http://schemas.microsoft.com/office/2007/relationships/media" Target="file:///F:\&#20161;&#29233;&#19971;&#24180;&#32423;&#19978;&#24050;&#25972;&#36164;&#28304;\20120704&#20837;&#24211;&#20140;&#25945;&#20161;&#29233;&#29256;&#21021;&#20013;&#33521;&#35821;&#19971;&#24180;&#32423;&#19978;\&#20161;&#29233;&#19971;&#24180;&#32423;&#19978;\unit1%20topic2\&#35838;&#20214;\Unit1%20Topic2%20SectionD&#21442;&#32771;&#35838;&#20214;\SectionD-2&#37197;&#22871;&#21548;&#21147;.mp3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F:\&#20161;&#29233;&#19971;&#24180;&#32423;&#19978;&#24050;&#25972;&#36164;&#28304;\20120704&#20837;&#24211;&#20140;&#25945;&#20161;&#29233;&#29256;&#21021;&#20013;&#33521;&#35821;&#19971;&#24180;&#32423;&#19978;\&#20161;&#29233;&#19971;&#24180;&#32423;&#19978;\unit1%20topic2\&#35838;&#20214;\Unit1%20Topic2%20SectionD&#21442;&#32771;&#35838;&#20214;\SectionD-3a&#37197;&#22871;&#21548;&#21147;.mp3" TargetMode="External"/><Relationship Id="rId1" Type="http://schemas.microsoft.com/office/2007/relationships/media" Target="file:///F:\&#20161;&#29233;&#19971;&#24180;&#32423;&#19978;&#24050;&#25972;&#36164;&#28304;\20120704&#20837;&#24211;&#20140;&#25945;&#20161;&#29233;&#29256;&#21021;&#20013;&#33521;&#35821;&#19971;&#24180;&#32423;&#19978;\&#20161;&#29233;&#19971;&#24180;&#32423;&#19978;\unit1%20topic2\&#35838;&#20214;\Unit1%20Topic2%20SectionD&#21442;&#32771;&#35838;&#20214;\SectionD-3a&#37197;&#22871;&#21548;&#21147;.mp3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Text Box 3"/>
          <p:cNvSpPr txBox="1">
            <a:spLocks noChangeArrowheads="1"/>
          </p:cNvSpPr>
          <p:nvPr/>
        </p:nvSpPr>
        <p:spPr bwMode="auto">
          <a:xfrm>
            <a:off x="0" y="2204864"/>
            <a:ext cx="9144000" cy="1828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5400" b="1" dirty="0" smtClean="0">
                <a:latin typeface="Times New Roman" panose="02020603050405020304" pitchFamily="18" charset="0"/>
              </a:rPr>
              <a:t>Where </a:t>
            </a:r>
            <a:r>
              <a:rPr lang="en-US" altLang="zh-CN" sz="5400" b="1" dirty="0">
                <a:latin typeface="Times New Roman" panose="02020603050405020304" pitchFamily="18" charset="0"/>
              </a:rPr>
              <a:t>are you from?</a:t>
            </a:r>
          </a:p>
          <a:p>
            <a:pPr algn="ctr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  Section</a:t>
            </a:r>
            <a:r>
              <a:rPr lang="en-US" altLang="zh-CN" sz="4000" dirty="0">
                <a:latin typeface="Times New Roman" panose="02020603050405020304" pitchFamily="18" charset="0"/>
              </a:rPr>
              <a:t> </a:t>
            </a:r>
            <a:r>
              <a:rPr lang="en-US" altLang="zh-CN" sz="4000" b="1" dirty="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38596" name="Text Box 5"/>
          <p:cNvSpPr txBox="1">
            <a:spLocks noChangeArrowheads="1"/>
          </p:cNvSpPr>
          <p:nvPr/>
        </p:nvSpPr>
        <p:spPr bwMode="auto">
          <a:xfrm>
            <a:off x="3043087" y="1054477"/>
            <a:ext cx="30578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Unit 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1 Topic 2 </a:t>
            </a:r>
          </a:p>
        </p:txBody>
      </p:sp>
      <p:sp>
        <p:nvSpPr>
          <p:cNvPr id="7" name="矩形 6"/>
          <p:cNvSpPr/>
          <p:nvPr/>
        </p:nvSpPr>
        <p:spPr>
          <a:xfrm>
            <a:off x="2924753" y="535411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Line 4"/>
          <p:cNvSpPr>
            <a:spLocks noChangeShapeType="1"/>
          </p:cNvSpPr>
          <p:nvPr/>
        </p:nvSpPr>
        <p:spPr bwMode="auto">
          <a:xfrm>
            <a:off x="1543050" y="260350"/>
            <a:ext cx="690403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8835" name="Line 6"/>
          <p:cNvSpPr>
            <a:spLocks noChangeShapeType="1"/>
          </p:cNvSpPr>
          <p:nvPr/>
        </p:nvSpPr>
        <p:spPr bwMode="auto">
          <a:xfrm>
            <a:off x="1533525" y="2276475"/>
            <a:ext cx="6913563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8836" name="Rectangle 8"/>
          <p:cNvSpPr>
            <a:spLocks noChangeArrowheads="1"/>
          </p:cNvSpPr>
          <p:nvPr/>
        </p:nvSpPr>
        <p:spPr bwMode="auto">
          <a:xfrm>
            <a:off x="1979613" y="4508500"/>
            <a:ext cx="23891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he’s = he is</a:t>
            </a:r>
          </a:p>
        </p:txBody>
      </p:sp>
      <p:sp>
        <p:nvSpPr>
          <p:cNvPr id="248837" name="Rectangle 9"/>
          <p:cNvSpPr>
            <a:spLocks noChangeArrowheads="1"/>
          </p:cNvSpPr>
          <p:nvPr/>
        </p:nvSpPr>
        <p:spPr bwMode="auto">
          <a:xfrm>
            <a:off x="1693863" y="1566863"/>
            <a:ext cx="36814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they’re = they are </a:t>
            </a:r>
          </a:p>
        </p:txBody>
      </p:sp>
      <p:sp>
        <p:nvSpPr>
          <p:cNvPr id="248838" name="Rectangle 10"/>
          <p:cNvSpPr>
            <a:spLocks noChangeArrowheads="1"/>
          </p:cNvSpPr>
          <p:nvPr/>
        </p:nvSpPr>
        <p:spPr bwMode="auto">
          <a:xfrm>
            <a:off x="1693863" y="2495550"/>
            <a:ext cx="30734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who’s = who is</a:t>
            </a:r>
          </a:p>
        </p:txBody>
      </p:sp>
      <p:sp>
        <p:nvSpPr>
          <p:cNvPr id="248839" name="Rectangle 13"/>
          <p:cNvSpPr>
            <a:spLocks noChangeArrowheads="1"/>
          </p:cNvSpPr>
          <p:nvPr/>
        </p:nvSpPr>
        <p:spPr bwMode="auto">
          <a:xfrm>
            <a:off x="5130800" y="1568450"/>
            <a:ext cx="341471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what’s = what is </a:t>
            </a:r>
          </a:p>
        </p:txBody>
      </p:sp>
      <p:sp>
        <p:nvSpPr>
          <p:cNvPr id="248840" name="Rectangle 14"/>
          <p:cNvSpPr>
            <a:spLocks noChangeArrowheads="1"/>
          </p:cNvSpPr>
          <p:nvPr/>
        </p:nvSpPr>
        <p:spPr bwMode="auto">
          <a:xfrm>
            <a:off x="5130800" y="2493963"/>
            <a:ext cx="38036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where’s = where is</a:t>
            </a: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1042988" y="1484313"/>
          <a:ext cx="7632700" cy="4968875"/>
        </p:xfrm>
        <a:graphic>
          <a:graphicData uri="http://schemas.openxmlformats.org/drawingml/2006/table">
            <a:tbl>
              <a:tblPr/>
              <a:tblGrid>
                <a:gridCol w="3816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7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0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0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8858" name="Rectangle 7"/>
          <p:cNvSpPr>
            <a:spLocks noChangeArrowheads="1"/>
          </p:cNvSpPr>
          <p:nvPr/>
        </p:nvSpPr>
        <p:spPr bwMode="auto">
          <a:xfrm>
            <a:off x="1908175" y="1916113"/>
            <a:ext cx="28082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/>
              <a:t>isn’t = is not</a:t>
            </a:r>
          </a:p>
        </p:txBody>
      </p:sp>
      <p:sp>
        <p:nvSpPr>
          <p:cNvPr id="248859" name="Rectangle 8"/>
          <p:cNvSpPr>
            <a:spLocks noChangeArrowheads="1"/>
          </p:cNvSpPr>
          <p:nvPr/>
        </p:nvSpPr>
        <p:spPr bwMode="auto">
          <a:xfrm>
            <a:off x="1979613" y="3213100"/>
            <a:ext cx="2389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/>
              <a:t>he’s = he is</a:t>
            </a:r>
          </a:p>
        </p:txBody>
      </p:sp>
      <p:sp>
        <p:nvSpPr>
          <p:cNvPr id="248860" name="Rectangle 9"/>
          <p:cNvSpPr>
            <a:spLocks noChangeArrowheads="1"/>
          </p:cNvSpPr>
          <p:nvPr/>
        </p:nvSpPr>
        <p:spPr bwMode="auto">
          <a:xfrm>
            <a:off x="1763713" y="4508500"/>
            <a:ext cx="36814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/>
              <a:t>they’re = they are </a:t>
            </a:r>
          </a:p>
        </p:txBody>
      </p:sp>
      <p:sp>
        <p:nvSpPr>
          <p:cNvPr id="248861" name="Rectangle 10"/>
          <p:cNvSpPr>
            <a:spLocks noChangeArrowheads="1"/>
          </p:cNvSpPr>
          <p:nvPr/>
        </p:nvSpPr>
        <p:spPr bwMode="auto">
          <a:xfrm>
            <a:off x="1763713" y="6021388"/>
            <a:ext cx="3071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/>
              <a:t>who’s = who is</a:t>
            </a:r>
          </a:p>
        </p:txBody>
      </p:sp>
      <p:sp>
        <p:nvSpPr>
          <p:cNvPr id="248862" name="Rectangle 11"/>
          <p:cNvSpPr>
            <a:spLocks noChangeArrowheads="1"/>
          </p:cNvSpPr>
          <p:nvPr/>
        </p:nvSpPr>
        <p:spPr bwMode="auto">
          <a:xfrm>
            <a:off x="5345113" y="1916113"/>
            <a:ext cx="31337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/>
              <a:t>aren’t = are not</a:t>
            </a:r>
          </a:p>
        </p:txBody>
      </p:sp>
      <p:sp>
        <p:nvSpPr>
          <p:cNvPr id="248863" name="Rectangle 12"/>
          <p:cNvSpPr>
            <a:spLocks noChangeArrowheads="1"/>
          </p:cNvSpPr>
          <p:nvPr/>
        </p:nvSpPr>
        <p:spPr bwMode="auto">
          <a:xfrm>
            <a:off x="5435600" y="3284538"/>
            <a:ext cx="29591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/>
              <a:t>she’s = she is </a:t>
            </a:r>
          </a:p>
        </p:txBody>
      </p:sp>
      <p:sp>
        <p:nvSpPr>
          <p:cNvPr id="248864" name="Rectangle 13"/>
          <p:cNvSpPr>
            <a:spLocks noChangeArrowheads="1"/>
          </p:cNvSpPr>
          <p:nvPr/>
        </p:nvSpPr>
        <p:spPr bwMode="auto">
          <a:xfrm>
            <a:off x="5292725" y="4652963"/>
            <a:ext cx="3413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/>
              <a:t>what’s = what is </a:t>
            </a:r>
          </a:p>
        </p:txBody>
      </p:sp>
      <p:sp>
        <p:nvSpPr>
          <p:cNvPr id="248865" name="Rectangle 14"/>
          <p:cNvSpPr>
            <a:spLocks noChangeArrowheads="1"/>
          </p:cNvSpPr>
          <p:nvPr/>
        </p:nvSpPr>
        <p:spPr bwMode="auto">
          <a:xfrm>
            <a:off x="5148263" y="5876925"/>
            <a:ext cx="38036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/>
              <a:t>where’s = where is</a:t>
            </a: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Text Box 3"/>
          <p:cNvSpPr txBox="1">
            <a:spLocks noChangeArrowheads="1"/>
          </p:cNvSpPr>
          <p:nvPr/>
        </p:nvSpPr>
        <p:spPr bwMode="auto">
          <a:xfrm>
            <a:off x="1619250" y="1052513"/>
            <a:ext cx="6048375" cy="476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Where are you from?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I’m from Canada.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Is she Jane?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Yes, she is.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Is he Li Ming?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No, he isn’t.</a:t>
            </a:r>
          </a:p>
        </p:txBody>
      </p:sp>
      <p:pic>
        <p:nvPicPr>
          <p:cNvPr id="249859" name="Picture 4" descr="活动交际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260350"/>
            <a:ext cx="1017587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9860" name="AutoShape 5"/>
          <p:cNvSpPr>
            <a:spLocks noChangeArrowheads="1"/>
          </p:cNvSpPr>
          <p:nvPr/>
        </p:nvSpPr>
        <p:spPr bwMode="auto">
          <a:xfrm>
            <a:off x="1042988" y="1125538"/>
            <a:ext cx="576262" cy="554037"/>
          </a:xfrm>
          <a:custGeom>
            <a:avLst/>
            <a:gdLst>
              <a:gd name="T0" fmla="*/ 288131 w 576262"/>
              <a:gd name="T1" fmla="*/ 0 h 554037"/>
              <a:gd name="T2" fmla="*/ 1 w 576262"/>
              <a:gd name="T3" fmla="*/ 211623 h 554037"/>
              <a:gd name="T4" fmla="*/ 110056 w 576262"/>
              <a:gd name="T5" fmla="*/ 554035 h 554037"/>
              <a:gd name="T6" fmla="*/ 466206 w 576262"/>
              <a:gd name="T7" fmla="*/ 554035 h 554037"/>
              <a:gd name="T8" fmla="*/ 576261 w 576262"/>
              <a:gd name="T9" fmla="*/ 211623 h 554037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78077 w 576262"/>
              <a:gd name="T16" fmla="*/ 211624 h 554037"/>
              <a:gd name="T17" fmla="*/ 398185 w 576262"/>
              <a:gd name="T18" fmla="*/ 423244 h 5540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262" h="554037">
                <a:moveTo>
                  <a:pt x="1" y="211623"/>
                </a:moveTo>
                <a:lnTo>
                  <a:pt x="220114" y="211624"/>
                </a:lnTo>
                <a:lnTo>
                  <a:pt x="288131" y="0"/>
                </a:lnTo>
                <a:lnTo>
                  <a:pt x="356148" y="211624"/>
                </a:lnTo>
                <a:lnTo>
                  <a:pt x="576261" y="211623"/>
                </a:lnTo>
                <a:lnTo>
                  <a:pt x="398185" y="342412"/>
                </a:lnTo>
                <a:lnTo>
                  <a:pt x="466206" y="554035"/>
                </a:lnTo>
                <a:lnTo>
                  <a:pt x="288131" y="423244"/>
                </a:lnTo>
                <a:lnTo>
                  <a:pt x="110056" y="554035"/>
                </a:lnTo>
                <a:lnTo>
                  <a:pt x="178077" y="34241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249861" name="AutoShape 6"/>
          <p:cNvSpPr>
            <a:spLocks noChangeArrowheads="1"/>
          </p:cNvSpPr>
          <p:nvPr/>
        </p:nvSpPr>
        <p:spPr bwMode="auto">
          <a:xfrm>
            <a:off x="1042988" y="2708275"/>
            <a:ext cx="576262" cy="554038"/>
          </a:xfrm>
          <a:custGeom>
            <a:avLst/>
            <a:gdLst>
              <a:gd name="T0" fmla="*/ 288131 w 576262"/>
              <a:gd name="T1" fmla="*/ 0 h 554038"/>
              <a:gd name="T2" fmla="*/ 1 w 576262"/>
              <a:gd name="T3" fmla="*/ 211623 h 554038"/>
              <a:gd name="T4" fmla="*/ 110056 w 576262"/>
              <a:gd name="T5" fmla="*/ 554036 h 554038"/>
              <a:gd name="T6" fmla="*/ 466206 w 576262"/>
              <a:gd name="T7" fmla="*/ 554036 h 554038"/>
              <a:gd name="T8" fmla="*/ 576261 w 576262"/>
              <a:gd name="T9" fmla="*/ 211623 h 554038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78077 w 576262"/>
              <a:gd name="T16" fmla="*/ 211625 h 554038"/>
              <a:gd name="T17" fmla="*/ 398185 w 576262"/>
              <a:gd name="T18" fmla="*/ 423244 h 5540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262" h="554038">
                <a:moveTo>
                  <a:pt x="1" y="211623"/>
                </a:moveTo>
                <a:lnTo>
                  <a:pt x="220114" y="211625"/>
                </a:lnTo>
                <a:lnTo>
                  <a:pt x="288131" y="0"/>
                </a:lnTo>
                <a:lnTo>
                  <a:pt x="356148" y="211625"/>
                </a:lnTo>
                <a:lnTo>
                  <a:pt x="576261" y="211623"/>
                </a:lnTo>
                <a:lnTo>
                  <a:pt x="398185" y="342413"/>
                </a:lnTo>
                <a:lnTo>
                  <a:pt x="466206" y="554036"/>
                </a:lnTo>
                <a:lnTo>
                  <a:pt x="288131" y="423244"/>
                </a:lnTo>
                <a:lnTo>
                  <a:pt x="110056" y="554036"/>
                </a:lnTo>
                <a:lnTo>
                  <a:pt x="178077" y="342413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249862" name="AutoShape 7"/>
          <p:cNvSpPr>
            <a:spLocks noChangeArrowheads="1"/>
          </p:cNvSpPr>
          <p:nvPr/>
        </p:nvSpPr>
        <p:spPr bwMode="auto">
          <a:xfrm>
            <a:off x="971550" y="4365625"/>
            <a:ext cx="576263" cy="554038"/>
          </a:xfrm>
          <a:custGeom>
            <a:avLst/>
            <a:gdLst>
              <a:gd name="T0" fmla="*/ 288132 w 576263"/>
              <a:gd name="T1" fmla="*/ 0 h 554038"/>
              <a:gd name="T2" fmla="*/ 1 w 576263"/>
              <a:gd name="T3" fmla="*/ 211623 h 554038"/>
              <a:gd name="T4" fmla="*/ 110056 w 576263"/>
              <a:gd name="T5" fmla="*/ 554036 h 554038"/>
              <a:gd name="T6" fmla="*/ 466207 w 576263"/>
              <a:gd name="T7" fmla="*/ 554036 h 554038"/>
              <a:gd name="T8" fmla="*/ 576262 w 576263"/>
              <a:gd name="T9" fmla="*/ 211623 h 554038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78077 w 576263"/>
              <a:gd name="T16" fmla="*/ 211625 h 554038"/>
              <a:gd name="T17" fmla="*/ 398186 w 576263"/>
              <a:gd name="T18" fmla="*/ 423244 h 5540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263" h="554038">
                <a:moveTo>
                  <a:pt x="1" y="211623"/>
                </a:moveTo>
                <a:lnTo>
                  <a:pt x="220114" y="211625"/>
                </a:lnTo>
                <a:lnTo>
                  <a:pt x="288132" y="0"/>
                </a:lnTo>
                <a:lnTo>
                  <a:pt x="356149" y="211625"/>
                </a:lnTo>
                <a:lnTo>
                  <a:pt x="576262" y="211623"/>
                </a:lnTo>
                <a:lnTo>
                  <a:pt x="398186" y="342413"/>
                </a:lnTo>
                <a:lnTo>
                  <a:pt x="466207" y="554036"/>
                </a:lnTo>
                <a:lnTo>
                  <a:pt x="288132" y="423244"/>
                </a:lnTo>
                <a:lnTo>
                  <a:pt x="110056" y="554036"/>
                </a:lnTo>
                <a:lnTo>
                  <a:pt x="178077" y="342413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 sz="3600" b="1">
              <a:latin typeface="Times New Roman" panose="02020603050405020304" pitchFamily="18" charset="0"/>
            </a:endParaRPr>
          </a:p>
        </p:txBody>
      </p:sp>
      <p:pic>
        <p:nvPicPr>
          <p:cNvPr id="7" name="Picture 8" descr="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56325" y="1844675"/>
            <a:ext cx="2776538" cy="2781300"/>
          </a:xfrm>
          <a:prstGeom prst="rect">
            <a:avLst/>
          </a:prstGeom>
          <a:noFill/>
          <a:ln w="349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49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Text Box 3"/>
          <p:cNvSpPr txBox="1">
            <a:spLocks noChangeArrowheads="1"/>
          </p:cNvSpPr>
          <p:nvPr/>
        </p:nvSpPr>
        <p:spPr bwMode="auto">
          <a:xfrm>
            <a:off x="1403350" y="1412875"/>
            <a:ext cx="6048375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9900CC"/>
                </a:solidFill>
                <a:latin typeface="Times New Roman" panose="02020603050405020304" pitchFamily="18" charset="0"/>
              </a:rPr>
              <a:t>Who are they?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9900CC"/>
                </a:solidFill>
                <a:latin typeface="Times New Roman" panose="02020603050405020304" pitchFamily="18" charset="0"/>
              </a:rPr>
              <a:t>They’re Maria and Jane.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660066"/>
                </a:solidFill>
                <a:latin typeface="Times New Roman" panose="02020603050405020304" pitchFamily="18" charset="0"/>
              </a:rPr>
              <a:t>Are you from Japan?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660066"/>
                </a:solidFill>
                <a:latin typeface="Times New Roman" panose="02020603050405020304" pitchFamily="18" charset="0"/>
              </a:rPr>
              <a:t>Yes, we are. / No, we aren’t</a:t>
            </a:r>
            <a:r>
              <a:rPr lang="en-US" altLang="zh-CN" sz="36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50883" name="AutoShape 4"/>
          <p:cNvSpPr>
            <a:spLocks noChangeArrowheads="1"/>
          </p:cNvSpPr>
          <p:nvPr/>
        </p:nvSpPr>
        <p:spPr bwMode="auto">
          <a:xfrm>
            <a:off x="755650" y="1341438"/>
            <a:ext cx="576263" cy="554037"/>
          </a:xfrm>
          <a:custGeom>
            <a:avLst/>
            <a:gdLst>
              <a:gd name="T0" fmla="*/ 288132 w 576263"/>
              <a:gd name="T1" fmla="*/ 0 h 554037"/>
              <a:gd name="T2" fmla="*/ 1 w 576263"/>
              <a:gd name="T3" fmla="*/ 211623 h 554037"/>
              <a:gd name="T4" fmla="*/ 110056 w 576263"/>
              <a:gd name="T5" fmla="*/ 554035 h 554037"/>
              <a:gd name="T6" fmla="*/ 466207 w 576263"/>
              <a:gd name="T7" fmla="*/ 554035 h 554037"/>
              <a:gd name="T8" fmla="*/ 576262 w 576263"/>
              <a:gd name="T9" fmla="*/ 211623 h 554037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78077 w 576263"/>
              <a:gd name="T16" fmla="*/ 211624 h 554037"/>
              <a:gd name="T17" fmla="*/ 398186 w 576263"/>
              <a:gd name="T18" fmla="*/ 423244 h 5540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263" h="554037">
                <a:moveTo>
                  <a:pt x="1" y="211623"/>
                </a:moveTo>
                <a:lnTo>
                  <a:pt x="220114" y="211624"/>
                </a:lnTo>
                <a:lnTo>
                  <a:pt x="288132" y="0"/>
                </a:lnTo>
                <a:lnTo>
                  <a:pt x="356149" y="211624"/>
                </a:lnTo>
                <a:lnTo>
                  <a:pt x="576262" y="211623"/>
                </a:lnTo>
                <a:lnTo>
                  <a:pt x="398186" y="342412"/>
                </a:lnTo>
                <a:lnTo>
                  <a:pt x="466207" y="554035"/>
                </a:lnTo>
                <a:lnTo>
                  <a:pt x="288132" y="423244"/>
                </a:lnTo>
                <a:lnTo>
                  <a:pt x="110056" y="554035"/>
                </a:lnTo>
                <a:lnTo>
                  <a:pt x="178077" y="34241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250884" name="AutoShape 5"/>
          <p:cNvSpPr>
            <a:spLocks noChangeArrowheads="1"/>
          </p:cNvSpPr>
          <p:nvPr/>
        </p:nvSpPr>
        <p:spPr bwMode="auto">
          <a:xfrm>
            <a:off x="827088" y="3068638"/>
            <a:ext cx="576262" cy="554037"/>
          </a:xfrm>
          <a:custGeom>
            <a:avLst/>
            <a:gdLst>
              <a:gd name="T0" fmla="*/ 288131 w 576262"/>
              <a:gd name="T1" fmla="*/ 0 h 554037"/>
              <a:gd name="T2" fmla="*/ 1 w 576262"/>
              <a:gd name="T3" fmla="*/ 211623 h 554037"/>
              <a:gd name="T4" fmla="*/ 110056 w 576262"/>
              <a:gd name="T5" fmla="*/ 554035 h 554037"/>
              <a:gd name="T6" fmla="*/ 466206 w 576262"/>
              <a:gd name="T7" fmla="*/ 554035 h 554037"/>
              <a:gd name="T8" fmla="*/ 576261 w 576262"/>
              <a:gd name="T9" fmla="*/ 211623 h 554037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78077 w 576262"/>
              <a:gd name="T16" fmla="*/ 211624 h 554037"/>
              <a:gd name="T17" fmla="*/ 398185 w 576262"/>
              <a:gd name="T18" fmla="*/ 423244 h 5540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262" h="554037">
                <a:moveTo>
                  <a:pt x="1" y="211623"/>
                </a:moveTo>
                <a:lnTo>
                  <a:pt x="220114" y="211624"/>
                </a:lnTo>
                <a:lnTo>
                  <a:pt x="288131" y="0"/>
                </a:lnTo>
                <a:lnTo>
                  <a:pt x="356148" y="211624"/>
                </a:lnTo>
                <a:lnTo>
                  <a:pt x="576261" y="211623"/>
                </a:lnTo>
                <a:lnTo>
                  <a:pt x="398185" y="342412"/>
                </a:lnTo>
                <a:lnTo>
                  <a:pt x="466206" y="554035"/>
                </a:lnTo>
                <a:lnTo>
                  <a:pt x="288131" y="423244"/>
                </a:lnTo>
                <a:lnTo>
                  <a:pt x="110056" y="554035"/>
                </a:lnTo>
                <a:lnTo>
                  <a:pt x="178077" y="34241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 sz="36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50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7" name="内容占位符 2"/>
          <p:cNvSpPr>
            <a:spLocks noGrp="1" noChangeArrowheads="1"/>
          </p:cNvSpPr>
          <p:nvPr>
            <p:ph idx="4294967295"/>
          </p:nvPr>
        </p:nvSpPr>
        <p:spPr>
          <a:xfrm>
            <a:off x="914400" y="1628775"/>
            <a:ext cx="8229600" cy="4525963"/>
          </a:xfrm>
        </p:spPr>
        <p:txBody>
          <a:bodyPr/>
          <a:lstStyle/>
          <a:p>
            <a:pPr fontAlgn="t"/>
            <a:endParaRPr lang="zh-CN" altLang="zh-CN" b="0"/>
          </a:p>
          <a:p>
            <a:pPr fontAlgn="t"/>
            <a:endParaRPr lang="zh-CN" altLang="zh-CN" b="0"/>
          </a:p>
          <a:p>
            <a:pPr fontAlgn="t"/>
            <a:endParaRPr lang="zh-CN" altLang="zh-CN"/>
          </a:p>
          <a:p>
            <a:pPr fontAlgn="t"/>
            <a:endParaRPr lang="zh-CN" altLang="zh-CN"/>
          </a:p>
          <a:p>
            <a:pPr fontAlgn="t"/>
            <a:endParaRPr lang="zh-CN" altLang="zh-CN"/>
          </a:p>
          <a:p>
            <a:pPr fontAlgn="t"/>
            <a:endParaRPr lang="zh-CN" altLang="zh-CN"/>
          </a:p>
          <a:p>
            <a:pPr fontAlgn="t"/>
            <a:endParaRPr lang="zh-CN" altLang="zh-CN" b="0"/>
          </a:p>
          <a:p>
            <a:pPr fontAlgn="t"/>
            <a:endParaRPr lang="zh-CN" altLang="zh-CN" b="0"/>
          </a:p>
          <a:p>
            <a:pPr fontAlgn="t"/>
            <a:endParaRPr lang="zh-CN" altLang="zh-CN"/>
          </a:p>
          <a:p>
            <a:pPr fontAlgn="t"/>
            <a:endParaRPr lang="zh-CN" altLang="zh-CN"/>
          </a:p>
          <a:p>
            <a:pPr fontAlgn="t"/>
            <a:endParaRPr lang="zh-CN" altLang="zh-CN"/>
          </a:p>
          <a:p>
            <a:pPr fontAlgn="t"/>
            <a:endParaRPr lang="zh-CN" altLang="zh-CN"/>
          </a:p>
          <a:p>
            <a:endParaRPr lang="en-US" altLang="zh-CN"/>
          </a:p>
        </p:txBody>
      </p:sp>
      <p:sp>
        <p:nvSpPr>
          <p:cNvPr id="251908" name="Rectangle 3"/>
          <p:cNvSpPr>
            <a:spLocks noChangeArrowheads="1"/>
          </p:cNvSpPr>
          <p:nvPr/>
        </p:nvSpPr>
        <p:spPr bwMode="auto">
          <a:xfrm>
            <a:off x="693738" y="490538"/>
            <a:ext cx="831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3b</a:t>
            </a:r>
          </a:p>
        </p:txBody>
      </p:sp>
      <p:sp>
        <p:nvSpPr>
          <p:cNvPr id="251909" name="Text Box 4"/>
          <p:cNvSpPr txBox="1">
            <a:spLocks noChangeArrowheads="1"/>
          </p:cNvSpPr>
          <p:nvPr/>
        </p:nvSpPr>
        <p:spPr bwMode="auto">
          <a:xfrm>
            <a:off x="2727325" y="506413"/>
            <a:ext cx="4002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/>
              <a:t>Useful expressions</a:t>
            </a:r>
          </a:p>
        </p:txBody>
      </p:sp>
      <p:pic>
        <p:nvPicPr>
          <p:cNvPr id="251910" name="Picture 5" descr="习惯用语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65250" y="201613"/>
            <a:ext cx="1546225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SectionD-3b配套听力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04813"/>
            <a:ext cx="102235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900113" y="1341438"/>
          <a:ext cx="7488237" cy="5347335"/>
        </p:xfrm>
        <a:graphic>
          <a:graphicData uri="http://schemas.openxmlformats.org/drawingml/2006/table">
            <a:tbl>
              <a:tblPr/>
              <a:tblGrid>
                <a:gridCol w="3744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4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Excuse me, are you Jane?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Yes, I am. / No, I’m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not.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What’s your name?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My name is Sally.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What’s your telephone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number?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My telephone number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is ... / It is ...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94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9563"/>
            <a:ext cx="8229600" cy="1143000"/>
          </a:xfrm>
        </p:spPr>
        <p:txBody>
          <a:bodyPr/>
          <a:lstStyle/>
          <a:p>
            <a:r>
              <a:rPr lang="zh-CN" altLang="en-US" b="1">
                <a:solidFill>
                  <a:srgbClr val="FF00FF"/>
                </a:solidFill>
              </a:rPr>
              <a:t>人称代词</a:t>
            </a:r>
          </a:p>
        </p:txBody>
      </p:sp>
      <p:graphicFrame>
        <p:nvGraphicFramePr>
          <p:cNvPr id="51203" name="Group 3"/>
          <p:cNvGraphicFramePr>
            <a:graphicFrameLocks noGrp="1"/>
          </p:cNvGraphicFramePr>
          <p:nvPr/>
        </p:nvGraphicFramePr>
        <p:xfrm>
          <a:off x="384175" y="1506538"/>
          <a:ext cx="8291513" cy="4895090"/>
        </p:xfrm>
        <a:graphic>
          <a:graphicData uri="http://schemas.openxmlformats.org/drawingml/2006/table">
            <a:tbl>
              <a:tblPr/>
              <a:tblGrid>
                <a:gridCol w="223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8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89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9138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   </a:t>
                      </a:r>
                      <a:endParaRPr kumimoji="0" lang="en-US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zh-CN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单数</a:t>
                      </a:r>
                      <a:endParaRPr kumimoji="0" lang="zh-CN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zh-CN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复数</a:t>
                      </a:r>
                      <a:endParaRPr kumimoji="0" lang="zh-CN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43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zh-CN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主格</a:t>
                      </a:r>
                      <a:endParaRPr kumimoji="0" lang="zh-CN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be</a:t>
                      </a:r>
                      <a:r>
                        <a:rPr kumimoji="1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动词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zh-CN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主格</a:t>
                      </a:r>
                      <a:endParaRPr kumimoji="0" lang="zh-CN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be</a:t>
                      </a:r>
                      <a:r>
                        <a:rPr kumimoji="1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动词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zh-CN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第一人称</a:t>
                      </a:r>
                      <a:endParaRPr kumimoji="0" lang="zh-CN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I </a:t>
                      </a:r>
                      <a:endParaRPr kumimoji="0" lang="en-US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we</a:t>
                      </a:r>
                      <a:endParaRPr kumimoji="0" lang="en-US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are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zh-CN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第二人称</a:t>
                      </a:r>
                      <a:endParaRPr kumimoji="0" lang="zh-CN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you</a:t>
                      </a:r>
                      <a:endParaRPr kumimoji="0" lang="en-US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are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you</a:t>
                      </a:r>
                      <a:endParaRPr kumimoji="0" lang="en-US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are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8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zh-CN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第三人称</a:t>
                      </a:r>
                      <a:endParaRPr kumimoji="0" lang="zh-CN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he</a:t>
                      </a:r>
                      <a:endParaRPr kumimoji="0" lang="en-US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she</a:t>
                      </a:r>
                      <a:endParaRPr kumimoji="0" lang="en-US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it</a:t>
                      </a:r>
                      <a:endParaRPr kumimoji="0" lang="en-US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is</a:t>
                      </a:r>
                      <a:endParaRPr kumimoji="0" lang="en-US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is</a:t>
                      </a:r>
                      <a:endParaRPr kumimoji="0" lang="en-US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they</a:t>
                      </a:r>
                      <a:endParaRPr kumimoji="0" lang="en-US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are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9388" y="1125538"/>
            <a:ext cx="8964612" cy="5732462"/>
          </a:xfrm>
        </p:spPr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en-US" altLang="zh-CN" sz="2800" b="0" dirty="0" smtClean="0"/>
              <a:t>Suppose </a:t>
            </a:r>
            <a:r>
              <a:rPr lang="en-US" altLang="zh-CN" sz="2800" b="0" dirty="0"/>
              <a:t>you are a reporter, and do an interview about Liu Xiang. 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en-US" altLang="zh-CN" sz="2800" b="0" dirty="0">
                <a:solidFill>
                  <a:srgbClr val="FF0000"/>
                </a:solidFill>
              </a:rPr>
              <a:t>What’s your name?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en-US" altLang="zh-CN" sz="2800" b="0" dirty="0">
                <a:solidFill>
                  <a:srgbClr val="000066"/>
                </a:solidFill>
              </a:rPr>
              <a:t>   My name is … 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en-US" altLang="zh-CN" sz="2800" b="0" dirty="0">
                <a:solidFill>
                  <a:srgbClr val="FF0000"/>
                </a:solidFill>
              </a:rPr>
              <a:t>Where are you from?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en-US" altLang="zh-CN" sz="2800" b="0" dirty="0">
                <a:solidFill>
                  <a:srgbClr val="FF0000"/>
                </a:solidFill>
              </a:rPr>
              <a:t>   </a:t>
            </a:r>
            <a:r>
              <a:rPr lang="en-US" altLang="zh-CN" sz="2800" b="0" dirty="0">
                <a:solidFill>
                  <a:srgbClr val="000066"/>
                </a:solidFill>
              </a:rPr>
              <a:t>I am from …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en-US" altLang="zh-CN" sz="2800" b="0" dirty="0">
                <a:solidFill>
                  <a:srgbClr val="FF0000"/>
                </a:solidFill>
              </a:rPr>
              <a:t>What’s your telephone number? 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en-US" altLang="zh-CN" sz="2800" b="0" dirty="0">
                <a:solidFill>
                  <a:srgbClr val="FF0000"/>
                </a:solidFill>
              </a:rPr>
              <a:t>   </a:t>
            </a:r>
            <a:r>
              <a:rPr lang="en-US" altLang="zh-CN" sz="2800" b="0" dirty="0">
                <a:solidFill>
                  <a:srgbClr val="000066"/>
                </a:solidFill>
              </a:rPr>
              <a:t>My telephone number is …</a:t>
            </a:r>
          </a:p>
        </p:txBody>
      </p:sp>
      <p:sp>
        <p:nvSpPr>
          <p:cNvPr id="254979" name="WordArt 9"/>
          <p:cNvSpPr>
            <a:spLocks noChangeArrowheads="1" noChangeShapeType="1" noTextEdit="1"/>
          </p:cNvSpPr>
          <p:nvPr/>
        </p:nvSpPr>
        <p:spPr bwMode="auto">
          <a:xfrm>
            <a:off x="3492500" y="476250"/>
            <a:ext cx="2303463" cy="9366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+mn-lt"/>
                <a:ea typeface="+mn-lt"/>
                <a:cs typeface="+mn-lt"/>
              </a:rPr>
              <a:t>Project</a:t>
            </a:r>
            <a:endParaRPr lang="zh-CN" altLang="en-US" sz="3600" b="1" kern="10" dirty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latin typeface="+mn-lt"/>
              <a:ea typeface="+mn-lt"/>
              <a:cs typeface="+mn-lt"/>
            </a:endParaRPr>
          </a:p>
        </p:txBody>
      </p:sp>
      <p:pic>
        <p:nvPicPr>
          <p:cNvPr id="254980" name="图片 4" descr="刘翔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9700" y="2205038"/>
            <a:ext cx="3744913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4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4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4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4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4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49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49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Text Box 2"/>
          <p:cNvSpPr txBox="1">
            <a:spLocks noChangeArrowheads="1"/>
          </p:cNvSpPr>
          <p:nvPr/>
        </p:nvSpPr>
        <p:spPr bwMode="auto">
          <a:xfrm>
            <a:off x="971550" y="692150"/>
            <a:ext cx="7804150" cy="493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用</a:t>
            </a:r>
            <a:r>
              <a:rPr lang="en-US" altLang="zh-CN" sz="36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am, is, are</a:t>
            </a:r>
            <a:r>
              <a:rPr lang="zh-CN" altLang="en-US" sz="36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填空。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1.Who ______they?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zh-CN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I_______John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Brown.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 What_______ his name, Peter?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4.You ________ Tom.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5. Maria and Jane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______from Class 1.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6. Her name ________Kate.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8. It ______my English book.</a:t>
            </a:r>
          </a:p>
        </p:txBody>
      </p:sp>
      <p:sp>
        <p:nvSpPr>
          <p:cNvPr id="256003" name="Text Box 3"/>
          <p:cNvSpPr txBox="1">
            <a:spLocks noChangeArrowheads="1"/>
          </p:cNvSpPr>
          <p:nvPr/>
        </p:nvSpPr>
        <p:spPr bwMode="auto">
          <a:xfrm>
            <a:off x="2627313" y="1341438"/>
            <a:ext cx="12239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256004" name="Text Box 4"/>
          <p:cNvSpPr txBox="1">
            <a:spLocks noChangeArrowheads="1"/>
          </p:cNvSpPr>
          <p:nvPr/>
        </p:nvSpPr>
        <p:spPr bwMode="auto">
          <a:xfrm>
            <a:off x="2124075" y="1916113"/>
            <a:ext cx="793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am</a:t>
            </a:r>
          </a:p>
        </p:txBody>
      </p:sp>
      <p:sp>
        <p:nvSpPr>
          <p:cNvPr id="256005" name="Text Box 5"/>
          <p:cNvSpPr txBox="1">
            <a:spLocks noChangeArrowheads="1"/>
          </p:cNvSpPr>
          <p:nvPr/>
        </p:nvSpPr>
        <p:spPr bwMode="auto">
          <a:xfrm>
            <a:off x="3132138" y="2565400"/>
            <a:ext cx="48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256006" name="Text Box 6"/>
          <p:cNvSpPr txBox="1">
            <a:spLocks noChangeArrowheads="1"/>
          </p:cNvSpPr>
          <p:nvPr/>
        </p:nvSpPr>
        <p:spPr bwMode="auto">
          <a:xfrm>
            <a:off x="3059113" y="3141663"/>
            <a:ext cx="819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256007" name="Text Box 7"/>
          <p:cNvSpPr txBox="1">
            <a:spLocks noChangeArrowheads="1"/>
          </p:cNvSpPr>
          <p:nvPr/>
        </p:nvSpPr>
        <p:spPr bwMode="auto">
          <a:xfrm>
            <a:off x="4932363" y="3789363"/>
            <a:ext cx="819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256008" name="Text Box 8"/>
          <p:cNvSpPr txBox="1">
            <a:spLocks noChangeArrowheads="1"/>
          </p:cNvSpPr>
          <p:nvPr/>
        </p:nvSpPr>
        <p:spPr bwMode="auto">
          <a:xfrm>
            <a:off x="4211638" y="4365625"/>
            <a:ext cx="48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256009" name="Text Box 9"/>
          <p:cNvSpPr txBox="1">
            <a:spLocks noChangeArrowheads="1"/>
          </p:cNvSpPr>
          <p:nvPr/>
        </p:nvSpPr>
        <p:spPr bwMode="auto">
          <a:xfrm>
            <a:off x="2339975" y="4941888"/>
            <a:ext cx="48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is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56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56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56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6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56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56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56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2" grpId="0"/>
      <p:bldP spid="256003" grpId="0"/>
      <p:bldP spid="256004" grpId="0"/>
      <p:bldP spid="256005" grpId="0"/>
      <p:bldP spid="256006" grpId="0"/>
      <p:bldP spid="256007" grpId="0"/>
      <p:bldP spid="256008" grpId="0"/>
      <p:bldP spid="25600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179512" y="2135187"/>
            <a:ext cx="2528887" cy="1087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atte">
              <a:extrusionClr>
                <a:srgbClr val="FFFFFF"/>
              </a:extrusionClr>
            </a:sp3d>
          </a:bodyPr>
          <a:lstStyle/>
          <a:p>
            <a:pPr algn="ctr"/>
            <a:r>
              <a:rPr lang="en-US" altLang="zh-CN" sz="3200" b="1" kern="10" dirty="0">
                <a:ln w="9525">
                  <a:round/>
                </a:ln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Summary</a:t>
            </a:r>
            <a:endParaRPr lang="zh-CN" altLang="en-US" sz="3200" b="1" kern="10" dirty="0">
              <a:ln w="9525">
                <a:round/>
              </a:ln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7027" name="Text Box 3"/>
          <p:cNvSpPr txBox="1">
            <a:spLocks noChangeArrowheads="1"/>
          </p:cNvSpPr>
          <p:nvPr/>
        </p:nvSpPr>
        <p:spPr bwMode="auto">
          <a:xfrm>
            <a:off x="3851275" y="1989138"/>
            <a:ext cx="1766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zh-CN" altLang="en-US" sz="3200" b="1">
                <a:solidFill>
                  <a:srgbClr val="0000FF"/>
                </a:solidFill>
              </a:rPr>
              <a:t>音标：</a:t>
            </a:r>
          </a:p>
        </p:txBody>
      </p:sp>
      <p:sp>
        <p:nvSpPr>
          <p:cNvPr id="257028" name="Text Box 4"/>
          <p:cNvSpPr txBox="1">
            <a:spLocks noChangeArrowheads="1"/>
          </p:cNvSpPr>
          <p:nvPr/>
        </p:nvSpPr>
        <p:spPr bwMode="auto">
          <a:xfrm>
            <a:off x="3851275" y="2924175"/>
            <a:ext cx="1762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</a:rPr>
              <a:t>2.</a:t>
            </a:r>
            <a:r>
              <a:rPr lang="zh-CN" altLang="en-US" sz="3200" b="1">
                <a:solidFill>
                  <a:srgbClr val="0000FF"/>
                </a:solidFill>
              </a:rPr>
              <a:t>词汇：</a:t>
            </a:r>
          </a:p>
        </p:txBody>
      </p:sp>
      <p:sp>
        <p:nvSpPr>
          <p:cNvPr id="257029" name="Text Box 5"/>
          <p:cNvSpPr txBox="1">
            <a:spLocks noChangeArrowheads="1"/>
          </p:cNvSpPr>
          <p:nvPr/>
        </p:nvSpPr>
        <p:spPr bwMode="auto">
          <a:xfrm>
            <a:off x="3779838" y="3789363"/>
            <a:ext cx="1876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</a:rPr>
              <a:t> 3.</a:t>
            </a:r>
            <a:r>
              <a:rPr lang="zh-CN" altLang="en-US" sz="3200" b="1">
                <a:solidFill>
                  <a:srgbClr val="0000FF"/>
                </a:solidFill>
              </a:rPr>
              <a:t>语法：</a:t>
            </a:r>
          </a:p>
        </p:txBody>
      </p:sp>
      <p:sp>
        <p:nvSpPr>
          <p:cNvPr id="257030" name="Text Box 6"/>
          <p:cNvSpPr txBox="1">
            <a:spLocks noChangeArrowheads="1"/>
          </p:cNvSpPr>
          <p:nvPr/>
        </p:nvSpPr>
        <p:spPr bwMode="auto">
          <a:xfrm>
            <a:off x="2987675" y="549275"/>
            <a:ext cx="595153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在这个单元里，你学到了什么？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你能帮我总结吗？</a:t>
            </a:r>
          </a:p>
        </p:txBody>
      </p:sp>
      <p:sp>
        <p:nvSpPr>
          <p:cNvPr id="257031" name="Text Box 7"/>
          <p:cNvSpPr txBox="1">
            <a:spLocks noChangeArrowheads="1"/>
          </p:cNvSpPr>
          <p:nvPr/>
        </p:nvSpPr>
        <p:spPr bwMode="auto">
          <a:xfrm>
            <a:off x="3851275" y="4652963"/>
            <a:ext cx="2586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</a:rPr>
              <a:t>4.</a:t>
            </a:r>
            <a:r>
              <a:rPr lang="zh-CN" altLang="en-US" sz="3200" b="1">
                <a:solidFill>
                  <a:srgbClr val="0000FF"/>
                </a:solidFill>
              </a:rPr>
              <a:t>重点句子：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7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7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7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7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7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7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7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7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57027" grpId="0" bldLvl="0"/>
      <p:bldP spid="257028" grpId="0" bldLvl="0"/>
      <p:bldP spid="257029" grpId="0" bldLvl="0"/>
      <p:bldP spid="257030" grpId="0" bldLvl="0"/>
      <p:bldP spid="257031" grpId="0" bldLvl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WordArt 2"/>
          <p:cNvSpPr>
            <a:spLocks noChangeArrowheads="1" noChangeShapeType="1" noTextEdit="1"/>
          </p:cNvSpPr>
          <p:nvPr/>
        </p:nvSpPr>
        <p:spPr bwMode="auto">
          <a:xfrm>
            <a:off x="611188" y="908720"/>
            <a:ext cx="2427287" cy="1160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j-lt"/>
                <a:ea typeface="+mj-lt"/>
                <a:cs typeface="+mj-lt"/>
              </a:rPr>
              <a:t>Homework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258051" name="Rectangle 3"/>
          <p:cNvSpPr>
            <a:spLocks noChangeArrowheads="1"/>
          </p:cNvSpPr>
          <p:nvPr/>
        </p:nvSpPr>
        <p:spPr bwMode="auto">
          <a:xfrm>
            <a:off x="611188" y="2276872"/>
            <a:ext cx="720090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（</a:t>
            </a:r>
            <a:r>
              <a:rPr lang="en-US" altLang="zh-CN" sz="3600" b="1" dirty="0">
                <a:latin typeface="Times New Roman" panose="02020603050405020304" pitchFamily="18" charset="0"/>
              </a:rPr>
              <a:t>1</a:t>
            </a:r>
            <a:r>
              <a:rPr lang="zh-CN" altLang="en-US" sz="3600" b="1" dirty="0">
                <a:latin typeface="Times New Roman" panose="02020603050405020304" pitchFamily="18" charset="0"/>
              </a:rPr>
              <a:t>）仿照制作</a:t>
            </a:r>
            <a:r>
              <a:rPr lang="en-US" altLang="zh-CN" sz="3600" b="1" dirty="0">
                <a:latin typeface="Times New Roman" panose="02020603050405020304" pitchFamily="18" charset="0"/>
              </a:rPr>
              <a:t>3</a:t>
            </a:r>
            <a:r>
              <a:rPr lang="zh-CN" altLang="en-US" sz="3600" b="1" dirty="0">
                <a:latin typeface="Times New Roman" panose="02020603050405020304" pitchFamily="18" charset="0"/>
              </a:rPr>
              <a:t>个好朋友的个人信  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         息卡。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sz="3600" b="1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（</a:t>
            </a:r>
            <a:r>
              <a:rPr lang="en-US" altLang="zh-CN" sz="3600" b="1" dirty="0">
                <a:latin typeface="Times New Roman" panose="02020603050405020304" pitchFamily="18" charset="0"/>
              </a:rPr>
              <a:t>2</a:t>
            </a:r>
            <a:r>
              <a:rPr lang="zh-CN" altLang="en-US" sz="3600" b="1" dirty="0">
                <a:latin typeface="Times New Roman" panose="02020603050405020304" pitchFamily="18" charset="0"/>
              </a:rPr>
              <a:t>）假设你是一名记者，你的搭  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         档是个名人，对他做一个采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         访，写一份对话形式的调查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         报告</a:t>
            </a:r>
            <a:r>
              <a:rPr lang="zh-CN" altLang="en-US" sz="3600" b="1" dirty="0" smtClean="0">
                <a:latin typeface="Times New Roman" panose="02020603050405020304" pitchFamily="18" charset="0"/>
              </a:rPr>
              <a:t>。 </a:t>
            </a:r>
            <a:endParaRPr lang="zh-CN" altLang="en-US" sz="3200" b="1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ransition spd="med"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Text Box 4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476250"/>
            <a:ext cx="8229600" cy="1143000"/>
          </a:xfrm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zh-CN" sz="3600" b="1" dirty="0">
                <a:solidFill>
                  <a:srgbClr val="0070C0"/>
                </a:solidFill>
              </a:rPr>
              <a:t>Work in pairs like this: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27200" y="1628775"/>
            <a:ext cx="7416800" cy="489585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b="0" dirty="0">
                <a:solidFill>
                  <a:srgbClr val="003300"/>
                </a:solidFill>
              </a:rPr>
              <a:t>A: What’s your name?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0" dirty="0">
                <a:solidFill>
                  <a:srgbClr val="003300"/>
                </a:solidFill>
              </a:rPr>
              <a:t>B: My name is …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0" dirty="0">
                <a:solidFill>
                  <a:srgbClr val="003300"/>
                </a:solidFill>
              </a:rPr>
              <a:t>A: Where are you from?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0" dirty="0">
                <a:solidFill>
                  <a:srgbClr val="003300"/>
                </a:solidFill>
              </a:rPr>
              <a:t>B: I’m from …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0" dirty="0">
                <a:solidFill>
                  <a:srgbClr val="003300"/>
                </a:solidFill>
              </a:rPr>
              <a:t>A: What’s your telephone number?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0" dirty="0">
                <a:solidFill>
                  <a:srgbClr val="003300"/>
                </a:solidFill>
              </a:rPr>
              <a:t>B: My telephone number is …</a:t>
            </a:r>
          </a:p>
        </p:txBody>
      </p:sp>
      <p:pic>
        <p:nvPicPr>
          <p:cNvPr id="239620" name="Picture 5" descr="活动交际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260350"/>
            <a:ext cx="1017588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9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8" grpId="0"/>
      <p:bldP spid="239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149475" y="908050"/>
            <a:ext cx="6994525" cy="4525963"/>
          </a:xfrm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b="0" dirty="0">
                <a:solidFill>
                  <a:srgbClr val="262673"/>
                </a:solidFill>
              </a:rPr>
              <a:t>A: Who is he?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b="0" dirty="0">
                <a:solidFill>
                  <a:srgbClr val="262673"/>
                </a:solidFill>
              </a:rPr>
              <a:t>B: He is ...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b="0" dirty="0">
                <a:solidFill>
                  <a:srgbClr val="262673"/>
                </a:solidFill>
              </a:rPr>
              <a:t>A: Where is he from?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b="0" dirty="0">
                <a:solidFill>
                  <a:srgbClr val="262673"/>
                </a:solidFill>
              </a:rPr>
              <a:t>B: He is from ...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b="0" dirty="0">
                <a:solidFill>
                  <a:srgbClr val="262673"/>
                </a:solidFill>
              </a:rPr>
              <a:t>A: What’s his telephone number?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b="0" dirty="0">
                <a:solidFill>
                  <a:srgbClr val="262673"/>
                </a:solidFill>
              </a:rPr>
              <a:t>B: His telephone number is ...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0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0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0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0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0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0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Text Box 2"/>
          <p:cNvSpPr txBox="1">
            <a:spLocks noChangeArrowheads="1"/>
          </p:cNvSpPr>
          <p:nvPr/>
        </p:nvSpPr>
        <p:spPr bwMode="auto">
          <a:xfrm>
            <a:off x="1258888" y="692150"/>
            <a:ext cx="6337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Please  introduce yourself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15363" name="Picture 3" descr="人物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8" y="3500438"/>
            <a:ext cx="2484437" cy="3284537"/>
          </a:xfrm>
          <a:prstGeom prst="rect">
            <a:avLst/>
          </a:prstGeom>
          <a:noFill/>
          <a:ln w="44450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人物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88125" y="3213100"/>
            <a:ext cx="2484438" cy="3573463"/>
          </a:xfrm>
          <a:prstGeom prst="rect">
            <a:avLst/>
          </a:prstGeom>
          <a:noFill/>
          <a:ln w="44450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1669" name="Rectangle 8"/>
          <p:cNvSpPr>
            <a:spLocks noChangeArrowheads="1"/>
          </p:cNvSpPr>
          <p:nvPr/>
        </p:nvSpPr>
        <p:spPr bwMode="auto">
          <a:xfrm>
            <a:off x="1476375" y="1557338"/>
            <a:ext cx="597535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>
                <a:latin typeface="Times New Roman" panose="02020603050405020304" pitchFamily="18" charset="0"/>
              </a:rPr>
              <a:t>Hello. Nice to meet you.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>
                <a:latin typeface="Times New Roman" panose="02020603050405020304" pitchFamily="18" charset="0"/>
              </a:rPr>
              <a:t>My name is …, I am from …,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>
                <a:latin typeface="Times New Roman" panose="02020603050405020304" pitchFamily="18" charset="0"/>
              </a:rPr>
              <a:t>My telephone number is …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41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6" grpId="0"/>
      <p:bldP spid="2416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Text Box 2"/>
          <p:cNvSpPr txBox="1">
            <a:spLocks noChangeArrowheads="1"/>
          </p:cNvSpPr>
          <p:nvPr/>
        </p:nvSpPr>
        <p:spPr bwMode="auto">
          <a:xfrm>
            <a:off x="1116013" y="1989138"/>
            <a:ext cx="6724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33CC"/>
                </a:solidFill>
              </a:rPr>
              <a:t>lake        make          game    name </a:t>
            </a:r>
          </a:p>
        </p:txBody>
      </p:sp>
      <p:sp>
        <p:nvSpPr>
          <p:cNvPr id="242692" name="Text Box 3"/>
          <p:cNvSpPr txBox="1">
            <a:spLocks noChangeArrowheads="1"/>
          </p:cNvSpPr>
          <p:nvPr/>
        </p:nvSpPr>
        <p:spPr bwMode="auto">
          <a:xfrm>
            <a:off x="1116013" y="2924175"/>
            <a:ext cx="6610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</a:rPr>
              <a:t>secret    Chinese      he         me</a:t>
            </a:r>
            <a:r>
              <a:rPr lang="en-US" altLang="zh-CN" sz="3200" b="1">
                <a:solidFill>
                  <a:srgbClr val="FF3399"/>
                </a:solidFill>
              </a:rPr>
              <a:t>    </a:t>
            </a:r>
          </a:p>
        </p:txBody>
      </p:sp>
      <p:sp>
        <p:nvSpPr>
          <p:cNvPr id="242693" name="Text Box 4"/>
          <p:cNvSpPr txBox="1">
            <a:spLocks noChangeArrowheads="1"/>
          </p:cNvSpPr>
          <p:nvPr/>
        </p:nvSpPr>
        <p:spPr bwMode="auto">
          <a:xfrm>
            <a:off x="1116013" y="3716338"/>
            <a:ext cx="6721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66"/>
                </a:solidFill>
              </a:rPr>
              <a:t>am          can             cat        glad  </a:t>
            </a:r>
            <a:r>
              <a:rPr lang="en-US" altLang="zh-CN" sz="3200" b="1"/>
              <a:t> </a:t>
            </a:r>
          </a:p>
        </p:txBody>
      </p:sp>
      <p:sp>
        <p:nvSpPr>
          <p:cNvPr id="242694" name="Text Box 5"/>
          <p:cNvSpPr txBox="1">
            <a:spLocks noChangeArrowheads="1"/>
          </p:cNvSpPr>
          <p:nvPr/>
        </p:nvSpPr>
        <p:spPr bwMode="auto">
          <a:xfrm>
            <a:off x="1116013" y="4508500"/>
            <a:ext cx="6540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66FF"/>
                </a:solidFill>
              </a:rPr>
              <a:t>red          bed             yes       egg  </a:t>
            </a:r>
          </a:p>
        </p:txBody>
      </p:sp>
      <p:sp>
        <p:nvSpPr>
          <p:cNvPr id="242695" name="Text Box 8"/>
          <p:cNvSpPr txBox="1">
            <a:spLocks noChangeArrowheads="1"/>
          </p:cNvSpPr>
          <p:nvPr/>
        </p:nvSpPr>
        <p:spPr bwMode="auto">
          <a:xfrm>
            <a:off x="827088" y="836613"/>
            <a:ext cx="7920037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</a:rPr>
              <a:t>下列每组单词中都有一个相同的音素，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</a:rPr>
              <a:t>读一读，你能找到吗？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26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2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2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42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42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2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ldLvl="0"/>
      <p:bldP spid="242692" grpId="0" bldLvl="0"/>
      <p:bldP spid="242693" grpId="0" bldLvl="0"/>
      <p:bldP spid="242694" grpId="0" bldLvl="0"/>
      <p:bldP spid="242695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412875"/>
            <a:ext cx="7273925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altLang="zh-CN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/>
              <a:t> l</a:t>
            </a:r>
            <a:r>
              <a:rPr lang="en-US" altLang="zh-CN" dirty="0">
                <a:solidFill>
                  <a:srgbClr val="FF0000"/>
                </a:solidFill>
              </a:rPr>
              <a:t>a</a:t>
            </a:r>
            <a:r>
              <a:rPr lang="en-US" altLang="zh-CN" dirty="0"/>
              <a:t>ke    n</a:t>
            </a:r>
            <a:r>
              <a:rPr lang="en-US" altLang="zh-CN" dirty="0">
                <a:solidFill>
                  <a:srgbClr val="FF0000"/>
                </a:solidFill>
              </a:rPr>
              <a:t>a</a:t>
            </a:r>
            <a:r>
              <a:rPr lang="en-US" altLang="zh-CN" dirty="0"/>
              <a:t>me   J</a:t>
            </a:r>
            <a:r>
              <a:rPr lang="en-US" altLang="zh-CN" dirty="0">
                <a:solidFill>
                  <a:srgbClr val="FF0000"/>
                </a:solidFill>
              </a:rPr>
              <a:t>a</a:t>
            </a:r>
            <a:r>
              <a:rPr lang="en-US" altLang="zh-CN" dirty="0"/>
              <a:t>ne    t</a:t>
            </a:r>
            <a:r>
              <a:rPr lang="en-US" altLang="zh-CN" dirty="0">
                <a:solidFill>
                  <a:srgbClr val="FF0000"/>
                </a:solidFill>
              </a:rPr>
              <a:t>a</a:t>
            </a:r>
            <a:r>
              <a:rPr lang="en-US" altLang="zh-CN" dirty="0"/>
              <a:t>ke  ————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CN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a</a:t>
            </a:r>
            <a:r>
              <a:rPr lang="en-US" altLang="zh-CN" dirty="0"/>
              <a:t>nd  th</a:t>
            </a:r>
            <a:r>
              <a:rPr lang="en-US" altLang="zh-CN" dirty="0">
                <a:solidFill>
                  <a:srgbClr val="FF0000"/>
                </a:solidFill>
              </a:rPr>
              <a:t>a</a:t>
            </a:r>
            <a:r>
              <a:rPr lang="en-US" altLang="zh-CN" dirty="0"/>
              <a:t>nk  C</a:t>
            </a:r>
            <a:r>
              <a:rPr lang="en-US" altLang="zh-CN" dirty="0">
                <a:solidFill>
                  <a:srgbClr val="FF0000"/>
                </a:solidFill>
              </a:rPr>
              <a:t>a</a:t>
            </a:r>
            <a:r>
              <a:rPr lang="en-US" altLang="zh-CN" dirty="0"/>
              <a:t>nada  </a:t>
            </a:r>
            <a:r>
              <a:rPr lang="en-US" altLang="zh-CN" dirty="0">
                <a:solidFill>
                  <a:srgbClr val="FF0000"/>
                </a:solidFill>
              </a:rPr>
              <a:t>a</a:t>
            </a:r>
            <a:r>
              <a:rPr lang="en-US" altLang="zh-CN" dirty="0"/>
              <a:t>nimal ———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CN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/>
              <a:t> m</a:t>
            </a:r>
            <a:r>
              <a:rPr lang="en-US" altLang="zh-CN" dirty="0">
                <a:solidFill>
                  <a:srgbClr val="FF0000"/>
                </a:solidFill>
              </a:rPr>
              <a:t>e</a:t>
            </a:r>
            <a:r>
              <a:rPr lang="en-US" altLang="zh-CN" dirty="0"/>
              <a:t>       sh</a:t>
            </a:r>
            <a:r>
              <a:rPr lang="en-US" altLang="zh-CN" dirty="0">
                <a:solidFill>
                  <a:srgbClr val="FF0000"/>
                </a:solidFill>
              </a:rPr>
              <a:t>e</a:t>
            </a:r>
            <a:r>
              <a:rPr lang="en-US" altLang="zh-CN" dirty="0"/>
              <a:t>       h</a:t>
            </a:r>
            <a:r>
              <a:rPr lang="en-US" altLang="zh-CN" dirty="0">
                <a:solidFill>
                  <a:srgbClr val="FF0000"/>
                </a:solidFill>
              </a:rPr>
              <a:t>e</a:t>
            </a:r>
            <a:r>
              <a:rPr lang="en-US" altLang="zh-CN" dirty="0"/>
              <a:t>        w</a:t>
            </a:r>
            <a:r>
              <a:rPr lang="en-US" altLang="zh-CN" dirty="0">
                <a:solidFill>
                  <a:srgbClr val="FF0000"/>
                </a:solidFill>
              </a:rPr>
              <a:t>e</a:t>
            </a:r>
            <a:r>
              <a:rPr lang="en-US" altLang="zh-CN" dirty="0"/>
              <a:t> ————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CN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/>
              <a:t> s</a:t>
            </a:r>
            <a:r>
              <a:rPr lang="en-US" altLang="zh-CN" dirty="0">
                <a:solidFill>
                  <a:srgbClr val="FF0000"/>
                </a:solidFill>
              </a:rPr>
              <a:t>e</a:t>
            </a:r>
            <a:r>
              <a:rPr lang="en-US" altLang="zh-CN" dirty="0"/>
              <a:t>ven    t</a:t>
            </a:r>
            <a:r>
              <a:rPr lang="en-US" altLang="zh-CN" dirty="0">
                <a:solidFill>
                  <a:srgbClr val="FF0000"/>
                </a:solidFill>
              </a:rPr>
              <a:t>e</a:t>
            </a:r>
            <a:r>
              <a:rPr lang="en-US" altLang="zh-CN" dirty="0"/>
              <a:t>n     h</a:t>
            </a:r>
            <a:r>
              <a:rPr lang="en-US" altLang="zh-CN" dirty="0">
                <a:solidFill>
                  <a:srgbClr val="FF0000"/>
                </a:solidFill>
              </a:rPr>
              <a:t>e</a:t>
            </a:r>
            <a:r>
              <a:rPr lang="en-US" altLang="zh-CN" dirty="0"/>
              <a:t>lp   v</a:t>
            </a:r>
            <a:r>
              <a:rPr lang="en-US" altLang="zh-CN" dirty="0">
                <a:solidFill>
                  <a:srgbClr val="FF0000"/>
                </a:solidFill>
              </a:rPr>
              <a:t>e</a:t>
            </a:r>
            <a:r>
              <a:rPr lang="en-US" altLang="zh-CN" dirty="0"/>
              <a:t>ry ————</a:t>
            </a:r>
          </a:p>
        </p:txBody>
      </p:sp>
      <p:sp>
        <p:nvSpPr>
          <p:cNvPr id="244739" name="Text Box 5"/>
          <p:cNvSpPr txBox="1">
            <a:spLocks noChangeArrowheads="1"/>
          </p:cNvSpPr>
          <p:nvPr/>
        </p:nvSpPr>
        <p:spPr bwMode="auto">
          <a:xfrm>
            <a:off x="539750" y="765175"/>
            <a:ext cx="6911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CC"/>
                </a:solidFill>
              </a:rPr>
              <a:t>你发现了吗</a:t>
            </a:r>
            <a:r>
              <a:rPr lang="en-US" altLang="zh-CN" sz="3200" b="1" dirty="0">
                <a:solidFill>
                  <a:srgbClr val="0000CC"/>
                </a:solidFill>
              </a:rPr>
              <a:t>, </a:t>
            </a:r>
            <a:r>
              <a:rPr lang="zh-CN" altLang="en-US" sz="3200" b="1" dirty="0">
                <a:solidFill>
                  <a:srgbClr val="0000CC"/>
                </a:solidFill>
              </a:rPr>
              <a:t>红色字母都发什么音呢？</a:t>
            </a:r>
          </a:p>
        </p:txBody>
      </p:sp>
      <p:sp>
        <p:nvSpPr>
          <p:cNvPr id="244740" name="Text Box 6"/>
          <p:cNvSpPr txBox="1">
            <a:spLocks noChangeArrowheads="1"/>
          </p:cNvSpPr>
          <p:nvPr/>
        </p:nvSpPr>
        <p:spPr bwMode="auto">
          <a:xfrm>
            <a:off x="7092950" y="1916113"/>
            <a:ext cx="1479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ym typeface="黑体" panose="02010609060101010101" pitchFamily="49" charset="-122"/>
              </a:rPr>
              <a:t>∕</a:t>
            </a:r>
            <a:r>
              <a:rPr lang="en-US" altLang="zh-CN" sz="3600" b="1">
                <a:solidFill>
                  <a:srgbClr val="0000FF"/>
                </a:solidFill>
                <a:sym typeface="黑体" panose="02010609060101010101" pitchFamily="49" charset="-122"/>
              </a:rPr>
              <a:t>ei</a:t>
            </a:r>
            <a:r>
              <a:rPr lang="en-US" altLang="zh-CN" sz="3600" b="1">
                <a:sym typeface="黑体" panose="02010609060101010101" pitchFamily="49" charset="-122"/>
              </a:rPr>
              <a:t>∕</a:t>
            </a:r>
          </a:p>
        </p:txBody>
      </p:sp>
      <p:sp>
        <p:nvSpPr>
          <p:cNvPr id="244741" name="Text Box 7"/>
          <p:cNvSpPr txBox="1">
            <a:spLocks noChangeArrowheads="1"/>
          </p:cNvSpPr>
          <p:nvPr/>
        </p:nvSpPr>
        <p:spPr bwMode="auto">
          <a:xfrm>
            <a:off x="7092950" y="2997200"/>
            <a:ext cx="1431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ym typeface="黑体" panose="02010609060101010101" pitchFamily="49" charset="-122"/>
              </a:rPr>
              <a:t>∕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sym typeface="黑体" panose="02010609060101010101" pitchFamily="49" charset="-122"/>
              </a:rPr>
              <a:t>æ</a:t>
            </a:r>
            <a:r>
              <a:rPr lang="en-US" altLang="zh-CN" sz="3600" b="1">
                <a:sym typeface="黑体" panose="02010609060101010101" pitchFamily="49" charset="-122"/>
              </a:rPr>
              <a:t>∕</a:t>
            </a:r>
          </a:p>
        </p:txBody>
      </p:sp>
      <p:sp>
        <p:nvSpPr>
          <p:cNvPr id="244742" name="Text Box 8"/>
          <p:cNvSpPr txBox="1">
            <a:spLocks noChangeArrowheads="1"/>
          </p:cNvSpPr>
          <p:nvPr/>
        </p:nvSpPr>
        <p:spPr bwMode="auto">
          <a:xfrm>
            <a:off x="6948488" y="5157788"/>
            <a:ext cx="1355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ym typeface="黑体" panose="02010609060101010101" pitchFamily="49" charset="-122"/>
              </a:rPr>
              <a:t>∕</a:t>
            </a:r>
            <a:r>
              <a:rPr lang="en-US" altLang="zh-CN" sz="3600" b="1">
                <a:solidFill>
                  <a:srgbClr val="0000FF"/>
                </a:solidFill>
                <a:sym typeface="黑体" panose="02010609060101010101" pitchFamily="49" charset="-122"/>
              </a:rPr>
              <a:t>e</a:t>
            </a:r>
            <a:r>
              <a:rPr lang="en-US" altLang="zh-CN" sz="3600" b="1">
                <a:sym typeface="黑体" panose="02010609060101010101" pitchFamily="49" charset="-122"/>
              </a:rPr>
              <a:t>∕</a:t>
            </a:r>
          </a:p>
        </p:txBody>
      </p:sp>
      <p:sp>
        <p:nvSpPr>
          <p:cNvPr id="244743" name="Text Box 9"/>
          <p:cNvSpPr txBox="1">
            <a:spLocks noChangeArrowheads="1"/>
          </p:cNvSpPr>
          <p:nvPr/>
        </p:nvSpPr>
        <p:spPr bwMode="auto">
          <a:xfrm>
            <a:off x="7019925" y="4076700"/>
            <a:ext cx="1381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ym typeface="黑体" panose="02010609060101010101" pitchFamily="49" charset="-122"/>
              </a:rPr>
              <a:t>∕</a:t>
            </a:r>
            <a:r>
              <a:rPr lang="en-US" altLang="zh-CN" sz="3600" b="1">
                <a:solidFill>
                  <a:srgbClr val="0000FF"/>
                </a:solidFill>
                <a:sym typeface="黑体" panose="02010609060101010101" pitchFamily="49" charset="-122"/>
              </a:rPr>
              <a:t>i:</a:t>
            </a:r>
            <a:r>
              <a:rPr lang="en-US" altLang="zh-CN" sz="3600" b="1">
                <a:sym typeface="黑体" panose="02010609060101010101" pitchFamily="49" charset="-122"/>
              </a:rPr>
              <a:t>∕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4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4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4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4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4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4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44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47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44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8" grpId="0" build="p"/>
      <p:bldP spid="244739" grpId="0" bldLvl="0"/>
      <p:bldP spid="244740" grpId="0" bldLvl="0"/>
      <p:bldP spid="244741" grpId="0" bldLvl="0"/>
      <p:bldP spid="244742" grpId="0" bldLvl="0"/>
      <p:bldP spid="244743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Text Box 2"/>
          <p:cNvSpPr txBox="1">
            <a:spLocks noChangeArrowheads="1"/>
          </p:cNvSpPr>
          <p:nvPr/>
        </p:nvSpPr>
        <p:spPr bwMode="auto">
          <a:xfrm>
            <a:off x="879475" y="515938"/>
            <a:ext cx="5080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99"/>
                </a:solidFill>
              </a:rPr>
              <a:t>试着读一读下面的单词吧。</a:t>
            </a:r>
          </a:p>
        </p:txBody>
      </p:sp>
      <p:sp>
        <p:nvSpPr>
          <p:cNvPr id="245763" name="Text Box 3"/>
          <p:cNvSpPr txBox="1">
            <a:spLocks noChangeArrowheads="1"/>
          </p:cNvSpPr>
          <p:nvPr/>
        </p:nvSpPr>
        <p:spPr bwMode="auto">
          <a:xfrm>
            <a:off x="755650" y="1484313"/>
            <a:ext cx="728980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3399FF"/>
                </a:solidFill>
              </a:rPr>
              <a:t>late        face       same    grade</a:t>
            </a:r>
            <a:r>
              <a:rPr lang="en-US" altLang="zh-CN" sz="3600" b="1" dirty="0"/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600" b="1" dirty="0">
              <a:solidFill>
                <a:srgbClr val="0066FF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66FF"/>
                </a:solidFill>
              </a:rPr>
              <a:t>these     me        be          evening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600" b="1" dirty="0">
              <a:solidFill>
                <a:srgbClr val="0000FF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</a:rPr>
              <a:t>hat         at         hand       black </a:t>
            </a:r>
            <a:r>
              <a:rPr lang="en-US" altLang="zh-CN" sz="3600" b="1" dirty="0"/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600" b="1" dirty="0">
              <a:solidFill>
                <a:srgbClr val="0000CC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CC"/>
                </a:solidFill>
              </a:rPr>
              <a:t>pen        ten        seven     pencil</a:t>
            </a:r>
            <a:endParaRPr lang="en-US" altLang="zh-CN" sz="36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cover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3"/>
          <p:cNvSpPr txBox="1">
            <a:spLocks noChangeArrowheads="1"/>
          </p:cNvSpPr>
          <p:nvPr/>
        </p:nvSpPr>
        <p:spPr bwMode="auto">
          <a:xfrm>
            <a:off x="971550" y="404813"/>
            <a:ext cx="75612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           Match the numbers with the right pictures. Then listen and check. 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9701" name="Picture 5" descr="2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916113"/>
            <a:ext cx="9144000" cy="4941887"/>
          </a:xfrm>
          <a:prstGeom prst="rect">
            <a:avLst/>
          </a:prstGeom>
          <a:noFill/>
          <a:ln w="34925">
            <a:solidFill>
              <a:srgbClr val="00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6788" name="Text Box 6"/>
          <p:cNvSpPr txBox="1">
            <a:spLocks noChangeArrowheads="1"/>
          </p:cNvSpPr>
          <p:nvPr/>
        </p:nvSpPr>
        <p:spPr bwMode="auto">
          <a:xfrm>
            <a:off x="7859713" y="3806825"/>
            <a:ext cx="5762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46789" name="Text Box 7"/>
          <p:cNvSpPr txBox="1">
            <a:spLocks noChangeArrowheads="1"/>
          </p:cNvSpPr>
          <p:nvPr/>
        </p:nvSpPr>
        <p:spPr bwMode="auto">
          <a:xfrm>
            <a:off x="935038" y="6175375"/>
            <a:ext cx="5032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46790" name="Text Box 8"/>
          <p:cNvSpPr txBox="1">
            <a:spLocks noChangeArrowheads="1"/>
          </p:cNvSpPr>
          <p:nvPr/>
        </p:nvSpPr>
        <p:spPr bwMode="auto">
          <a:xfrm>
            <a:off x="866775" y="3806825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46791" name="Text Box 9"/>
          <p:cNvSpPr txBox="1">
            <a:spLocks noChangeArrowheads="1"/>
          </p:cNvSpPr>
          <p:nvPr/>
        </p:nvSpPr>
        <p:spPr bwMode="auto">
          <a:xfrm>
            <a:off x="7927975" y="6149975"/>
            <a:ext cx="504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46792" name="Text Box 10"/>
          <p:cNvSpPr txBox="1">
            <a:spLocks noChangeArrowheads="1"/>
          </p:cNvSpPr>
          <p:nvPr/>
        </p:nvSpPr>
        <p:spPr bwMode="auto">
          <a:xfrm>
            <a:off x="4562475" y="6202363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</a:p>
        </p:txBody>
      </p:sp>
      <p:pic>
        <p:nvPicPr>
          <p:cNvPr id="246793" name="Picture 12" descr="tingdu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76375" y="333375"/>
            <a:ext cx="79216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SectionD-2配套听力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052513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46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46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46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467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467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467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467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467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467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467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467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467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467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467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467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467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467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467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467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1" dur="5666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1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246786" grpId="0"/>
      <p:bldP spid="246788" grpId="0"/>
      <p:bldP spid="246789" grpId="0"/>
      <p:bldP spid="246790" grpId="0"/>
      <p:bldP spid="246791" grpId="0"/>
      <p:bldP spid="2467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AutoShape 2"/>
          <p:cNvSpPr>
            <a:spLocks noChangeArrowheads="1"/>
          </p:cNvSpPr>
          <p:nvPr/>
        </p:nvSpPr>
        <p:spPr bwMode="auto">
          <a:xfrm>
            <a:off x="684213" y="1125538"/>
            <a:ext cx="3557587" cy="977900"/>
          </a:xfrm>
          <a:prstGeom prst="roundRect">
            <a:avLst>
              <a:gd name="adj" fmla="val 2308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E2C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247811" name="Oval 4"/>
          <p:cNvSpPr>
            <a:spLocks noChangeArrowheads="1"/>
          </p:cNvSpPr>
          <p:nvPr/>
        </p:nvSpPr>
        <p:spPr bwMode="auto">
          <a:xfrm>
            <a:off x="595313" y="520700"/>
            <a:ext cx="792162" cy="5048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247812" name="Rectangle 5"/>
          <p:cNvSpPr>
            <a:spLocks noChangeArrowheads="1"/>
          </p:cNvSpPr>
          <p:nvPr/>
        </p:nvSpPr>
        <p:spPr bwMode="auto">
          <a:xfrm>
            <a:off x="693738" y="490538"/>
            <a:ext cx="8096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000" b="1"/>
              <a:t>3a</a:t>
            </a:r>
          </a:p>
        </p:txBody>
      </p:sp>
      <p:sp>
        <p:nvSpPr>
          <p:cNvPr id="247813" name="Text Box 6"/>
          <p:cNvSpPr txBox="1">
            <a:spLocks noChangeArrowheads="1"/>
          </p:cNvSpPr>
          <p:nvPr/>
        </p:nvSpPr>
        <p:spPr bwMode="auto">
          <a:xfrm>
            <a:off x="2549525" y="506413"/>
            <a:ext cx="30956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000" b="1" dirty="0"/>
              <a:t>Grammar focus</a:t>
            </a:r>
          </a:p>
        </p:txBody>
      </p:sp>
      <p:pic>
        <p:nvPicPr>
          <p:cNvPr id="247814" name="Picture 7" descr="语法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76375" y="260350"/>
            <a:ext cx="1112838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7815" name="Rectangle 8"/>
          <p:cNvSpPr>
            <a:spLocks noChangeArrowheads="1"/>
          </p:cNvSpPr>
          <p:nvPr/>
        </p:nvSpPr>
        <p:spPr bwMode="auto">
          <a:xfrm>
            <a:off x="971550" y="1196975"/>
            <a:ext cx="3228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/>
              <a:t>Subject Pronouns</a:t>
            </a:r>
          </a:p>
        </p:txBody>
      </p:sp>
      <p:pic>
        <p:nvPicPr>
          <p:cNvPr id="17" name="SectionD-3a配套听力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04813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7" name="表格 26"/>
          <p:cNvGraphicFramePr>
            <a:graphicFrameLocks noGrp="1"/>
          </p:cNvGraphicFramePr>
          <p:nvPr/>
        </p:nvGraphicFramePr>
        <p:xfrm>
          <a:off x="2051050" y="2205038"/>
          <a:ext cx="5761038" cy="4343464"/>
        </p:xfrm>
        <a:graphic>
          <a:graphicData uri="http://schemas.openxmlformats.org/drawingml/2006/table">
            <a:tbl>
              <a:tblPr/>
              <a:tblGrid>
                <a:gridCol w="3003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7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3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we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you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you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1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he  she  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they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88320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641</Words>
  <Application>Microsoft Office PowerPoint</Application>
  <PresentationFormat>全屏显示(4:3)</PresentationFormat>
  <Paragraphs>174</Paragraphs>
  <Slides>18</Slides>
  <Notes>1</Notes>
  <HiddenSlides>0</HiddenSlides>
  <MMClips>3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黑体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Work in pairs like this: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人称代词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2022-02-08T05:43:56Z</dcterms:created>
  <dcterms:modified xsi:type="dcterms:W3CDTF">2023-01-16T17:21:19Z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EBAFDE34F8454EF5AE4789ACF135D0D5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