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306" r:id="rId3"/>
    <p:sldId id="257" r:id="rId4"/>
    <p:sldId id="258" r:id="rId5"/>
    <p:sldId id="311" r:id="rId6"/>
    <p:sldId id="312" r:id="rId7"/>
    <p:sldId id="292" r:id="rId8"/>
    <p:sldId id="323" r:id="rId9"/>
    <p:sldId id="314" r:id="rId10"/>
    <p:sldId id="318" r:id="rId11"/>
    <p:sldId id="319" r:id="rId12"/>
    <p:sldId id="285" r:id="rId13"/>
    <p:sldId id="325" r:id="rId14"/>
    <p:sldId id="324" r:id="rId15"/>
    <p:sldId id="326" r:id="rId16"/>
    <p:sldId id="301" r:id="rId17"/>
    <p:sldId id="302" r:id="rId18"/>
    <p:sldId id="303" r:id="rId19"/>
    <p:sldId id="298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  <a:srgbClr val="660066"/>
    <a:srgbClr val="003399"/>
    <a:srgbClr val="000066"/>
    <a:srgbClr val="FF0000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1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3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7832"/>
  <ax:ocxPr ax:name="_cy" ax:value="1482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4-2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6562"/>
  <ax:ocxPr ax:name="_cy" ax:value="1905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4-2b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795"/>
  <ax:ocxPr ax:name="_cy" ax:value="2117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3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583"/>
  <ax:ocxPr ax:name="_cy" ax:value="232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F129F-E6AB-4CF0-A46C-F2B61484F8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11381-97EE-4F50-BE79-74434E162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1381-97EE-4F50-BE79-74434E162B7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369888" y="266700"/>
          <a:ext cx="1122362" cy="882650"/>
        </p:xfrm>
        <a:graphic>
          <a:graphicData uri="http://schemas.openxmlformats.org/drawingml/2006/table">
            <a:tbl>
              <a:tblPr/>
              <a:tblGrid>
                <a:gridCol w="11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2650">
                <a:tc>
                  <a:txBody>
                    <a:bodyPr/>
                    <a:lstStyle/>
                    <a:p>
                      <a:pPr marL="0" marR="0" lvl="0" indent="0" algn="l" defTabSz="8655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rPr>
                        <a:t>LOGO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6360" marR="86360" marT="43180" marB="431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7" name="矩形 7"/>
          <p:cNvSpPr>
            <a:spLocks noChangeArrowheads="1"/>
          </p:cNvSpPr>
          <p:nvPr/>
        </p:nvSpPr>
        <p:spPr bwMode="auto">
          <a:xfrm>
            <a:off x="3263901" y="6457950"/>
            <a:ext cx="5889624" cy="4000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0" y="6457950"/>
            <a:ext cx="6588125" cy="400050"/>
          </a:xfrm>
          <a:prstGeom prst="rect">
            <a:avLst/>
          </a:prstGeom>
          <a:solidFill>
            <a:srgbClr val="43BBE1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+mj-lt"/>
          <a:ea typeface="+mj-ea"/>
          <a:cs typeface="+mj-cs"/>
        </a:defRPr>
      </a:lvl1pPr>
      <a:lvl2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23850" indent="-32385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716F70"/>
          </a:solidFill>
          <a:latin typeface="+mn-lt"/>
          <a:ea typeface="+mn-ea"/>
          <a:cs typeface="+mn-cs"/>
        </a:defRPr>
      </a:lvl1pPr>
      <a:lvl2pPr marL="703580" indent="-27178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716F70"/>
          </a:solidFill>
          <a:latin typeface="+mn-lt"/>
          <a:ea typeface="+mn-ea"/>
        </a:defRPr>
      </a:lvl2pPr>
      <a:lvl3pPr marL="1082675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>
          <a:solidFill>
            <a:srgbClr val="716F70"/>
          </a:solidFill>
          <a:latin typeface="+mn-lt"/>
          <a:ea typeface="+mn-ea"/>
        </a:defRPr>
      </a:lvl3pPr>
      <a:lvl4pPr marL="1514475" indent="-21590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rgbClr val="716F70"/>
          </a:solidFill>
          <a:latin typeface="+mn-lt"/>
          <a:ea typeface="+mn-ea"/>
        </a:defRPr>
      </a:lvl4pPr>
      <a:lvl5pPr marL="19481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5pPr>
      <a:lvl6pPr marL="24053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6pPr>
      <a:lvl7pPr marL="28625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7pPr>
      <a:lvl8pPr marL="33197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8pPr>
      <a:lvl9pPr marL="37769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hyperlink" Target="&#38142;&#25509;&#36164;&#28304;/&#29616;&#22312;&#23436;&#25104;&#26102;.swf" TargetMode="Externa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1371654"/>
            <a:ext cx="8763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b="1" dirty="0"/>
              <a:t>Unit 1  </a:t>
            </a:r>
            <a:r>
              <a:rPr lang="en-US" altLang="zh-CN" sz="3200" b="1" dirty="0" smtClean="0">
                <a:solidFill>
                  <a:srgbClr val="FF0066"/>
                </a:solidFill>
              </a:rPr>
              <a:t>Topic 1</a:t>
            </a:r>
          </a:p>
          <a:p>
            <a:pPr algn="ctr"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FF0066"/>
                </a:solidFill>
              </a:rPr>
              <a:t>Our </a:t>
            </a:r>
            <a:r>
              <a:rPr lang="en-US" altLang="zh-CN" sz="4000" b="1" dirty="0">
                <a:solidFill>
                  <a:srgbClr val="FF0066"/>
                </a:solidFill>
              </a:rPr>
              <a:t>country has developed rapidly.</a:t>
            </a:r>
          </a:p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</a:rPr>
              <a:t>Section B</a:t>
            </a:r>
          </a:p>
        </p:txBody>
      </p:sp>
      <p:sp>
        <p:nvSpPr>
          <p:cNvPr id="5" name="矩形 4"/>
          <p:cNvSpPr/>
          <p:nvPr/>
        </p:nvSpPr>
        <p:spPr>
          <a:xfrm>
            <a:off x="2962854" y="533395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166688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/>
              <a:t>1b  Listen to 1a and mark T (True) or F (False).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123950"/>
            <a:ext cx="7315200" cy="43624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/>
              <a:t>1. Maria helped the disabled children to </a:t>
            </a:r>
          </a:p>
          <a:p>
            <a:r>
              <a:rPr lang="en-US" altLang="zh-CN" sz="2800" b="1" dirty="0"/>
              <a:t>    clean the rooms and fed them.   </a:t>
            </a:r>
          </a:p>
          <a:p>
            <a:r>
              <a:rPr lang="en-US" altLang="zh-CN" sz="2800" b="1" dirty="0"/>
              <a:t>2. Maria thinks her experience as a </a:t>
            </a:r>
          </a:p>
          <a:p>
            <a:r>
              <a:rPr lang="en-US" altLang="zh-CN" sz="2800" b="1" dirty="0"/>
              <a:t>    volunteer was wonderful.</a:t>
            </a:r>
          </a:p>
          <a:p>
            <a:r>
              <a:rPr lang="en-US" altLang="zh-CN" sz="2800" b="1" dirty="0"/>
              <a:t>3. Maria felt very happy because she </a:t>
            </a:r>
          </a:p>
          <a:p>
            <a:r>
              <a:rPr lang="en-US" altLang="zh-CN" sz="2800" b="1" dirty="0"/>
              <a:t>    helped others.</a:t>
            </a:r>
          </a:p>
          <a:p>
            <a:r>
              <a:rPr lang="en-US" altLang="zh-CN" sz="2800" b="1" dirty="0"/>
              <a:t>4. </a:t>
            </a:r>
            <a:r>
              <a:rPr lang="en-US" altLang="zh-CN" sz="2800" b="1" dirty="0" err="1"/>
              <a:t>Kangkang</a:t>
            </a:r>
            <a:r>
              <a:rPr lang="en-US" altLang="zh-CN" sz="2800" b="1" dirty="0"/>
              <a:t> has been to a summer </a:t>
            </a:r>
          </a:p>
          <a:p>
            <a:r>
              <a:rPr lang="en-US" altLang="zh-CN" sz="2800" b="1" dirty="0"/>
              <a:t>    school to help the old.</a:t>
            </a:r>
          </a:p>
          <a:p>
            <a:r>
              <a:rPr lang="en-US" altLang="zh-CN" sz="2800" b="1" dirty="0"/>
              <a:t>5. </a:t>
            </a:r>
            <a:r>
              <a:rPr lang="en-US" altLang="zh-CN" sz="2800" b="1" dirty="0" err="1"/>
              <a:t>Kangkang</a:t>
            </a:r>
            <a:r>
              <a:rPr lang="en-US" altLang="zh-CN" sz="2800" b="1" dirty="0"/>
              <a:t> has made some new friends </a:t>
            </a:r>
          </a:p>
          <a:p>
            <a:r>
              <a:rPr lang="en-US" altLang="zh-CN" sz="2800" b="1" dirty="0"/>
              <a:t>    in the English summer school.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391400" y="1138238"/>
            <a:ext cx="1447800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(        )</a:t>
            </a:r>
          </a:p>
          <a:p>
            <a:endParaRPr lang="en-US" altLang="zh-CN" sz="2800" b="1"/>
          </a:p>
          <a:p>
            <a:r>
              <a:rPr lang="en-US" altLang="zh-CN" sz="2800" b="1"/>
              <a:t>(        )</a:t>
            </a:r>
          </a:p>
          <a:p>
            <a:endParaRPr lang="en-US" altLang="zh-CN" sz="2800" b="1"/>
          </a:p>
          <a:p>
            <a:r>
              <a:rPr lang="en-US" altLang="zh-CN" sz="2800" b="1"/>
              <a:t>(        )</a:t>
            </a:r>
          </a:p>
          <a:p>
            <a:endParaRPr lang="en-US" altLang="zh-CN" sz="2800" b="1"/>
          </a:p>
          <a:p>
            <a:r>
              <a:rPr lang="en-US" altLang="zh-CN" sz="2800" b="1"/>
              <a:t>(        )</a:t>
            </a:r>
          </a:p>
          <a:p>
            <a:endParaRPr lang="en-US" altLang="zh-CN" sz="2800" b="1"/>
          </a:p>
          <a:p>
            <a:r>
              <a:rPr lang="en-US" altLang="zh-CN" sz="2800" b="1"/>
              <a:t>(        )</a:t>
            </a:r>
          </a:p>
          <a:p>
            <a:pPr>
              <a:spcBef>
                <a:spcPct val="50000"/>
              </a:spcBef>
            </a:pPr>
            <a:endParaRPr lang="zh-CN" altLang="en-US" sz="2800" b="1"/>
          </a:p>
        </p:txBody>
      </p:sp>
      <p:pic>
        <p:nvPicPr>
          <p:cNvPr id="12295" name="Picture 7" descr="2014-01-17_15-17-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0475" y="1066800"/>
            <a:ext cx="771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2014-01-17_15-17-5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7150" y="1952625"/>
            <a:ext cx="628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2014-01-17_15-17-5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7150" y="2714625"/>
            <a:ext cx="628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2014-01-17_15-17-5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4467225"/>
            <a:ext cx="628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2014-01-17_15-17-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3609975"/>
            <a:ext cx="771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2305" name="WindowsMediaPlayer1" r:id="rId2" imgW="3809880" imgH="838080"/>
        </mc:Choice>
        <mc:Fallback>
          <p:control name="WindowsMediaPlayer1" r:id="rId2" imgW="3809880" imgH="83808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105400" y="5486400"/>
                  <a:ext cx="3810000" cy="838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2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29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229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22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nimBg="1" autoUpdateAnimBg="0"/>
      <p:bldP spid="122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319088"/>
            <a:ext cx="8534400" cy="519112"/>
          </a:xfrm>
          <a:prstGeom prst="rect">
            <a:avLst/>
          </a:prstGeom>
          <a:solidFill>
            <a:srgbClr val="99FF66">
              <a:alpha val="5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1c  Read 1a and complete the following passage.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312863"/>
            <a:ext cx="8686800" cy="474503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/>
              <a:t>     </a:t>
            </a:r>
            <a:r>
              <a:rPr lang="en-US" altLang="zh-CN" sz="2800" b="1" dirty="0"/>
              <a:t>Both Maria and </a:t>
            </a:r>
            <a:r>
              <a:rPr lang="en-US" altLang="zh-CN" sz="2800" b="1" dirty="0" err="1"/>
              <a:t>Kangkang</a:t>
            </a:r>
            <a:r>
              <a:rPr lang="en-US" altLang="zh-CN" sz="2800" b="1" dirty="0"/>
              <a:t> have done something meaningful. Maria has ____________ some volunteer activities to help some disabled _______. She ________________ a lot from it, and she said ___________      others made her happy. </a:t>
            </a:r>
            <a:r>
              <a:rPr lang="en-US" altLang="zh-CN" sz="2800" b="1" dirty="0" err="1"/>
              <a:t>Kangkang</a:t>
            </a:r>
            <a:r>
              <a:rPr lang="en-US" altLang="zh-CN" sz="2800" b="1" dirty="0"/>
              <a:t> __________ an English summer school. He _______ some new friends there, and they also __________ funny shows for a group of old people in a ___________.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943600" y="1833563"/>
            <a:ext cx="2667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CC3300"/>
                </a:solidFill>
              </a:rPr>
              <a:t>taken part in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2819400"/>
            <a:ext cx="2667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CC3300"/>
                </a:solidFill>
              </a:rPr>
              <a:t>children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14600" y="2819400"/>
            <a:ext cx="37338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CC3300"/>
                </a:solidFill>
              </a:rPr>
              <a:t>has learned/ learnt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981200" y="3886200"/>
            <a:ext cx="2667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CC3300"/>
                </a:solidFill>
              </a:rPr>
              <a:t>has been to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76400" y="3352800"/>
            <a:ext cx="3429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CC3300"/>
                </a:solidFill>
              </a:rPr>
              <a:t>to help/helping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14400" y="4419600"/>
            <a:ext cx="2667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CC3300"/>
                </a:solidFill>
              </a:rPr>
              <a:t>made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371600" y="4876800"/>
            <a:ext cx="2667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CC3300"/>
                </a:solidFill>
              </a:rPr>
              <a:t>put on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86000" y="5410200"/>
            <a:ext cx="2667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CC3300"/>
                </a:solidFill>
              </a:rPr>
              <a:t>community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3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3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33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33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33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animBg="1" autoUpdateAnimBg="0"/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  <p:bldP spid="13322" grpId="0" autoUpdateAnimBg="0"/>
      <p:bldP spid="133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1219200"/>
            <a:ext cx="8382000" cy="2590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6725" indent="-466725">
              <a:buFontTx/>
              <a:buNone/>
            </a:pPr>
            <a:r>
              <a:rPr lang="en-US" altLang="zh-C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1.  You took part in some volunteer activities during summer holidays, didn’t you?   </a:t>
            </a:r>
            <a:r>
              <a:rPr lang="zh-CN" altLang="en-US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你在暑假参加了一些志愿者活动，是吗？ </a:t>
            </a:r>
          </a:p>
          <a:p>
            <a:pPr marL="466725" indent="-466725">
              <a:buFontTx/>
              <a:buNone/>
            </a:pPr>
            <a:endParaRPr lang="zh-CN" altLang="en-US" sz="2800" b="1" dirty="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 marL="466725" indent="-466725">
              <a:buFontTx/>
              <a:buNone/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e.g. It’s a nice day, _______ _______?</a:t>
            </a:r>
          </a:p>
          <a:p>
            <a:pPr marL="466725" indent="-466725"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Ann didn’t use to live there, ______ _____?</a:t>
            </a:r>
          </a:p>
        </p:txBody>
      </p:sp>
      <p:sp>
        <p:nvSpPr>
          <p:cNvPr id="15363" name="WordArt 3"/>
          <p:cNvSpPr>
            <a:spLocks noChangeArrowheads="1" noChangeShapeType="1"/>
          </p:cNvSpPr>
          <p:nvPr/>
        </p:nvSpPr>
        <p:spPr bwMode="auto">
          <a:xfrm>
            <a:off x="5638800" y="0"/>
            <a:ext cx="3429000" cy="1028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Language points</a:t>
            </a:r>
            <a:endParaRPr lang="zh-CN" altLang="en-US" sz="3600" b="1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95800" y="2224088"/>
            <a:ext cx="2133600" cy="519112"/>
          </a:xfrm>
          <a:prstGeom prst="rect">
            <a:avLst/>
          </a:prstGeom>
          <a:solidFill>
            <a:srgbClr val="00CCFF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反意疑问句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800" y="4648200"/>
            <a:ext cx="8839200" cy="1752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6725" indent="-466725">
              <a:buFontTx/>
              <a:buNone/>
            </a:pPr>
            <a:r>
              <a:rPr lang="en-US" altLang="zh-C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2. To help others makes us happy.</a:t>
            </a:r>
            <a:r>
              <a:rPr lang="zh-CN" alt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帮助别人使我们快乐。</a:t>
            </a:r>
          </a:p>
          <a:p>
            <a:pPr marL="466725" indent="-466725">
              <a:buFontTx/>
              <a:buNone/>
            </a:pPr>
            <a:endParaRPr lang="zh-CN" altLang="en-US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66725" indent="-466725">
              <a:buFontTx/>
              <a:buNone/>
            </a:pPr>
            <a:endParaRPr lang="zh-CN" altLang="en-US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66725" indent="-466725">
              <a:buFontTx/>
              <a:buNone/>
            </a:pPr>
            <a:r>
              <a:rPr lang="zh-CN" alt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e.g. To do sports every day is necessary. 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62000" y="51816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3048000" cy="519113"/>
          </a:xfrm>
          <a:prstGeom prst="rect">
            <a:avLst/>
          </a:prstGeom>
          <a:solidFill>
            <a:srgbClr val="00CCFF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动词不定式做主语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962400" y="28956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isn’t      it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096000" y="33528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did   she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 autoUpdateAnimBg="0"/>
      <p:bldP spid="15366" grpId="0" animBg="1"/>
      <p:bldP spid="15367" grpId="0" animBg="1" autoUpdateAnimBg="0"/>
      <p:bldP spid="15368" grpId="0" autoUpdateAnimBg="0"/>
      <p:bldP spid="1536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4953000"/>
            <a:ext cx="8382000" cy="1295400"/>
          </a:xfrm>
          <a:prstGeom prst="rect">
            <a:avLst/>
          </a:prstGeom>
          <a:solidFill>
            <a:schemeClr val="bg1">
              <a:alpha val="76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6725" indent="-466725">
              <a:buFontTx/>
              <a:buNone/>
            </a:pPr>
            <a:r>
              <a:rPr lang="en-US" altLang="zh-C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have (no) time to do </a:t>
            </a:r>
            <a:r>
              <a:rPr lang="en-US" altLang="zh-C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.        </a:t>
            </a:r>
            <a:r>
              <a:rPr lang="zh-CN" altLang="en-US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有（没有）时间做某事 </a:t>
            </a:r>
          </a:p>
          <a:p>
            <a:pPr marL="466725" indent="-466725"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e.g. He was so busy that he had no time to have lunch.</a:t>
            </a:r>
          </a:p>
          <a:p>
            <a:pPr marL="466725" indent="-466725"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他太忙了，没有时间吃午饭。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305800" cy="1373188"/>
          </a:xfrm>
          <a:prstGeom prst="rect">
            <a:avLst/>
          </a:prstGeom>
          <a:solidFill>
            <a:srgbClr val="FFCC99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990033"/>
                </a:solidFill>
              </a:rPr>
              <a:t>3. Though I had no time to travel, I still felt very happy.    </a:t>
            </a:r>
            <a:r>
              <a:rPr lang="zh-CN" altLang="en-US" sz="2800" b="1" dirty="0">
                <a:solidFill>
                  <a:srgbClr val="990033"/>
                </a:solidFill>
              </a:rPr>
              <a:t>虽然我没有时间去旅行，但我仍然感到很开心。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2146300"/>
            <a:ext cx="8610600" cy="265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990033"/>
                </a:solidFill>
              </a:rPr>
              <a:t>though/although</a:t>
            </a:r>
          </a:p>
          <a:p>
            <a:r>
              <a:rPr lang="en-US" altLang="zh-CN" sz="2800" b="1" dirty="0">
                <a:solidFill>
                  <a:srgbClr val="990033"/>
                </a:solidFill>
              </a:rPr>
              <a:t>even though/even if</a:t>
            </a:r>
          </a:p>
          <a:p>
            <a:endParaRPr lang="en-US" altLang="zh-CN" sz="2800" b="1" dirty="0">
              <a:solidFill>
                <a:srgbClr val="990033"/>
              </a:solidFill>
            </a:endParaRPr>
          </a:p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e.g. Though/Although it was very late, the workers  </a:t>
            </a:r>
          </a:p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went on working. </a:t>
            </a:r>
          </a:p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虽然很晚了，但是工人们继续工作。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95800" y="2301875"/>
            <a:ext cx="14478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虽然，尽管，即使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172200" y="2133600"/>
            <a:ext cx="29718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让步状语从句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172200" y="2819400"/>
            <a:ext cx="2971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/>
              <a:t>通常不与</a:t>
            </a:r>
            <a:r>
              <a:rPr lang="en-US" altLang="zh-CN" sz="2400" b="1" dirty="0"/>
              <a:t>but</a:t>
            </a:r>
            <a:r>
              <a:rPr lang="zh-CN" altLang="en-US" sz="2400" b="1" dirty="0"/>
              <a:t>连用</a:t>
            </a:r>
          </a:p>
        </p:txBody>
      </p:sp>
      <p:sp>
        <p:nvSpPr>
          <p:cNvPr id="16392" name="AutoShape 8"/>
          <p:cNvSpPr/>
          <p:nvPr/>
        </p:nvSpPr>
        <p:spPr bwMode="auto">
          <a:xfrm>
            <a:off x="3886200" y="2362200"/>
            <a:ext cx="457200" cy="609600"/>
          </a:xfrm>
          <a:prstGeom prst="rightBrace">
            <a:avLst>
              <a:gd name="adj1" fmla="val 11111"/>
              <a:gd name="adj2" fmla="val 50000"/>
            </a:avLst>
          </a:prstGeom>
          <a:noFill/>
          <a:ln w="508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9" grpId="0" animBg="1" autoUpdateAnimBg="0"/>
      <p:bldP spid="16390" grpId="0" animBg="1" autoUpdateAnimBg="0"/>
      <p:bldP spid="16391" grpId="0" animBg="1" autoUpdateAnimBg="0"/>
      <p:bldP spid="163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319088"/>
            <a:ext cx="8534400" cy="1373187"/>
          </a:xfrm>
          <a:prstGeom prst="rect">
            <a:avLst/>
          </a:prstGeom>
          <a:solidFill>
            <a:srgbClr val="99FF66">
              <a:alpha val="5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2c  Work in groups and survey your group members about their vacation experiences based on 2b. Then report it to the class.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2819400"/>
            <a:ext cx="8534400" cy="2395538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/>
              <a:t>     </a:t>
            </a:r>
            <a:r>
              <a:rPr lang="en-US" altLang="zh-CN" sz="2800" b="1" dirty="0"/>
              <a:t>Jane has done some farm work… __________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/>
              <a:t>___________________________________________________________________________________________________________________________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985963"/>
            <a:ext cx="55626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CC3300"/>
                </a:solidFill>
              </a:rPr>
              <a:t>You may begin like this: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174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757238"/>
            <a:ext cx="8153400" cy="5332412"/>
          </a:xfrm>
          <a:prstGeom prst="rect">
            <a:avLst/>
          </a:prstGeom>
          <a:solidFill>
            <a:srgbClr val="CCFFFF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zh-CN" altLang="en-US" sz="2400" b="1" dirty="0"/>
              <a:t>1. We should help the d________ people when they are  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zh-CN" altLang="en-US" sz="2400" b="1" dirty="0"/>
              <a:t>    in trouble.</a:t>
            </a:r>
          </a:p>
          <a:p>
            <a:pPr algn="dist">
              <a:lnSpc>
                <a:spcPct val="130000"/>
              </a:lnSpc>
              <a:spcBef>
                <a:spcPct val="15000"/>
              </a:spcBef>
            </a:pPr>
            <a:r>
              <a:rPr lang="zh-CN" altLang="en-US" sz="2400" b="1" dirty="0"/>
              <a:t>2. — It’s getting colder now. Would you please s____ 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zh-CN" altLang="en-US" sz="2400" b="1" dirty="0"/>
              <a:t>         the door?    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zh-CN" altLang="en-US" sz="2400" b="1" dirty="0"/>
              <a:t>    — Sure.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zh-CN" altLang="en-US" sz="2400" b="1" dirty="0"/>
              <a:t>3. He told me that he __________ (take part in) an 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zh-CN" altLang="en-US" sz="2400" b="1" dirty="0"/>
              <a:t>    English party last night.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zh-CN" altLang="en-US" sz="2400" b="1" dirty="0"/>
              <a:t>4. We were busy at that time, so we had no time 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zh-CN" altLang="en-US" sz="2400" b="1" dirty="0"/>
              <a:t>    ______ (go) shopping. 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zh-CN" altLang="en-US" sz="2400" b="1" dirty="0"/>
              <a:t>5. _________ (see) is to believe.</a:t>
            </a:r>
            <a:endParaRPr lang="en-US" sz="2400" b="1" dirty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810000" y="838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CC3399"/>
                </a:solidFill>
              </a:rPr>
              <a:t>isabled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838200" y="5029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CC3399"/>
                </a:solidFill>
              </a:rPr>
              <a:t>to go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7620000" y="1905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CC3399"/>
                </a:solidFill>
              </a:rPr>
              <a:t>hut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429000" y="3505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CC3399"/>
                </a:solidFill>
              </a:rPr>
              <a:t>took part in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3399"/>
                </a:solidFill>
              </a:rPr>
              <a:t>眼见为实。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914400" y="5638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CC3399"/>
                </a:solidFill>
              </a:rPr>
              <a:t>To see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152400" y="904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/>
              <a:t>Fill in the blanks.</a:t>
            </a:r>
            <a:endParaRPr lang="en-US" altLang="zh-CN" sz="2800" dirty="0"/>
          </a:p>
        </p:txBody>
      </p:sp>
      <p:sp>
        <p:nvSpPr>
          <p:cNvPr id="18442" name="WordArt 10"/>
          <p:cNvSpPr>
            <a:spLocks noChangeArrowheads="1" noChangeShapeType="1"/>
          </p:cNvSpPr>
          <p:nvPr/>
        </p:nvSpPr>
        <p:spPr bwMode="auto">
          <a:xfrm>
            <a:off x="7223125" y="0"/>
            <a:ext cx="184467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11898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dirty="0">
                <a:ln w="9525">
                  <a:rou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ail"/>
              </a:rPr>
              <a:t>Exercises</a:t>
            </a:r>
            <a:endParaRPr lang="zh-CN" altLang="en-US" sz="3600" b="1" dirty="0">
              <a:ln w="9525">
                <a:rou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ail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 autoUpdateAnimBg="0"/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0" grpId="0" autoUpdateAnimBg="0"/>
      <p:bldP spid="18441" grpId="0" autoUpdateAnimBg="0"/>
      <p:bldP spid="184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620000" cy="6481763"/>
          </a:xfrm>
          <a:prstGeom prst="rect">
            <a:avLst/>
          </a:prstGeom>
          <a:solidFill>
            <a:srgbClr val="CCFFFF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0000"/>
              </a:spcBef>
            </a:pPr>
            <a:r>
              <a:rPr lang="zh-CN" altLang="en-US" sz="2400" b="1"/>
              <a:t>1. </a:t>
            </a:r>
            <a:r>
              <a:rPr lang="zh-CN" altLang="en-US" b="1"/>
              <a:t>—</a:t>
            </a:r>
            <a:r>
              <a:rPr lang="zh-CN" altLang="en-US"/>
              <a:t> </a:t>
            </a:r>
            <a:r>
              <a:rPr lang="zh-CN" altLang="en-US" sz="2400" b="1"/>
              <a:t>_____ you ever _____ to the USA? 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</a:t>
            </a:r>
            <a:r>
              <a:rPr lang="zh-CN" altLang="en-US" b="1"/>
              <a:t>—</a:t>
            </a:r>
            <a:r>
              <a:rPr lang="zh-CN" altLang="en-US"/>
              <a:t> </a:t>
            </a:r>
            <a:r>
              <a:rPr lang="zh-CN" altLang="en-US" sz="2400" b="1"/>
              <a:t>Yes, we have.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A. Have, gone        </a:t>
            </a:r>
            <a:r>
              <a:rPr lang="en-US" altLang="zh-CN" sz="2400" b="1"/>
              <a:t>      </a:t>
            </a:r>
            <a:r>
              <a:rPr lang="zh-CN" altLang="en-US" sz="2400" b="1"/>
              <a:t>B. Have, been 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C. Did, go              </a:t>
            </a:r>
            <a:r>
              <a:rPr lang="en-US" altLang="zh-CN" sz="2400" b="1"/>
              <a:t>      </a:t>
            </a:r>
            <a:r>
              <a:rPr lang="zh-CN" altLang="en-US" sz="2400" b="1"/>
              <a:t> D. Did, went 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2. ______ it rains heavily, ______ farmers are still 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working in the fields.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A. Though, but   </a:t>
            </a:r>
            <a:r>
              <a:rPr lang="en-US" altLang="zh-CN" sz="2400" b="1"/>
              <a:t>          </a:t>
            </a:r>
            <a:r>
              <a:rPr lang="zh-CN" altLang="en-US" sz="2400" b="1"/>
              <a:t>B. Though, still 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C. Though, /       </a:t>
            </a:r>
            <a:r>
              <a:rPr lang="en-US" altLang="zh-CN" sz="2400" b="1"/>
              <a:t> </a:t>
            </a:r>
            <a:r>
              <a:rPr lang="zh-CN" altLang="en-US" sz="2400" b="1"/>
              <a:t> </a:t>
            </a:r>
            <a:r>
              <a:rPr lang="en-US" altLang="zh-CN" sz="2400" b="1"/>
              <a:t>         </a:t>
            </a:r>
            <a:r>
              <a:rPr lang="zh-CN" altLang="en-US" sz="2400" b="1"/>
              <a:t>D. Although, but 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3.  — I helped a disabled man yesterday.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— ______ wonderful experience!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A. What			B. How a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C. How			D. What a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4. Jessie learnt a lot ______ the book after 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reading it.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A. from                          </a:t>
            </a:r>
            <a:r>
              <a:rPr lang="en-US" altLang="zh-CN" sz="2400" b="1"/>
              <a:t> </a:t>
            </a:r>
            <a:r>
              <a:rPr lang="zh-CN" altLang="en-US" sz="2400" b="1"/>
              <a:t>B. of</a:t>
            </a:r>
          </a:p>
          <a:p>
            <a:pPr>
              <a:spcBef>
                <a:spcPct val="10000"/>
              </a:spcBef>
            </a:pPr>
            <a:r>
              <a:rPr lang="zh-CN" altLang="en-US" sz="2400" b="1"/>
              <a:t>    C. at                               </a:t>
            </a:r>
            <a:r>
              <a:rPr lang="en-US" altLang="zh-CN" sz="2400" b="1"/>
              <a:t> </a:t>
            </a:r>
            <a:r>
              <a:rPr lang="zh-CN" altLang="en-US" sz="2400" b="1"/>
              <a:t>D. with</a:t>
            </a: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0" y="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Choose the best answer.</a:t>
            </a:r>
            <a:endParaRPr lang="en-US" altLang="zh-CN" sz="2800"/>
          </a:p>
        </p:txBody>
      </p:sp>
      <p:sp>
        <p:nvSpPr>
          <p:cNvPr id="19460" name="WordArt 4"/>
          <p:cNvSpPr>
            <a:spLocks noChangeArrowheads="1" noChangeShapeType="1"/>
          </p:cNvSpPr>
          <p:nvPr/>
        </p:nvSpPr>
        <p:spPr bwMode="auto">
          <a:xfrm>
            <a:off x="7223125" y="0"/>
            <a:ext cx="184467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11898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>
                <a:ln w="9525">
                  <a:rou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ail"/>
              </a:rPr>
              <a:t>Exercises</a:t>
            </a:r>
            <a:endParaRPr lang="zh-CN" altLang="en-US" sz="3600" b="1">
              <a:ln w="9525">
                <a:rou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ail"/>
            </a:endParaRPr>
          </a:p>
        </p:txBody>
      </p:sp>
      <p:pic>
        <p:nvPicPr>
          <p:cNvPr id="19461" name="Picture 5" descr="Z_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505200"/>
            <a:ext cx="866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Z_0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790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Z_0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" y="381000"/>
            <a:ext cx="828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Z_0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75" y="1905000"/>
            <a:ext cx="77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 autoUpdateAnimBg="0"/>
      <p:bldP spid="19459" grpId="0" autoUpdateAnimBg="0"/>
      <p:bldP spid="194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/>
          </p:cNvSpPr>
          <p:nvPr/>
        </p:nvSpPr>
        <p:spPr bwMode="auto">
          <a:xfrm>
            <a:off x="5937250" y="190500"/>
            <a:ext cx="252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dirty="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summary</a:t>
            </a:r>
            <a:endParaRPr lang="zh-CN" altLang="en-US" sz="3600" i="1" dirty="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3" name="WordArt 3"/>
          <p:cNvSpPr>
            <a:spLocks noChangeArrowheads="1" noChangeShapeType="1"/>
          </p:cNvSpPr>
          <p:nvPr/>
        </p:nvSpPr>
        <p:spPr bwMode="auto">
          <a:xfrm>
            <a:off x="228600" y="1031875"/>
            <a:ext cx="15113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learn: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66888" y="3644900"/>
            <a:ext cx="73771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1. W</a:t>
            </a:r>
            <a:r>
              <a:rPr lang="zh-CN" altLang="en-US" sz="2000" b="1" dirty="0">
                <a:solidFill>
                  <a:srgbClr val="FF0000"/>
                </a:solidFill>
              </a:rPr>
              <a:t>rite the different forms of the verbs</a:t>
            </a:r>
            <a:r>
              <a:rPr lang="en-US" altLang="zh-CN" sz="2000" b="1" dirty="0">
                <a:solidFill>
                  <a:srgbClr val="FF0000"/>
                </a:solidFill>
              </a:rPr>
              <a:t> and pronounce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   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them</a:t>
            </a:r>
            <a:r>
              <a:rPr lang="en-US" altLang="zh-CN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correctly.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zh-CN" altLang="en-US" sz="2000" b="1" dirty="0">
                <a:solidFill>
                  <a:srgbClr val="0000CC"/>
                </a:solidFill>
              </a:rPr>
              <a:t>jump—jumped— jumped 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 2. Read English with proper pronunciation and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     intonation. 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 3. Use the Present Perfect Tense.</a:t>
            </a:r>
          </a:p>
        </p:txBody>
      </p:sp>
      <p:sp>
        <p:nvSpPr>
          <p:cNvPr id="20485" name="WordArt 5"/>
          <p:cNvSpPr>
            <a:spLocks noChangeArrowheads="1" noChangeShapeType="1"/>
          </p:cNvSpPr>
          <p:nvPr/>
        </p:nvSpPr>
        <p:spPr bwMode="auto">
          <a:xfrm>
            <a:off x="300038" y="3562350"/>
            <a:ext cx="15113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can: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824038" y="1008063"/>
            <a:ext cx="66484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1. Some words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CC"/>
                </a:solidFill>
              </a:rPr>
              <a:t>   disabled, shut, ever, rope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r>
              <a:rPr lang="zh-CN" altLang="en-US" sz="2000" b="1" dirty="0">
                <a:solidFill>
                  <a:srgbClr val="FF0000"/>
                </a:solidFill>
              </a:rPr>
              <a:t> Some phrases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CC"/>
                </a:solidFill>
              </a:rPr>
              <a:t>    learn…from… , have (no) time to do sth. , put on,   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CC"/>
                </a:solidFill>
              </a:rPr>
              <a:t>    jump rope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r>
              <a:rPr lang="zh-CN" altLang="en-US" sz="2000" b="1" dirty="0">
                <a:solidFill>
                  <a:srgbClr val="FF0000"/>
                </a:solidFill>
              </a:rPr>
              <a:t> Some sentences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CC"/>
                </a:solidFill>
                <a:latin typeface="Kingsoft Phonetic Plain" pitchFamily="2" charset="2"/>
              </a:rPr>
              <a:t> </a:t>
            </a:r>
            <a:r>
              <a:rPr lang="zh-CN" altLang="en-US" sz="2000" b="1" dirty="0">
                <a:solidFill>
                  <a:srgbClr val="0000CC"/>
                </a:solidFill>
              </a:rPr>
              <a:t>To help others makes us happy.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</a:t>
            </a:r>
            <a:endParaRPr lang="en-US" b="1" dirty="0">
              <a:solidFill>
                <a:srgbClr val="0000CC"/>
              </a:solidFill>
              <a:latin typeface="Kingsoft Phonetic Plain" pitchFamily="2" charset="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bldLvl="0" autoUpdateAnimBg="0"/>
      <p:bldP spid="20485" grpId="0" animBg="1"/>
      <p:bldP spid="20486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14496" y="762070"/>
            <a:ext cx="731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Cooper Black" panose="0208090404030B020404" pitchFamily="18" charset="0"/>
              </a:rPr>
              <a:t>                  </a:t>
            </a:r>
            <a:r>
              <a:rPr lang="en-US" altLang="zh-CN" sz="3600" b="1" dirty="0">
                <a:latin typeface="Cooper Black" panose="0208090404030B020404" pitchFamily="18" charset="0"/>
              </a:rPr>
              <a:t>Homework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362200" y="3810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</a:rPr>
              <a:t>    3. Preview </a:t>
            </a:r>
            <a:r>
              <a:rPr lang="en-US" altLang="zh-CN" sz="3200" b="1" dirty="0"/>
              <a:t>Section C</a:t>
            </a:r>
            <a:r>
              <a:rPr lang="en-US" altLang="zh-CN" sz="3200" b="1" dirty="0" smtClean="0">
                <a:solidFill>
                  <a:srgbClr val="CC0099"/>
                </a:solidFill>
              </a:rPr>
              <a:t>. </a:t>
            </a:r>
            <a:endParaRPr lang="en-US" altLang="zh-CN" sz="3200" b="1" i="1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95600" y="1554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</a:rPr>
              <a:t>1. Read </a:t>
            </a:r>
            <a:r>
              <a:rPr lang="en-US" altLang="zh-CN" sz="3200" b="1" dirty="0"/>
              <a:t>1a</a:t>
            </a:r>
            <a:r>
              <a:rPr lang="en-US" altLang="zh-CN" sz="3200" b="1" dirty="0">
                <a:solidFill>
                  <a:srgbClr val="CC0099"/>
                </a:solidFill>
              </a:rPr>
              <a:t> aloud.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95600" y="2438400"/>
            <a:ext cx="510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</a:rPr>
              <a:t>2. Finish </a:t>
            </a:r>
            <a:r>
              <a:rPr lang="en-US" altLang="zh-CN" sz="3200" b="1" dirty="0"/>
              <a:t>Section B</a:t>
            </a:r>
            <a:r>
              <a:rPr lang="en-US" altLang="zh-CN" sz="3200" b="1" dirty="0">
                <a:solidFill>
                  <a:srgbClr val="CC0099"/>
                </a:solidFill>
              </a:rPr>
              <a:t> in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</a:rPr>
              <a:t>    your workbook.</a:t>
            </a:r>
            <a:endParaRPr lang="en-US" altLang="zh-CN" sz="3200" b="1" i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21508" grpId="0" autoUpdateAnimBg="0"/>
      <p:bldP spid="2150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 bwMode="auto">
          <a:xfrm>
            <a:off x="228600" y="1066800"/>
            <a:ext cx="3733800" cy="1670050"/>
            <a:chOff x="0" y="0"/>
            <a:chExt cx="2352" cy="1052"/>
          </a:xfrm>
        </p:grpSpPr>
        <p:pic>
          <p:nvPicPr>
            <p:cNvPr id="22531" name="Picture 3" descr="234609-130220201F4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B2CCC1"/>
                </a:clrFrom>
                <a:clrTo>
                  <a:srgbClr val="B2CCC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2352" cy="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48" y="480"/>
              <a:ext cx="21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66"/>
                  </a:solidFill>
                </a:rPr>
                <a:t>THANK YOU!</a:t>
              </a:r>
            </a:p>
          </p:txBody>
        </p: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124200" y="1524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/>
              <a:t>A: </a:t>
            </a:r>
            <a:r>
              <a:rPr lang="en-US" sz="2800" b="1"/>
              <a:t>Have you </a:t>
            </a:r>
            <a:r>
              <a:rPr lang="zh-CN" altLang="en-US" sz="2800" b="1"/>
              <a:t>b</a:t>
            </a:r>
            <a:r>
              <a:rPr lang="en-US" sz="2800" b="1"/>
              <a:t>een to Beijing?</a:t>
            </a:r>
            <a:endParaRPr lang="zh-CN" altLang="en-US" sz="2800" b="1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124200" y="1066800"/>
            <a:ext cx="601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/>
              <a:t>B: Yes, I h</a:t>
            </a:r>
            <a:r>
              <a:rPr lang="en-US" sz="2800" b="1" dirty="0" err="1"/>
              <a:t>ave.</a:t>
            </a:r>
            <a:r>
              <a:rPr lang="zh-CN" altLang="en-US" sz="2800" b="1" dirty="0"/>
              <a:t>  </a:t>
            </a:r>
            <a:r>
              <a:rPr lang="zh-CN" altLang="en-US" sz="2800" b="1" dirty="0">
                <a:solidFill>
                  <a:srgbClr val="FF0000"/>
                </a:solidFill>
              </a:rPr>
              <a:t>/</a:t>
            </a:r>
            <a:r>
              <a:rPr lang="zh-CN" altLang="en-US" sz="2800" b="1" dirty="0"/>
              <a:t> </a:t>
            </a:r>
            <a:r>
              <a:rPr lang="en-US" sz="2800" b="1" dirty="0"/>
              <a:t>No, I haven't</a:t>
            </a:r>
            <a:r>
              <a:rPr lang="zh-CN" altLang="en-US" sz="2800" b="1" dirty="0"/>
              <a:t>.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895600" cy="2171700"/>
          </a:xfrm>
          <a:noFill/>
        </p:spPr>
      </p:pic>
      <p:pic>
        <p:nvPicPr>
          <p:cNvPr id="4101" name="Picture 5" descr="P2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67000"/>
            <a:ext cx="28956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三潭映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8956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124200" y="1524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/>
              <a:t>A: </a:t>
            </a:r>
            <a:r>
              <a:rPr lang="en-US" sz="2800" b="1" dirty="0"/>
              <a:t>Have you </a:t>
            </a:r>
            <a:r>
              <a:rPr lang="zh-CN" altLang="en-US" sz="2800" b="1" dirty="0"/>
              <a:t>b</a:t>
            </a:r>
            <a:r>
              <a:rPr lang="en-US" sz="2800" b="1" dirty="0" err="1"/>
              <a:t>een</a:t>
            </a:r>
            <a:r>
              <a:rPr lang="en-US" sz="2800" b="1" dirty="0"/>
              <a:t> to </a:t>
            </a:r>
            <a:r>
              <a:rPr lang="zh-CN" altLang="en-US" sz="2800" b="1" dirty="0"/>
              <a:t>Hangzhou</a:t>
            </a:r>
            <a:r>
              <a:rPr lang="en-US" sz="2800" b="1" dirty="0"/>
              <a:t>?</a:t>
            </a:r>
            <a:endParaRPr lang="zh-CN" altLang="en-US" sz="2800" b="1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895600" y="28194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 dirty="0"/>
              <a:t>Has Maria been to her hometown?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895600" y="3487738"/>
            <a:ext cx="6705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 dirty="0"/>
              <a:t>Yes, she has.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800" b="1" dirty="0"/>
              <a:t>She has come back from Cuba.</a:t>
            </a:r>
          </a:p>
        </p:txBody>
      </p:sp>
      <p:sp>
        <p:nvSpPr>
          <p:cNvPr id="4106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895600" y="4692650"/>
            <a:ext cx="6248400" cy="946150"/>
          </a:xfrm>
          <a:prstGeom prst="rect">
            <a:avLst/>
          </a:prstGeom>
          <a:solidFill>
            <a:srgbClr val="0000FF">
              <a:alpha val="4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 dirty="0"/>
              <a:t>She took part in some </a:t>
            </a:r>
            <a:r>
              <a:rPr lang="en-US" altLang="zh-CN" sz="2800" b="1" dirty="0">
                <a:solidFill>
                  <a:srgbClr val="FF0000"/>
                </a:solidFill>
              </a:rPr>
              <a:t>volunteer activities</a:t>
            </a:r>
            <a:r>
              <a:rPr lang="en-US" altLang="zh-CN" sz="2800" b="1" dirty="0"/>
              <a:t> during summer holidays.</a:t>
            </a:r>
          </a:p>
        </p:txBody>
      </p:sp>
      <p:sp>
        <p:nvSpPr>
          <p:cNvPr id="4107" name="Text Box 1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881688"/>
            <a:ext cx="8610600" cy="519112"/>
          </a:xfrm>
          <a:prstGeom prst="rect">
            <a:avLst/>
          </a:prstGeom>
          <a:solidFill>
            <a:srgbClr val="00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She is happy because she has </a:t>
            </a:r>
            <a:r>
              <a:rPr lang="en-US" sz="2800" b="1" dirty="0">
                <a:solidFill>
                  <a:srgbClr val="990033"/>
                </a:solidFill>
              </a:rPr>
              <a:t>learnt a lot from</a:t>
            </a:r>
            <a:r>
              <a:rPr lang="en-US" sz="2800" b="1" dirty="0">
                <a:solidFill>
                  <a:srgbClr val="0000CC"/>
                </a:solidFill>
              </a:rPr>
              <a:t> it.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8" grpId="1" autoUpdateAnimBg="0"/>
      <p:bldP spid="4099" grpId="0" autoUpdateAnimBg="0"/>
      <p:bldP spid="4103" grpId="0" autoUpdateAnimBg="0"/>
      <p:bldP spid="4104" grpId="0" autoUpdateAnimBg="0"/>
      <p:bldP spid="4105" grpId="0" autoUpdateAnimBg="0"/>
      <p:bldP spid="4106" grpId="0" animBg="1" autoUpdateAnimBg="0"/>
      <p:bldP spid="410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图片2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37338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社会实践活动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8290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30480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CC"/>
                </a:solidFill>
                <a:latin typeface="Times New Roman" panose="02020603050405020304" pitchFamily="18" charset="0"/>
              </a:rPr>
              <a:t>volunteer activities</a:t>
            </a:r>
          </a:p>
        </p:txBody>
      </p:sp>
      <p:pic>
        <p:nvPicPr>
          <p:cNvPr id="5125" name="Picture 5" descr="图片24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228600"/>
            <a:ext cx="3733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图片2443434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3830638"/>
            <a:ext cx="37338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残疾儿童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609600"/>
            <a:ext cx="312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90800" y="49530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CC"/>
                </a:solidFill>
                <a:latin typeface="Times New Roman" panose="02020603050405020304" pitchFamily="18" charset="0"/>
              </a:rPr>
              <a:t>disabled children</a:t>
            </a:r>
          </a:p>
        </p:txBody>
      </p:sp>
      <p:pic>
        <p:nvPicPr>
          <p:cNvPr id="6148" name="Picture 4" descr="200511720243889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429250"/>
            <a:ext cx="152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图片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" y="609600"/>
            <a:ext cx="5715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2014-01-17_20-26-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676775"/>
            <a:ext cx="1981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641475" y="4429125"/>
            <a:ext cx="66643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2280" indent="-462280">
              <a:lnSpc>
                <a:spcPct val="120000"/>
              </a:lnSpc>
            </a:pPr>
            <a:r>
              <a:rPr lang="en-US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learn ...from …     </a:t>
            </a:r>
            <a:r>
              <a:rPr lang="zh-CN" altLang="en-US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从</a:t>
            </a:r>
            <a:r>
              <a:rPr lang="en-US" sz="2800" b="1" dirty="0">
                <a:solidFill>
                  <a:srgbClr val="990033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中学习</a:t>
            </a:r>
          </a:p>
          <a:p>
            <a:pPr marL="462280" indent="-462280"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e.g. I’ve learnt a lot from the story.</a:t>
            </a:r>
          </a:p>
          <a:p>
            <a:pPr marL="462280" indent="-462280"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我从这个故事中学到了很多。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4" name="WordArt 6"/>
          <p:cNvSpPr>
            <a:spLocks noChangeArrowheads="1" noChangeShapeType="1"/>
          </p:cNvSpPr>
          <p:nvPr/>
        </p:nvSpPr>
        <p:spPr bwMode="auto">
          <a:xfrm>
            <a:off x="5638800" y="0"/>
            <a:ext cx="3429000" cy="1028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Language points</a:t>
            </a:r>
            <a:endParaRPr lang="zh-CN" altLang="en-US" sz="3600" b="1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5" name="Picture 7" descr="图片1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952500"/>
            <a:ext cx="483076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Listen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to 1a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and tick what Maria has done.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304800" y="914400"/>
          <a:ext cx="8305800" cy="2289493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5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ivity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clean rooms for the disabled 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feed the disabled 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cook for the disabled 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travel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8" name="Text Box 52"/>
          <p:cNvSpPr txBox="1">
            <a:spLocks noChangeArrowheads="1"/>
          </p:cNvSpPr>
          <p:nvPr/>
        </p:nvSpPr>
        <p:spPr bwMode="auto">
          <a:xfrm>
            <a:off x="1905000" y="25146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66"/>
                </a:solidFill>
              </a:rPr>
              <a:t>√</a:t>
            </a:r>
          </a:p>
        </p:txBody>
      </p:sp>
      <p:sp>
        <p:nvSpPr>
          <p:cNvPr id="8219" name="Text Box 54"/>
          <p:cNvSpPr txBox="1">
            <a:spLocks noChangeArrowheads="1"/>
          </p:cNvSpPr>
          <p:nvPr/>
        </p:nvSpPr>
        <p:spPr bwMode="auto">
          <a:xfrm>
            <a:off x="593725" y="3505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8220" name="Text Box 55"/>
          <p:cNvSpPr txBox="1">
            <a:spLocks noChangeArrowheads="1"/>
          </p:cNvSpPr>
          <p:nvPr/>
        </p:nvSpPr>
        <p:spPr bwMode="auto">
          <a:xfrm>
            <a:off x="0" y="4572000"/>
            <a:ext cx="1600200" cy="457200"/>
          </a:xfrm>
          <a:prstGeom prst="rect">
            <a:avLst/>
          </a:prstGeom>
          <a:solidFill>
            <a:schemeClr val="bg1">
              <a:alpha val="67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A: </a:t>
            </a:r>
            <a:r>
              <a:rPr lang="en-US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Has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she</a:t>
            </a:r>
          </a:p>
        </p:txBody>
      </p:sp>
      <p:sp>
        <p:nvSpPr>
          <p:cNvPr id="8221" name="Text Box 56"/>
          <p:cNvSpPr txBox="1">
            <a:spLocks noChangeArrowheads="1"/>
          </p:cNvSpPr>
          <p:nvPr/>
        </p:nvSpPr>
        <p:spPr bwMode="auto">
          <a:xfrm>
            <a:off x="6629400" y="4648200"/>
            <a:ext cx="2514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B: Yes, she has.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No, she hasn’t.</a:t>
            </a:r>
          </a:p>
        </p:txBody>
      </p:sp>
      <p:sp>
        <p:nvSpPr>
          <p:cNvPr id="8222" name="Text Box 57"/>
          <p:cNvSpPr txBox="1">
            <a:spLocks noChangeArrowheads="1"/>
          </p:cNvSpPr>
          <p:nvPr/>
        </p:nvSpPr>
        <p:spPr bwMode="auto">
          <a:xfrm>
            <a:off x="1752600" y="3859213"/>
            <a:ext cx="5791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cleaned rooms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for the disabled children?</a:t>
            </a:r>
          </a:p>
          <a:p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fed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the disabled children?</a:t>
            </a:r>
          </a:p>
          <a:p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cooked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for them?</a:t>
            </a:r>
          </a:p>
          <a:p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traveled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</a:p>
        </p:txBody>
      </p:sp>
      <p:grpSp>
        <p:nvGrpSpPr>
          <p:cNvPr id="8223" name="Group 31"/>
          <p:cNvGrpSpPr/>
          <p:nvPr/>
        </p:nvGrpSpPr>
        <p:grpSpPr bwMode="auto">
          <a:xfrm>
            <a:off x="3505200" y="5715000"/>
            <a:ext cx="3657600" cy="1066800"/>
            <a:chOff x="0" y="0"/>
            <a:chExt cx="2304" cy="672"/>
          </a:xfrm>
        </p:grpSpPr>
        <p:sp>
          <p:nvSpPr>
            <p:cNvPr id="8224" name="Oval 82"/>
            <p:cNvSpPr>
              <a:spLocks noChangeArrowheads="1"/>
            </p:cNvSpPr>
            <p:nvPr/>
          </p:nvSpPr>
          <p:spPr bwMode="auto">
            <a:xfrm>
              <a:off x="0" y="0"/>
              <a:ext cx="2304" cy="67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5" name="Text Box 59"/>
            <p:cNvSpPr txBox="1">
              <a:spLocks noChangeArrowheads="1"/>
            </p:cNvSpPr>
            <p:nvPr/>
          </p:nvSpPr>
          <p:spPr bwMode="auto">
            <a:xfrm>
              <a:off x="336" y="48"/>
              <a:ext cx="187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动词的过去分词</a:t>
              </a:r>
            </a:p>
            <a:p>
              <a:r>
                <a:rPr lang="en-US" altLang="zh-CN" sz="28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Past Participle</a:t>
              </a:r>
            </a:p>
          </p:txBody>
        </p:sp>
      </p:grpSp>
      <p:sp>
        <p:nvSpPr>
          <p:cNvPr id="8226" name="Text Box 68"/>
          <p:cNvSpPr txBox="1">
            <a:spLocks noChangeArrowheads="1"/>
          </p:cNvSpPr>
          <p:nvPr/>
        </p:nvSpPr>
        <p:spPr bwMode="auto">
          <a:xfrm>
            <a:off x="3352800" y="25146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66"/>
                </a:solidFill>
              </a:rPr>
              <a:t>√</a:t>
            </a:r>
          </a:p>
        </p:txBody>
      </p:sp>
      <p:sp>
        <p:nvSpPr>
          <p:cNvPr id="8227" name="Text Box 69"/>
          <p:cNvSpPr txBox="1">
            <a:spLocks noChangeArrowheads="1"/>
          </p:cNvSpPr>
          <p:nvPr/>
        </p:nvSpPr>
        <p:spPr bwMode="auto">
          <a:xfrm>
            <a:off x="4953000" y="25146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/>
              <a:t>×</a:t>
            </a:r>
          </a:p>
        </p:txBody>
      </p:sp>
      <p:sp>
        <p:nvSpPr>
          <p:cNvPr id="8228" name="Text Box 70"/>
          <p:cNvSpPr txBox="1">
            <a:spLocks noChangeArrowheads="1"/>
          </p:cNvSpPr>
          <p:nvPr/>
        </p:nvSpPr>
        <p:spPr bwMode="auto">
          <a:xfrm>
            <a:off x="6477000" y="25146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66"/>
                </a:solidFill>
              </a:rPr>
              <a:t>√</a:t>
            </a:r>
          </a:p>
        </p:txBody>
      </p:sp>
      <p:sp>
        <p:nvSpPr>
          <p:cNvPr id="8229" name="Text Box 71"/>
          <p:cNvSpPr txBox="1">
            <a:spLocks noChangeArrowheads="1"/>
          </p:cNvSpPr>
          <p:nvPr/>
        </p:nvSpPr>
        <p:spPr bwMode="auto">
          <a:xfrm>
            <a:off x="7772400" y="2514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66"/>
                </a:solidFill>
              </a:rPr>
              <a:t>×</a:t>
            </a:r>
          </a:p>
        </p:txBody>
      </p:sp>
      <p:sp>
        <p:nvSpPr>
          <p:cNvPr id="8230" name="Text Box 75"/>
          <p:cNvSpPr txBox="1">
            <a:spLocks noChangeArrowheads="1"/>
          </p:cNvSpPr>
          <p:nvPr/>
        </p:nvSpPr>
        <p:spPr bwMode="auto">
          <a:xfrm>
            <a:off x="1752600" y="3276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400" b="1" dirty="0">
                <a:solidFill>
                  <a:srgbClr val="990033"/>
                </a:solidFill>
              </a:rPr>
              <a:t>been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volunteer?</a:t>
            </a:r>
          </a:p>
        </p:txBody>
      </p:sp>
      <p:sp>
        <p:nvSpPr>
          <p:cNvPr id="8231" name="Line 76"/>
          <p:cNvSpPr>
            <a:spLocks noChangeShapeType="1"/>
          </p:cNvSpPr>
          <p:nvPr/>
        </p:nvSpPr>
        <p:spPr bwMode="auto">
          <a:xfrm>
            <a:off x="1828800" y="3657600"/>
            <a:ext cx="6858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32" name="Line 77"/>
          <p:cNvSpPr>
            <a:spLocks noChangeShapeType="1"/>
          </p:cNvSpPr>
          <p:nvPr/>
        </p:nvSpPr>
        <p:spPr bwMode="auto">
          <a:xfrm>
            <a:off x="1905000" y="42672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33" name="Line 78"/>
          <p:cNvSpPr>
            <a:spLocks noChangeShapeType="1"/>
          </p:cNvSpPr>
          <p:nvPr/>
        </p:nvSpPr>
        <p:spPr bwMode="auto">
          <a:xfrm>
            <a:off x="1828800" y="4953000"/>
            <a:ext cx="381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34" name="Line 79"/>
          <p:cNvSpPr>
            <a:spLocks noChangeShapeType="1"/>
          </p:cNvSpPr>
          <p:nvPr/>
        </p:nvSpPr>
        <p:spPr bwMode="auto">
          <a:xfrm>
            <a:off x="1905000" y="57150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35" name="Line 80"/>
          <p:cNvSpPr>
            <a:spLocks noChangeShapeType="1"/>
          </p:cNvSpPr>
          <p:nvPr/>
        </p:nvSpPr>
        <p:spPr bwMode="auto">
          <a:xfrm>
            <a:off x="1828800" y="6553200"/>
            <a:ext cx="10668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36" name="Rectangle 87"/>
          <p:cNvSpPr>
            <a:spLocks noChangeArrowheads="1"/>
          </p:cNvSpPr>
          <p:nvPr/>
        </p:nvSpPr>
        <p:spPr bwMode="auto">
          <a:xfrm>
            <a:off x="1420813" y="1397000"/>
            <a:ext cx="1419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</a:rPr>
              <a:t>be a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</a:rPr>
              <a:t>volunteer</a:t>
            </a:r>
          </a:p>
        </p:txBody>
      </p:sp>
      <p:sp>
        <p:nvSpPr>
          <p:cNvPr id="8237" name="AutoShape 45"/>
          <p:cNvSpPr/>
          <p:nvPr/>
        </p:nvSpPr>
        <p:spPr bwMode="auto">
          <a:xfrm>
            <a:off x="1601788" y="3429000"/>
            <a:ext cx="228600" cy="2971800"/>
          </a:xfrm>
          <a:prstGeom prst="leftBrace">
            <a:avLst>
              <a:gd name="adj1" fmla="val 108333"/>
              <a:gd name="adj2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8238" name="Group 46"/>
          <p:cNvGrpSpPr/>
          <p:nvPr/>
        </p:nvGrpSpPr>
        <p:grpSpPr bwMode="auto">
          <a:xfrm>
            <a:off x="3505200" y="5486400"/>
            <a:ext cx="4224338" cy="1447800"/>
            <a:chOff x="0" y="0"/>
            <a:chExt cx="2661" cy="864"/>
          </a:xfrm>
        </p:grpSpPr>
        <p:sp>
          <p:nvSpPr>
            <p:cNvPr id="8239" name="Oval 71">
              <a:hlinkClick r:id="rId5" action="ppaction://hlinkfile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58" cy="8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0" name="Text Box 72"/>
            <p:cNvSpPr txBox="1">
              <a:spLocks noChangeArrowheads="1"/>
            </p:cNvSpPr>
            <p:nvPr/>
          </p:nvSpPr>
          <p:spPr bwMode="auto">
            <a:xfrm>
              <a:off x="48" y="154"/>
              <a:ext cx="2613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rgbClr val="003399"/>
                  </a:solidFill>
                </a:rPr>
                <a:t>现在完成时</a:t>
              </a:r>
              <a:r>
                <a:rPr lang="en-US" sz="2400" b="1">
                  <a:solidFill>
                    <a:srgbClr val="003399"/>
                  </a:solidFill>
                </a:rPr>
                <a:t>:</a:t>
              </a:r>
            </a:p>
            <a:p>
              <a:r>
                <a:rPr lang="en-US" sz="2400" b="1">
                  <a:solidFill>
                    <a:srgbClr val="003399"/>
                  </a:solidFill>
                </a:rPr>
                <a:t>have/has+</a:t>
              </a:r>
              <a:r>
                <a:rPr lang="zh-CN" altLang="en-US" sz="2400" b="1">
                  <a:solidFill>
                    <a:srgbClr val="003399"/>
                  </a:solidFill>
                </a:rPr>
                <a:t>动词的过去分词</a:t>
              </a:r>
              <a:endParaRPr lang="zh-CN" altLang="en-US" sz="2400" b="1">
                <a:solidFill>
                  <a:srgbClr val="00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242" name="Text Box 86"/>
          <p:cNvSpPr txBox="1">
            <a:spLocks noChangeArrowheads="1"/>
          </p:cNvSpPr>
          <p:nvPr/>
        </p:nvSpPr>
        <p:spPr bwMode="auto">
          <a:xfrm>
            <a:off x="7704138" y="609600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P3 1a mp3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48" name="WindowsMediaPlayer1" r:id="rId2" imgW="2819520" imgH="533520"/>
        </mc:Choice>
        <mc:Fallback>
          <p:control name="WindowsMediaPlayer1" r:id="rId2" imgW="2819520" imgH="53352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096000" y="228600"/>
                  <a:ext cx="2819400" cy="533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 autoUpdateAnimBg="0"/>
      <p:bldP spid="8231" grpId="0" animBg="1"/>
      <p:bldP spid="8232" grpId="0" animBg="1"/>
      <p:bldP spid="8233" grpId="0" animBg="1"/>
      <p:bldP spid="8234" grpId="0" animBg="1"/>
      <p:bldP spid="8235" grpId="0" animBg="1"/>
      <p:bldP spid="82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168275" y="1981200"/>
          <a:ext cx="6248400" cy="4681539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Verb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Past Tense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Past Participle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clean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clean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jump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jump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chatt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chatt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flown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am/is/are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was/were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228600" y="222250"/>
            <a:ext cx="8534400" cy="1225550"/>
          </a:xfrm>
          <a:prstGeom prst="rect">
            <a:avLst/>
          </a:prstGeom>
          <a:solidFill>
            <a:srgbClr val="00FFFF">
              <a:alpha val="28999"/>
            </a:srgbClr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990033"/>
                </a:solidFill>
                <a:latin typeface="Times New Roman" panose="02020603050405020304" pitchFamily="18" charset="0"/>
              </a:rPr>
              <a:t>2a Fill in the blanks with the different forms of the verbs. Read them aloud and pay attention to the underlined parts. Then listen and check.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4572000" y="30480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FFFF"/>
                </a:solidFill>
              </a:rPr>
              <a:t>jumped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685800" y="3581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FFFF"/>
                </a:solidFill>
              </a:rPr>
              <a:t>chat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667000" y="4038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FFFF"/>
                </a:solidFill>
              </a:rPr>
              <a:t>flew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4800600" y="4611688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FFFF"/>
                </a:solidFill>
              </a:rPr>
              <a:t>done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4800600" y="5068888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FFFF"/>
                </a:solidFill>
              </a:rPr>
              <a:t>been</a:t>
            </a:r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2743200" y="56642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FFFF"/>
                </a:solidFill>
              </a:rPr>
              <a:t>shut</a:t>
            </a:r>
          </a:p>
        </p:txBody>
      </p:sp>
      <p:grpSp>
        <p:nvGrpSpPr>
          <p:cNvPr id="9267" name="Group 51"/>
          <p:cNvGrpSpPr/>
          <p:nvPr/>
        </p:nvGrpSpPr>
        <p:grpSpPr bwMode="auto">
          <a:xfrm>
            <a:off x="2286000" y="-227013"/>
            <a:ext cx="6858000" cy="2281238"/>
            <a:chOff x="0" y="0"/>
            <a:chExt cx="4320" cy="1438"/>
          </a:xfrm>
        </p:grpSpPr>
        <p:pic>
          <p:nvPicPr>
            <p:cNvPr id="9268" name="Picture 52" descr="TIP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4320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9" name="Text Box 53"/>
            <p:cNvSpPr txBox="1">
              <a:spLocks noChangeArrowheads="1"/>
            </p:cNvSpPr>
            <p:nvPr/>
          </p:nvSpPr>
          <p:spPr bwMode="auto">
            <a:xfrm>
              <a:off x="192" y="623"/>
              <a:ext cx="36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The pronunciation of “ed” is “/t/, /d/, or        ” when it is added to the verbs ending with different sounds, such as </a:t>
              </a:r>
              <a:r>
                <a:rPr lang="en-US" altLang="zh-CN" b="1" i="1"/>
                <a:t>help/jump</a:t>
              </a:r>
              <a:r>
                <a:rPr lang="en-US" altLang="zh-CN" b="1"/>
                <a:t>, </a:t>
              </a:r>
              <a:r>
                <a:rPr lang="en-US" altLang="zh-CN" b="1" i="1"/>
                <a:t>play/turn</a:t>
              </a:r>
              <a:r>
                <a:rPr lang="en-US" altLang="zh-CN" b="1"/>
                <a:t> or </a:t>
              </a:r>
              <a:r>
                <a:rPr lang="en-US" altLang="zh-CN" b="1" i="1"/>
                <a:t>wait/end</a:t>
              </a:r>
              <a:r>
                <a:rPr lang="en-US" altLang="zh-CN" b="1"/>
                <a:t>.</a:t>
              </a:r>
            </a:p>
          </p:txBody>
        </p:sp>
        <p:pic>
          <p:nvPicPr>
            <p:cNvPr id="9270" name="Picture 54" descr="2014-01-17_11-53-0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DFB"/>
                </a:clrFrom>
                <a:clrTo>
                  <a:srgbClr val="FEFD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4" y="624"/>
              <a:ext cx="2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71" name="Text Box 5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1828800" cy="366713"/>
          </a:xfrm>
          <a:prstGeom prst="rect">
            <a:avLst/>
          </a:prstGeom>
          <a:solidFill>
            <a:srgbClr val="FF6600">
              <a:alpha val="46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80" name="WindowsMediaPlayer1" r:id="rId2" imgW="2362320" imgH="685800"/>
        </mc:Choice>
        <mc:Fallback>
          <p:control name="WindowsMediaPlayer1" r:id="rId2" imgW="2362320" imgH="68580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29400" y="5181600"/>
                  <a:ext cx="2362200" cy="685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92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0" grpId="0" animBg="1" autoUpdateAnimBg="0"/>
      <p:bldP spid="9260" grpId="1" animBg="1" autoUpdateAnimBg="0"/>
      <p:bldP spid="9261" grpId="0" autoUpdateAnimBg="0"/>
      <p:bldP spid="9262" grpId="0" autoUpdateAnimBg="0"/>
      <p:bldP spid="9263" grpId="0" autoUpdateAnimBg="0"/>
      <p:bldP spid="9264" grpId="0" autoUpdateAnimBg="0"/>
      <p:bldP spid="9265" grpId="0" autoUpdateAnimBg="0"/>
      <p:bldP spid="9266" grpId="0" autoUpdateAnimBg="0"/>
      <p:bldP spid="927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 bwMode="auto">
          <a:xfrm>
            <a:off x="0" y="0"/>
            <a:ext cx="4953000" cy="3395663"/>
            <a:chOff x="0" y="0"/>
            <a:chExt cx="3120" cy="2139"/>
          </a:xfrm>
        </p:grpSpPr>
        <p:pic>
          <p:nvPicPr>
            <p:cNvPr id="10243" name="Picture 3" descr="8574685_172746256129_2_副本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3120" cy="2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92" y="1536"/>
              <a:ext cx="19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/>
                <a:t>Please shut the door.</a:t>
              </a:r>
            </a:p>
          </p:txBody>
        </p:sp>
      </p:grp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5181600"/>
            <a:ext cx="4953000" cy="579438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oper Black" panose="0208090404030B020404" pitchFamily="18" charset="0"/>
              </a:rPr>
              <a:t>shut up </a:t>
            </a:r>
            <a:r>
              <a:rPr lang="zh-CN" altLang="en-US" sz="3200" b="1">
                <a:latin typeface="Cooper Black" panose="0208090404030B020404" pitchFamily="18" charset="0"/>
              </a:rPr>
              <a:t>闭嘴，住口</a:t>
            </a:r>
          </a:p>
        </p:txBody>
      </p:sp>
      <p:pic>
        <p:nvPicPr>
          <p:cNvPr id="10246" name="Picture 6" descr="thumb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4588" y="152400"/>
            <a:ext cx="418941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7"/>
          <p:cNvGrpSpPr/>
          <p:nvPr/>
        </p:nvGrpSpPr>
        <p:grpSpPr bwMode="auto">
          <a:xfrm>
            <a:off x="0" y="4098925"/>
            <a:ext cx="4953000" cy="579438"/>
            <a:chOff x="0" y="0"/>
            <a:chExt cx="3120" cy="365"/>
          </a:xfrm>
        </p:grpSpPr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3120" cy="36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Cooper Black" panose="0208090404030B020404" pitchFamily="18" charset="0"/>
                </a:rPr>
                <a:t>shut            v. </a:t>
              </a:r>
              <a:r>
                <a:rPr lang="zh-CN" altLang="en-US" sz="3200" b="1">
                  <a:latin typeface="Cooper Black" panose="0208090404030B020404" pitchFamily="18" charset="0"/>
                </a:rPr>
                <a:t>关闭，关上</a:t>
              </a:r>
            </a:p>
          </p:txBody>
        </p:sp>
        <p:pic>
          <p:nvPicPr>
            <p:cNvPr id="10249" name="Picture 9" descr="2014-01-17_20-26-3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" y="58"/>
              <a:ext cx="624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9"/>
          <p:cNvSpPr>
            <a:spLocks noChangeArrowheads="1"/>
          </p:cNvSpPr>
          <p:nvPr/>
        </p:nvSpPr>
        <p:spPr bwMode="auto">
          <a:xfrm>
            <a:off x="152400" y="4187825"/>
            <a:ext cx="4953000" cy="16795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/>
              <a:t>Example:</a:t>
            </a:r>
            <a:r>
              <a:rPr lang="en-US" sz="2600">
                <a:solidFill>
                  <a:schemeClr val="folHlink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990033"/>
                </a:solidFill>
                <a:latin typeface="Times New Roman" panose="02020603050405020304" pitchFamily="18" charset="0"/>
              </a:rPr>
              <a:t>A: </a:t>
            </a:r>
            <a:r>
              <a:rPr lang="zh-CN" altLang="en-US" sz="2600" b="1">
                <a:solidFill>
                  <a:srgbClr val="990033"/>
                </a:solidFill>
                <a:latin typeface="Times New Roman" panose="02020603050405020304" pitchFamily="18" charset="0"/>
              </a:rPr>
              <a:t>Has Ann </a:t>
            </a:r>
            <a:r>
              <a:rPr lang="zh-CN" altLang="en-US" sz="2600" b="1">
                <a:latin typeface="Cooper Black" panose="0208090404030B020404" pitchFamily="18" charset="0"/>
              </a:rPr>
              <a:t>ever</a:t>
            </a:r>
            <a:r>
              <a:rPr lang="en-US" sz="26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990033"/>
                </a:solidFill>
                <a:latin typeface="Times New Roman" panose="02020603050405020304" pitchFamily="18" charset="0"/>
              </a:rPr>
              <a:t>cleaned rooms?</a:t>
            </a:r>
          </a:p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990033"/>
                </a:solidFill>
                <a:latin typeface="Times New Roman" panose="02020603050405020304" pitchFamily="18" charset="0"/>
              </a:rPr>
              <a:t>B: Yes, </a:t>
            </a:r>
            <a:r>
              <a:rPr lang="zh-CN" altLang="en-US" sz="2600" b="1">
                <a:solidFill>
                  <a:srgbClr val="990033"/>
                </a:solidFill>
                <a:latin typeface="Times New Roman" panose="02020603050405020304" pitchFamily="18" charset="0"/>
              </a:rPr>
              <a:t>she has</a:t>
            </a:r>
            <a:r>
              <a:rPr lang="en-US" sz="2600" b="1">
                <a:solidFill>
                  <a:srgbClr val="990033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ph idx="4294967295"/>
          </p:nvPr>
        </p:nvGraphicFramePr>
        <p:xfrm>
          <a:off x="0" y="1155700"/>
          <a:ext cx="8388350" cy="300577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7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Activity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clean  rooms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jump rope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chat online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fly a kite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 farm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Ann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Zhang Yang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10" name="Text Box 38"/>
          <p:cNvSpPr txBox="1"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solidFill>
            <a:srgbClr val="800080">
              <a:alpha val="2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2b Listen and read the example sentences aloud, paying attention to the pronunciation and intonation. Then make up more based on the table.</a:t>
            </a: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11311" name="AutoShape 47"/>
          <p:cNvSpPr>
            <a:spLocks noChangeArrowheads="1"/>
          </p:cNvSpPr>
          <p:nvPr/>
        </p:nvSpPr>
        <p:spPr bwMode="auto">
          <a:xfrm>
            <a:off x="1905000" y="24384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2" name="Rectangle 39"/>
          <p:cNvSpPr>
            <a:spLocks noChangeArrowheads="1"/>
          </p:cNvSpPr>
          <p:nvPr/>
        </p:nvSpPr>
        <p:spPr bwMode="auto">
          <a:xfrm>
            <a:off x="4724400" y="5178425"/>
            <a:ext cx="4419600" cy="16795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600" b="1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990033"/>
                </a:solidFill>
                <a:latin typeface="Times New Roman" panose="02020603050405020304" pitchFamily="18" charset="0"/>
              </a:rPr>
              <a:t>A: Has Ann</a:t>
            </a:r>
            <a:r>
              <a:rPr lang="zh-CN" altLang="en-US" sz="2600" b="1">
                <a:solidFill>
                  <a:srgbClr val="990033"/>
                </a:solidFill>
                <a:latin typeface="Times New Roman" panose="02020603050405020304" pitchFamily="18" charset="0"/>
              </a:rPr>
              <a:t> chatted online</a:t>
            </a:r>
            <a:r>
              <a:rPr lang="en-US" sz="2600" b="1">
                <a:solidFill>
                  <a:srgbClr val="990033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990033"/>
                </a:solidFill>
                <a:latin typeface="Times New Roman" panose="02020603050405020304" pitchFamily="18" charset="0"/>
              </a:rPr>
              <a:t>B: No, she hasn’t.</a:t>
            </a:r>
          </a:p>
        </p:txBody>
      </p:sp>
      <p:sp>
        <p:nvSpPr>
          <p:cNvPr id="11313" name="AutoShape 49"/>
          <p:cNvSpPr>
            <a:spLocks noChangeArrowheads="1"/>
          </p:cNvSpPr>
          <p:nvPr/>
        </p:nvSpPr>
        <p:spPr bwMode="auto">
          <a:xfrm>
            <a:off x="3200400" y="24384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4" name="AutoShape 50"/>
          <p:cNvSpPr>
            <a:spLocks noChangeArrowheads="1"/>
          </p:cNvSpPr>
          <p:nvPr/>
        </p:nvSpPr>
        <p:spPr bwMode="auto">
          <a:xfrm>
            <a:off x="4495800" y="31242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5" name="AutoShape 51"/>
          <p:cNvSpPr>
            <a:spLocks noChangeArrowheads="1"/>
          </p:cNvSpPr>
          <p:nvPr/>
        </p:nvSpPr>
        <p:spPr bwMode="auto">
          <a:xfrm>
            <a:off x="3200400" y="31242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6" name="AutoShape 52"/>
          <p:cNvSpPr>
            <a:spLocks noChangeArrowheads="1"/>
          </p:cNvSpPr>
          <p:nvPr/>
        </p:nvSpPr>
        <p:spPr bwMode="auto">
          <a:xfrm>
            <a:off x="5867400" y="24384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7239000" y="31242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>
            <a:off x="5867400" y="3124200"/>
            <a:ext cx="381000" cy="381000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1905000" y="3124200"/>
            <a:ext cx="381000" cy="381000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20" name="AutoShape 56"/>
          <p:cNvSpPr>
            <a:spLocks noChangeArrowheads="1"/>
          </p:cNvSpPr>
          <p:nvPr/>
        </p:nvSpPr>
        <p:spPr bwMode="auto">
          <a:xfrm>
            <a:off x="7239000" y="2438400"/>
            <a:ext cx="381000" cy="381000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21" name="AutoShape 57"/>
          <p:cNvSpPr>
            <a:spLocks noChangeArrowheads="1"/>
          </p:cNvSpPr>
          <p:nvPr/>
        </p:nvSpPr>
        <p:spPr bwMode="auto">
          <a:xfrm>
            <a:off x="4495800" y="2438400"/>
            <a:ext cx="381000" cy="381000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322" name="Picture 58" descr="jt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7806" flipV="1">
            <a:off x="3962400" y="4783138"/>
            <a:ext cx="685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3" name="Picture 59" descr="jt2 副本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68173" flipV="1">
            <a:off x="1449388" y="5395913"/>
            <a:ext cx="76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4" name="Picture 60" descr="jt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7806" flipV="1">
            <a:off x="7924800" y="5638800"/>
            <a:ext cx="685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5" name="Picture 61" descr="jt2 副本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68173" flipV="1">
            <a:off x="5943600" y="6273800"/>
            <a:ext cx="76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6" name="Picture 62" descr="1-3-4 副本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2963" y="3276600"/>
            <a:ext cx="1951037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7" name="Line 63"/>
          <p:cNvSpPr>
            <a:spLocks noChangeShapeType="1"/>
          </p:cNvSpPr>
          <p:nvPr/>
        </p:nvSpPr>
        <p:spPr bwMode="auto">
          <a:xfrm>
            <a:off x="3657600" y="1905000"/>
            <a:ext cx="3581400" cy="167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335" name="WindowsMediaPlayer1" r:id="rId2" imgW="3886200" imgH="762120"/>
        </mc:Choice>
        <mc:Fallback>
          <p:control name="WindowsMediaPlayer1" r:id="rId2" imgW="3886200" imgH="76212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5943600"/>
                  <a:ext cx="3886200" cy="762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310" grpId="0" animBg="1" autoUpdateAnimBg="0"/>
      <p:bldP spid="11311" grpId="0" animBg="1"/>
      <p:bldP spid="11312" grpId="0" animBg="1" autoUpdateAnimBg="0"/>
      <p:bldP spid="11313" grpId="0" animBg="1"/>
      <p:bldP spid="11314" grpId="0" animBg="1"/>
      <p:bldP spid="11315" grpId="0" animBg="1"/>
      <p:bldP spid="11316" grpId="0" animBg="1"/>
      <p:bldP spid="11317" grpId="0" animBg="1"/>
      <p:bldP spid="11318" grpId="0" animBg="1"/>
      <p:bldP spid="11319" grpId="0" animBg="1"/>
      <p:bldP spid="11320" grpId="0" animBg="1"/>
      <p:bldP spid="11321" grpId="0" animBg="1"/>
      <p:bldP spid="11327" grpId="0" animBg="1"/>
      <p:bldP spid="11327" grpId="1" animBg="1"/>
    </p:bldLst>
  </p:timing>
</p:sld>
</file>

<file path=ppt/theme/theme1.xml><?xml version="1.0" encoding="utf-8"?>
<a:theme xmlns:a="http://schemas.openxmlformats.org/drawingml/2006/main" name="WWW.2PPT.COM&#10;">
  <a:themeElements>
    <a:clrScheme name="公司入职培训_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公司入职培训_2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公司入职培训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主题45</Template>
  <TotalTime>0</TotalTime>
  <Words>1141</Words>
  <Application>Microsoft Office PowerPoint</Application>
  <PresentationFormat>全屏显示(4:3)</PresentationFormat>
  <Paragraphs>221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Arail</vt:lpstr>
      <vt:lpstr>Kingsoft Phonetic Plain</vt:lpstr>
      <vt:lpstr>宋体</vt:lpstr>
      <vt:lpstr>微软雅黑</vt:lpstr>
      <vt:lpstr>Arial</vt:lpstr>
      <vt:lpstr>Calibri</vt:lpstr>
      <vt:lpstr>Cooper Black</vt:lpstr>
      <vt:lpstr>Franklin Gothic Medium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2014-02-28T05:11:00Z</dcterms:created>
  <dcterms:modified xsi:type="dcterms:W3CDTF">2023-01-16T17:21:43Z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8980C703685F4C20AB6B6860A1BA7411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