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457" r:id="rId2"/>
    <p:sldId id="455" r:id="rId3"/>
    <p:sldId id="463" r:id="rId4"/>
    <p:sldId id="464" r:id="rId5"/>
    <p:sldId id="465" r:id="rId6"/>
    <p:sldId id="466" r:id="rId7"/>
    <p:sldId id="467" r:id="rId8"/>
    <p:sldId id="468" r:id="rId9"/>
    <p:sldId id="469" r:id="rId10"/>
    <p:sldId id="470" r:id="rId11"/>
    <p:sldId id="462" r:id="rId12"/>
  </p:sldIdLst>
  <p:sldSz cx="12192000" cy="6858000"/>
  <p:notesSz cx="6858000" cy="9144000"/>
  <p:embeddedFontLst>
    <p:embeddedFont>
      <p:font typeface="Roboto Bold" pitchFamily="2" charset="0"/>
      <p:bold r:id="rId14"/>
    </p:embeddedFont>
    <p:embeddedFont>
      <p:font typeface="OPPOSans R" panose="02010600030101010101" charset="-122"/>
      <p:regular r:id="rId15"/>
    </p:embeddedFont>
    <p:embeddedFont>
      <p:font typeface="Roboto Regular" pitchFamily="2" charset="0"/>
      <p:regular r:id="rId1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19">
          <p15:clr>
            <a:srgbClr val="A4A3A4"/>
          </p15:clr>
        </p15:guide>
        <p15:guide id="3" orient="horz" pos="4224">
          <p15:clr>
            <a:srgbClr val="A4A3A4"/>
          </p15:clr>
        </p15:guide>
        <p15:guide id="4" orient="horz" pos="3725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29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36B"/>
    <a:srgbClr val="E4B684"/>
    <a:srgbClr val="E8681A"/>
    <a:srgbClr val="FDB00D"/>
    <a:srgbClr val="F5B700"/>
    <a:srgbClr val="FFD146"/>
    <a:srgbClr val="FFFDF8"/>
    <a:srgbClr val="FFF6E8"/>
    <a:srgbClr val="C58F67"/>
    <a:srgbClr val="0C5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0" autoAdjust="0"/>
    <p:restoredTop sz="95282" autoAdjust="0"/>
  </p:normalViewPr>
  <p:slideViewPr>
    <p:cSldViewPr snapToGrid="0" showGuides="1">
      <p:cViewPr>
        <p:scale>
          <a:sx n="75" d="100"/>
          <a:sy n="75" d="100"/>
        </p:scale>
        <p:origin x="1962" y="684"/>
      </p:cViewPr>
      <p:guideLst>
        <p:guide pos="415"/>
        <p:guide pos="7219"/>
        <p:guide orient="horz" pos="4224"/>
        <p:guide orient="horz" pos="3725"/>
        <p:guide orient="horz" pos="3928"/>
        <p:guide orient="horz" pos="3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alphaModFix amt="2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sp>
        <p:nvSpPr>
          <p:cNvPr id="4" name="任意形状 39"/>
          <p:cNvSpPr>
            <a:spLocks noChangeAspect="1"/>
          </p:cNvSpPr>
          <p:nvPr userDrawn="1"/>
        </p:nvSpPr>
        <p:spPr>
          <a:xfrm rot="4500000">
            <a:off x="353273" y="565081"/>
            <a:ext cx="193444" cy="28237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矩形: 圆角 6"/>
            <p:cNvSpPr/>
            <p:nvPr/>
          </p:nvSpPr>
          <p:spPr>
            <a:xfrm>
              <a:off x="8674100" y="1052513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183915" y="1455776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B684">
                    <a:alpha val="46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11" name="任意形状 14"/>
          <p:cNvSpPr/>
          <p:nvPr/>
        </p:nvSpPr>
        <p:spPr>
          <a:xfrm rot="16200000">
            <a:off x="1531767" y="-383602"/>
            <a:ext cx="616375" cy="2126972"/>
          </a:xfrm>
          <a:custGeom>
            <a:avLst/>
            <a:gdLst>
              <a:gd name="connsiteX0" fmla="*/ 145135 w 792000"/>
              <a:gd name="connsiteY0" fmla="*/ 0 h 2880000"/>
              <a:gd name="connsiteX1" fmla="*/ 645347 w 792000"/>
              <a:gd name="connsiteY1" fmla="*/ 0 h 2880000"/>
              <a:gd name="connsiteX2" fmla="*/ 656162 w 792000"/>
              <a:gd name="connsiteY2" fmla="*/ 53572 h 2880000"/>
              <a:gd name="connsiteX3" fmla="*/ 788846 w 792000"/>
              <a:gd name="connsiteY3" fmla="*/ 141521 h 2880000"/>
              <a:gd name="connsiteX4" fmla="*/ 792000 w 792000"/>
              <a:gd name="connsiteY4" fmla="*/ 140884 h 2880000"/>
              <a:gd name="connsiteX5" fmla="*/ 792000 w 792000"/>
              <a:gd name="connsiteY5" fmla="*/ 2736637 h 2880000"/>
              <a:gd name="connsiteX6" fmla="*/ 788846 w 792000"/>
              <a:gd name="connsiteY6" fmla="*/ 2736000 h 2880000"/>
              <a:gd name="connsiteX7" fmla="*/ 644846 w 792000"/>
              <a:gd name="connsiteY7" fmla="*/ 2880000 h 2880000"/>
              <a:gd name="connsiteX8" fmla="*/ 145410 w 792000"/>
              <a:gd name="connsiteY8" fmla="*/ 2880000 h 2880000"/>
              <a:gd name="connsiteX9" fmla="*/ 134112 w 792000"/>
              <a:gd name="connsiteY9" fmla="*/ 2824037 h 2880000"/>
              <a:gd name="connsiteX10" fmla="*/ 1428 w 792000"/>
              <a:gd name="connsiteY10" fmla="*/ 2736088 h 2880000"/>
              <a:gd name="connsiteX11" fmla="*/ 0 w 792000"/>
              <a:gd name="connsiteY11" fmla="*/ 2736377 h 2880000"/>
              <a:gd name="connsiteX12" fmla="*/ 0 w 792000"/>
              <a:gd name="connsiteY12" fmla="*/ 142262 h 2880000"/>
              <a:gd name="connsiteX13" fmla="*/ 1428 w 792000"/>
              <a:gd name="connsiteY13" fmla="*/ 142550 h 2880000"/>
              <a:gd name="connsiteX14" fmla="*/ 134112 w 792000"/>
              <a:gd name="connsiteY14" fmla="*/ 54601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2000" h="2880000">
                <a:moveTo>
                  <a:pt x="145135" y="0"/>
                </a:moveTo>
                <a:lnTo>
                  <a:pt x="645347" y="0"/>
                </a:lnTo>
                <a:lnTo>
                  <a:pt x="656162" y="53572"/>
                </a:lnTo>
                <a:cubicBezTo>
                  <a:pt x="678023" y="105256"/>
                  <a:pt x="729199" y="141521"/>
                  <a:pt x="788846" y="141521"/>
                </a:cubicBezTo>
                <a:lnTo>
                  <a:pt x="792000" y="140884"/>
                </a:lnTo>
                <a:lnTo>
                  <a:pt x="792000" y="2736637"/>
                </a:lnTo>
                <a:lnTo>
                  <a:pt x="788846" y="2736000"/>
                </a:lnTo>
                <a:cubicBezTo>
                  <a:pt x="709317" y="2736000"/>
                  <a:pt x="644846" y="2800471"/>
                  <a:pt x="644846" y="2880000"/>
                </a:cubicBezTo>
                <a:lnTo>
                  <a:pt x="145410" y="2880000"/>
                </a:lnTo>
                <a:lnTo>
                  <a:pt x="134112" y="2824037"/>
                </a:lnTo>
                <a:cubicBezTo>
                  <a:pt x="112252" y="2772353"/>
                  <a:pt x="61075" y="2736088"/>
                  <a:pt x="1428" y="2736088"/>
                </a:cubicBezTo>
                <a:lnTo>
                  <a:pt x="0" y="2736377"/>
                </a:lnTo>
                <a:lnTo>
                  <a:pt x="0" y="142262"/>
                </a:lnTo>
                <a:lnTo>
                  <a:pt x="1428" y="142550"/>
                </a:lnTo>
                <a:cubicBezTo>
                  <a:pt x="61075" y="142550"/>
                  <a:pt x="112252" y="106285"/>
                  <a:pt x="134112" y="54601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E4B684"/>
                </a:gs>
                <a:gs pos="99000">
                  <a:srgbClr val="C0936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ea typeface="OPPOSans R" panose="00020600040101010101" pitchFamily="18" charset="-122"/>
            </a:endParaRPr>
          </a:p>
        </p:txBody>
      </p: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D8E48170-234A-45A9-BA18-EB5F9F29970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13BEB98F-7A2F-46AB-AD99-CC9999768B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gsrc.baidu.com/baike/pic/item/faacb56467d604e6f7365494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175880" y="2421461"/>
            <a:ext cx="584024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6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Arial" panose="020B0604020202020204" pitchFamily="34" charset="0"/>
              </a:rPr>
              <a:t>古诗三首  山行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三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2888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比较阅读</a:t>
            </a:r>
          </a:p>
        </p:txBody>
      </p:sp>
      <p:sp>
        <p:nvSpPr>
          <p:cNvPr id="13" name="Rectangle 2"/>
          <p:cNvSpPr txBox="1">
            <a:spLocks noRot="1" noChangeArrowheads="1"/>
          </p:cNvSpPr>
          <p:nvPr/>
        </p:nvSpPr>
        <p:spPr>
          <a:xfrm>
            <a:off x="1981200" y="1670522"/>
            <a:ext cx="8229600" cy="49244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OPPOSans R" panose="00020600040101010101" pitchFamily="18" charset="-122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solidFill>
                  <a:srgbClr val="C0936B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范仲淹的</a:t>
            </a:r>
            <a:r>
              <a:rPr lang="en-US" altLang="zh-CN" sz="3200" b="1" dirty="0">
                <a:solidFill>
                  <a:srgbClr val="C0936B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3200" b="1" dirty="0">
                <a:solidFill>
                  <a:srgbClr val="C0936B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渔家傲</a:t>
            </a:r>
            <a:r>
              <a:rPr lang="en-US" altLang="zh-CN" sz="3200" b="1" dirty="0">
                <a:solidFill>
                  <a:srgbClr val="C0936B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3200" b="1" dirty="0">
                <a:solidFill>
                  <a:srgbClr val="C0936B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3200" b="1" dirty="0">
                <a:solidFill>
                  <a:srgbClr val="C0936B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3200" b="1" dirty="0">
                <a:solidFill>
                  <a:srgbClr val="C0936B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苏幕遮</a:t>
            </a:r>
            <a:r>
              <a:rPr lang="en-US" altLang="zh-CN" sz="3200" b="1" dirty="0">
                <a:solidFill>
                  <a:srgbClr val="C0936B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</p:txBody>
      </p:sp>
      <p:sp>
        <p:nvSpPr>
          <p:cNvPr id="14" name="Rectangle 3"/>
          <p:cNvSpPr txBox="1">
            <a:spLocks noRot="1" noChangeArrowheads="1"/>
          </p:cNvSpPr>
          <p:nvPr/>
        </p:nvSpPr>
        <p:spPr>
          <a:xfrm>
            <a:off x="658813" y="2457450"/>
            <a:ext cx="10801350" cy="4400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OPPOSans R" panose="00020600040101010101" pitchFamily="18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OPPOSans R" panose="00020600040101010101" pitchFamily="18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POSans R" panose="00020600040101010101" pitchFamily="18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POSans R" panose="00020600040101010101" pitchFamily="18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POSans R" panose="00020600040101010101" pitchFamily="18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   同是由秋天景象引发的感思，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山行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的情调是热情赞美生机勃勃，而范仲淹这两首词的基本情调却都是“悲”。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但两词又有区别，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渔家傲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是“悲壮”，可从“燕然未勒归无计”等诗句中看出。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苏幕遮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是“悲凉”“悲清”。可从“碧云天”“黄花地”“寒烟翠”“明月高楼”等词语中体味到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它只是“悲凉”“悲清”而不是“凄凉”。 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/>
            </a:r>
            <a:b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633750" y="2421461"/>
            <a:ext cx="492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三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作者简介</a:t>
            </a: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962454" y="2074862"/>
            <a:ext cx="6485602" cy="26495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OPPOSans R" panose="00020600040101010101" pitchFamily="18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OPPOSans R" panose="00020600040101010101" pitchFamily="18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POSans R" panose="00020600040101010101" pitchFamily="18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POSans R" panose="00020600040101010101" pitchFamily="18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POSans R" panose="00020600040101010101" pitchFamily="18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             杜牧（公元</a:t>
            </a:r>
            <a:r>
              <a:rPr lang="en-US" altLang="zh-CN" sz="1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803</a:t>
            </a:r>
            <a:r>
              <a:rPr lang="zh-CN" altLang="en-US" sz="1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－约</a:t>
            </a:r>
            <a:r>
              <a:rPr lang="en-US" altLang="zh-CN" sz="1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852</a:t>
            </a:r>
            <a:r>
              <a:rPr lang="zh-CN" altLang="en-US" sz="1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年）唐代诗人，汉族，字牧之，号樊川居士，京兆万年（今陕西西安）人，宰相杜佑之孙。晚唐杰出诗人，尤以七言绝句著称。擅长文赋，其</a:t>
            </a:r>
            <a:r>
              <a:rPr lang="en-US" altLang="zh-CN" sz="1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1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阿房宫赋</a:t>
            </a:r>
            <a:r>
              <a:rPr lang="en-US" altLang="zh-CN" sz="1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1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为后世传诵。有</a:t>
            </a:r>
            <a:r>
              <a:rPr lang="en-US" altLang="zh-CN" sz="1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1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樊川文集</a:t>
            </a:r>
            <a:r>
              <a:rPr lang="en-US" altLang="zh-CN" sz="1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1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二十卷传世。</a:t>
            </a:r>
            <a:br>
              <a:rPr lang="zh-CN" altLang="en-US" sz="1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1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  <a:hlinkClick r:id="rId3"/>
              </a:rPr>
              <a:t> </a:t>
            </a:r>
            <a:r>
              <a:rPr lang="zh-CN" altLang="en-US" sz="1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人称“小杜”，以别于杜甫。与李商隐并称“小李杜”。“大李杜” 是李白和杜甫。</a:t>
            </a:r>
          </a:p>
        </p:txBody>
      </p:sp>
      <p:pic>
        <p:nvPicPr>
          <p:cNvPr id="5" name="Picture 5" descr="2007091301532111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0578" y="1052513"/>
            <a:ext cx="2912878" cy="453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92153" y="419137"/>
            <a:ext cx="149560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我会写</a:t>
            </a:r>
          </a:p>
        </p:txBody>
      </p:sp>
      <p:pic>
        <p:nvPicPr>
          <p:cNvPr id="2" name="Picture 2" descr="田字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64" y="3081310"/>
            <a:ext cx="142384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田字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24" y="3081310"/>
            <a:ext cx="142384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田字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1824" y="3081310"/>
            <a:ext cx="142384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田字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3526" y="3081310"/>
            <a:ext cx="142384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8342302" y="3009872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霜</a:t>
            </a:r>
          </a:p>
        </p:txBody>
      </p:sp>
      <p:sp>
        <p:nvSpPr>
          <p:cNvPr id="16" name="矩形 15"/>
          <p:cNvSpPr/>
          <p:nvPr/>
        </p:nvSpPr>
        <p:spPr>
          <a:xfrm>
            <a:off x="4244964" y="3009872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径</a:t>
            </a:r>
          </a:p>
        </p:txBody>
      </p:sp>
      <p:sp>
        <p:nvSpPr>
          <p:cNvPr id="18" name="矩形 17"/>
          <p:cNvSpPr/>
          <p:nvPr/>
        </p:nvSpPr>
        <p:spPr>
          <a:xfrm>
            <a:off x="2173262" y="3009872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寒</a:t>
            </a:r>
          </a:p>
        </p:txBody>
      </p:sp>
      <p:sp>
        <p:nvSpPr>
          <p:cNvPr id="20" name="矩形 19"/>
          <p:cNvSpPr/>
          <p:nvPr/>
        </p:nvSpPr>
        <p:spPr>
          <a:xfrm>
            <a:off x="6199162" y="3009872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斜</a:t>
            </a:r>
          </a:p>
        </p:txBody>
      </p:sp>
      <p:sp>
        <p:nvSpPr>
          <p:cNvPr id="22" name="矩形 8"/>
          <p:cNvSpPr>
            <a:spLocks noChangeArrowheads="1"/>
          </p:cNvSpPr>
          <p:nvPr/>
        </p:nvSpPr>
        <p:spPr bwMode="auto">
          <a:xfrm>
            <a:off x="8270864" y="2581244"/>
            <a:ext cx="142876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shu</a:t>
            </a:r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ng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矩形 8"/>
          <p:cNvSpPr>
            <a:spLocks noChangeArrowheads="1"/>
          </p:cNvSpPr>
          <p:nvPr/>
        </p:nvSpPr>
        <p:spPr bwMode="auto">
          <a:xfrm>
            <a:off x="4387840" y="2581244"/>
            <a:ext cx="107157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j</a:t>
            </a:r>
            <a:r>
              <a:rPr lang="zh-C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ì</a:t>
            </a:r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ng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矩形 8"/>
          <p:cNvSpPr>
            <a:spLocks noChangeArrowheads="1"/>
          </p:cNvSpPr>
          <p:nvPr/>
        </p:nvSpPr>
        <p:spPr bwMode="auto">
          <a:xfrm>
            <a:off x="2316138" y="2581244"/>
            <a:ext cx="107157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h</a:t>
            </a:r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</a:t>
            </a:r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矩形 8"/>
          <p:cNvSpPr>
            <a:spLocks noChangeArrowheads="1"/>
          </p:cNvSpPr>
          <p:nvPr/>
        </p:nvSpPr>
        <p:spPr bwMode="auto">
          <a:xfrm>
            <a:off x="6342038" y="2581244"/>
            <a:ext cx="107157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</a:t>
            </a:r>
            <a:r>
              <a:rPr lang="zh-C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é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92153" y="419137"/>
            <a:ext cx="149560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我会读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139416" y="1749788"/>
            <a:ext cx="5943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yuǎn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shànɡ hán sh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 shí jìnɡ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xié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远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上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寒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山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径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斜</a:t>
            </a: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yún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shēnɡ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chù yǒu rén ji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云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处 有 人 家</a:t>
            </a: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tínɡ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chē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zuò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fēnɡ lín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wǎn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停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车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坐 爱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枫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林 晚</a:t>
            </a: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nɡ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yè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hónɡ yú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èr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yuè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霜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叶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红</a:t>
            </a:r>
            <a:r>
              <a:rPr lang="en-US" altLang="zh-CN" sz="4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于 二 月 花</a:t>
            </a: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6539580" y="714801"/>
            <a:ext cx="3143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山行</a:t>
            </a:r>
            <a:endParaRPr lang="zh-CN" altLang="en-US" sz="4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7300"/>
            <a:ext cx="4493610" cy="433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2885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诗句解析</a:t>
            </a: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877888" y="1912901"/>
            <a:ext cx="3322637" cy="4525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OPPOSans R" panose="00020600040101010101" pitchFamily="18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OPPOSans R" panose="00020600040101010101" pitchFamily="18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POSans R" panose="00020600040101010101" pitchFamily="18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POSans R" panose="00020600040101010101" pitchFamily="18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POSans R" panose="00020600040101010101" pitchFamily="18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远上寒山石径斜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远上：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寒山：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石径：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斜：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/>
            </a:r>
            <a:b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98613" y="2451063"/>
            <a:ext cx="33845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向山的远处伸展。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70050" y="3208301"/>
            <a:ext cx="26638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深秋时节的山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670050" y="3929026"/>
            <a:ext cx="26638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石头小路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54150" y="4432263"/>
            <a:ext cx="14398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454150" y="4648163"/>
            <a:ext cx="51847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倾斜，这里有曲折不直的意思。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77888" y="5297451"/>
            <a:ext cx="1103471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句解：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在深秋时节的山上，有一条弯弯曲曲的小路伸向远方。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0" y="1179476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诗句解析</a:t>
            </a: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>
          <a:xfrm>
            <a:off x="822408" y="1481926"/>
            <a:ext cx="7634288" cy="162877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OPPOSans R" panose="00020600040101010101" pitchFamily="18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OPPOSans R" panose="00020600040101010101" pitchFamily="18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POSans R" panose="00020600040101010101" pitchFamily="18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POSans R" panose="00020600040101010101" pitchFamily="18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POSans R" panose="00020600040101010101" pitchFamily="18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白云生处有人家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白云生处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“白云生处”和“白云深处”比较：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22408" y="3378209"/>
            <a:ext cx="7920038" cy="85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深：                                  生：</a:t>
            </a: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147888" y="2096258"/>
            <a:ext cx="446405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指飘浮着白云的地方。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800017" y="5675068"/>
            <a:ext cx="86042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句解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在白云飘浮的地方隐隐约约可以看到几户人家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405014" y="3306771"/>
            <a:ext cx="21605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浓厚，浓郁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245879" y="3306771"/>
            <a:ext cx="32400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生出，存在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44615" y="4012681"/>
            <a:ext cx="8869286" cy="188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“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处”和“深处”都给人有点朦胧飘渺，产生超越世俗的神往之感，都是很动人的。但“生处”为云之源头，给人高山之巅、更为遥远的感觉，同时又有云腾雾涌、白云飘忽的动态感。应当是“生”字好于“深”字 </a:t>
            </a:r>
            <a:b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841" y="3306771"/>
            <a:ext cx="1984290" cy="2664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诗句解析</a:t>
            </a:r>
          </a:p>
        </p:txBody>
      </p:sp>
      <p:sp>
        <p:nvSpPr>
          <p:cNvPr id="4" name="Rectangle 15"/>
          <p:cNvSpPr>
            <a:spLocks noGrp="1" noChangeArrowheads="1"/>
          </p:cNvSpPr>
          <p:nvPr/>
        </p:nvSpPr>
        <p:spPr bwMode="auto">
          <a:xfrm>
            <a:off x="1499810" y="1955617"/>
            <a:ext cx="5012958" cy="1978025"/>
          </a:xfrm>
          <a:prstGeom prst="rect">
            <a:avLst/>
          </a:prstGeom>
          <a:solidFill>
            <a:schemeClr val="bg1">
              <a:alpha val="67842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None/>
            </a:pPr>
            <a:r>
              <a:rPr 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停 车 坐 爱 枫 林 晚，</a:t>
            </a:r>
          </a:p>
          <a:p>
            <a:pPr marL="342900" indent="-342900" eaLnBrk="0" hangingPunct="0">
              <a:spcBef>
                <a:spcPct val="20000"/>
              </a:spcBef>
              <a:buFontTx/>
              <a:buNone/>
            </a:pPr>
            <a:r>
              <a:rPr 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霜 叶 红 于 二 月 花。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502787" y="3989573"/>
            <a:ext cx="3877985" cy="646331"/>
          </a:xfrm>
          <a:prstGeom prst="rect">
            <a:avLst/>
          </a:prstGeom>
          <a:noFill/>
          <a:ln w="38100">
            <a:solidFill>
              <a:srgbClr val="990099"/>
            </a:solidFill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坐：因为、由于。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499810" y="4960370"/>
            <a:ext cx="3868738" cy="668337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于：和……相比。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094" y="2403992"/>
            <a:ext cx="2719107" cy="3651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 autoUpdateAnimBg="0"/>
      <p:bldP spid="6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诗句解析</a:t>
            </a: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865328" y="1494064"/>
            <a:ext cx="8229600" cy="36718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OPPOSans R" panose="00020600040101010101" pitchFamily="18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OPPOSans R" panose="00020600040101010101" pitchFamily="18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POSans R" panose="00020600040101010101" pitchFamily="18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POSans R" panose="00020600040101010101" pitchFamily="18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POSans R" panose="00020600040101010101" pitchFamily="18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en-US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停车坐爱枫林晚</a:t>
            </a:r>
            <a:r>
              <a:rPr lang="en-US" altLang="zh-CN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霜叶红于二月花。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坐：                                      枫林晚：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霜叶：                                            红于：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82667" y="1915776"/>
            <a:ext cx="26638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hlin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因为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955062" y="1869886"/>
            <a:ext cx="32400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hlin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傍晚时候的枫树林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399556" y="2354000"/>
            <a:ext cx="34575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hlin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</a:t>
            </a:r>
            <a:r>
              <a:rPr lang="en-US" altLang="zh-CN" sz="2400" b="1" dirty="0">
                <a:solidFill>
                  <a:schemeClr val="hlin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·········</a:t>
            </a:r>
            <a:r>
              <a:rPr lang="zh-CN" altLang="en-US" sz="2400" b="1" dirty="0">
                <a:solidFill>
                  <a:schemeClr val="hlin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还红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74353" y="2438048"/>
            <a:ext cx="36718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 dirty="0">
                <a:solidFill>
                  <a:schemeClr val="hlin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被秋霜打过的枫叶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65327" y="5059463"/>
            <a:ext cx="10594835" cy="9658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C0936B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句解：四周枫叶如火，更显得红叶娇美，远远胜过早春二月的花，所以诗人被这美景吸引住了，停下车来观赏。 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65328" y="3096898"/>
            <a:ext cx="648176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诗人为什么用“红于”而不用“红如”？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919738" y="3902382"/>
            <a:ext cx="10588258" cy="9658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C0936B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因为“红如”不过和春花一样，无非是装点自然美景而已；而“红于”则是春花所不能比拟的，不仅仅是色彩更鲜艳，而且更能耐寒，经得起风霜考验。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诗句解析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609780" y="1353842"/>
            <a:ext cx="8229601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远上寒山石径斜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b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                                                                     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白云生处有人家。</a:t>
            </a:r>
            <a:b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                                                                      停车坐爱枫林晚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b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                                                                      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霜叶红于二月花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 </a:t>
            </a:r>
          </a:p>
        </p:txBody>
      </p:sp>
      <p:sp>
        <p:nvSpPr>
          <p:cNvPr id="16" name="AutoShape 4"/>
          <p:cNvSpPr/>
          <p:nvPr/>
        </p:nvSpPr>
        <p:spPr bwMode="auto">
          <a:xfrm>
            <a:off x="8652725" y="1622550"/>
            <a:ext cx="431800" cy="1081087"/>
          </a:xfrm>
          <a:prstGeom prst="rightBrace">
            <a:avLst>
              <a:gd name="adj1" fmla="val 20864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AutoShape 5"/>
          <p:cNvSpPr/>
          <p:nvPr/>
        </p:nvSpPr>
        <p:spPr bwMode="auto">
          <a:xfrm>
            <a:off x="8724162" y="3567237"/>
            <a:ext cx="431800" cy="1081088"/>
          </a:xfrm>
          <a:prstGeom prst="rightBrace">
            <a:avLst>
              <a:gd name="adj1" fmla="val 20864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9155962" y="1982912"/>
            <a:ext cx="1655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chemeClr val="hlin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远景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9227400" y="3854575"/>
            <a:ext cx="1223962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chemeClr val="hlin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近景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131775" y="1406650"/>
            <a:ext cx="25209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hlin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山路绵长  山势高缓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131775" y="2414712"/>
            <a:ext cx="24479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hlin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白云飘浮  人家居住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131775" y="3422775"/>
            <a:ext cx="2665412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chemeClr val="hlin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喜爱枫林  难抑惊喜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203212" y="4430837"/>
            <a:ext cx="25923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chemeClr val="hlin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点明原因  揭示中心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60400" y="5239015"/>
            <a:ext cx="11048860" cy="9658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chemeClr val="hlin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这首诗描绘的是秋之色，展现出一幅动人的山林秋色图，表达了诗人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对大自然美景的热爱之情</a:t>
            </a:r>
            <a:r>
              <a:rPr lang="zh-CN" altLang="en-US" sz="2000" dirty="0">
                <a:solidFill>
                  <a:schemeClr val="hlin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，同时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歌颂了枫叶不畏严寒的精神</a:t>
            </a:r>
            <a:r>
              <a:rPr lang="zh-CN" altLang="en-US" sz="2000" dirty="0">
                <a:solidFill>
                  <a:schemeClr val="hlin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www.2ppt.com">
  <a:themeElements>
    <a:clrScheme name="第134期作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4A7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44A74"/>
      </a:hlink>
      <a:folHlink>
        <a:srgbClr val="BFBFBF"/>
      </a:folHlink>
    </a:clrScheme>
    <a:fontScheme name="自定义 15">
      <a:majorFont>
        <a:latin typeface="Roboto Bold"/>
        <a:ea typeface="思源黑体 CN Bold"/>
        <a:cs typeface=""/>
      </a:majorFont>
      <a:minorFont>
        <a:latin typeface="Roboto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宽屏</PresentationFormat>
  <Paragraphs>96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Roboto Bold</vt:lpstr>
      <vt:lpstr>Wingdings</vt:lpstr>
      <vt:lpstr>OPPOSans R</vt:lpstr>
      <vt:lpstr>Roboto Regular</vt:lpstr>
      <vt:lpstr>思源黑体 CN Regular</vt:lpstr>
      <vt:lpstr>思源宋体 CN Heavy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2020-10-20T08:00:00Z</dcterms:created>
  <dcterms:modified xsi:type="dcterms:W3CDTF">2023-01-10T05:39:34Z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0F499BB11A12402B9B0DECC1CF382CB3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