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1" r:id="rId2"/>
    <p:sldId id="290" r:id="rId3"/>
    <p:sldId id="270" r:id="rId4"/>
    <p:sldId id="307" r:id="rId5"/>
    <p:sldId id="407" r:id="rId6"/>
    <p:sldId id="416" r:id="rId7"/>
    <p:sldId id="417" r:id="rId8"/>
    <p:sldId id="349" r:id="rId9"/>
    <p:sldId id="418" r:id="rId10"/>
    <p:sldId id="408" r:id="rId11"/>
    <p:sldId id="409" r:id="rId12"/>
    <p:sldId id="410" r:id="rId13"/>
    <p:sldId id="390" r:id="rId14"/>
    <p:sldId id="371" r:id="rId15"/>
    <p:sldId id="376" r:id="rId16"/>
    <p:sldId id="377" r:id="rId17"/>
    <p:sldId id="419" r:id="rId18"/>
    <p:sldId id="420" r:id="rId19"/>
    <p:sldId id="381" r:id="rId20"/>
    <p:sldId id="382" r:id="rId21"/>
    <p:sldId id="300" r:id="rId22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807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F1E1329-458B-4747-BDB2-AEFC2626875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FC20EFB-E88C-43E6-8BDB-F461F110223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20EFB-E88C-43E6-8BDB-F461F11022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4CF3C8A-E8B4-4FB6-93D0-612ECB2A0D37}" type="slidenum">
              <a:rPr lang="zh-CN" altLang="en-US" smtClean="0"/>
              <a:t>19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51CA0-474F-4B82-977A-06EAABE9542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7240-F100-44EE-9953-3D0328F08B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F5AF-C4B6-4102-8A8A-FA88475E6F9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D8D3-1591-4245-965B-79C7E28DAF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5929-D65E-4AFB-B424-224E9C57CB5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40AA1-7F40-4E9A-B18F-22AECD2E58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8035C-C6E9-4CD6-9672-7797B51782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E1D7-A20F-4A18-B72D-9B1FE487C0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481FF-4C84-42A6-AFF9-60F3CDC592B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6F25-700B-4E84-ACF5-A02D5A2E2B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C9E3F-3EF4-461F-ACAF-A38D76A77F0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1C8C-4612-4FBC-8520-0E4CEE2C67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4C03-DA73-4E7B-AA95-42EA95A44E3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BF17-96A1-4047-BA12-40B9444D57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90425-0A05-408C-B49D-34B9B7D49C4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B0A7F-26CD-4141-A649-61AEB1BC8F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9B87-0037-4B24-AF67-2ED116D698C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CE8A-0D4D-4FDE-93C6-5CEE54E3AA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4954C-2A72-4CF6-A07B-9172B368E33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135F0-52CF-4163-AC65-27460369BB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9B10-6A4A-4CA2-BC21-22B739F1E2C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8F4BE-9C64-465E-8BA4-E0FCED118C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4EBE77C-3333-464C-A76E-0E8740896E7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4913E96-D724-4294-A156-B5156405330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3.Let's%20chant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1.You%20can%20do%20it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hyperlink" Target="2.Does%20Kim%20work%20hard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1111111111111111111111111111111111111111111111111111111111111111</a:t>
            </a:r>
            <a:endParaRPr lang="zh-CN" altLang="en-US" dirty="0"/>
          </a:p>
        </p:txBody>
      </p:sp>
      <p:pic>
        <p:nvPicPr>
          <p:cNvPr id="2051" name="图片 23" descr="草地00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24" descr="小花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53534">
            <a:off x="7731505" y="5436143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9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图片 70" descr="蝴蝶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227221" y="3409183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2066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488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488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488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736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736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736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0" y="3759269"/>
            <a:ext cx="9144000" cy="797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 11 Work Hard!</a:t>
            </a:r>
            <a:endParaRPr lang="zh-CN" altLang="en-US" sz="4400" b="1" dirty="0">
              <a:ln w="10541" cmpd="sng">
                <a:noFill/>
                <a:prstDash val="solid"/>
              </a:ln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2087" name="TextBox 3"/>
          <p:cNvSpPr txBox="1">
            <a:spLocks noChangeArrowheads="1"/>
          </p:cNvSpPr>
          <p:nvPr/>
        </p:nvSpPr>
        <p:spPr bwMode="auto">
          <a:xfrm>
            <a:off x="465138" y="1433513"/>
            <a:ext cx="8267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Unit 2 Good Health to You!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88" name="TextBox 4"/>
          <p:cNvSpPr txBox="1">
            <a:spLocks noChangeArrowheads="1"/>
          </p:cNvSpPr>
          <p:nvPr/>
        </p:nvSpPr>
        <p:spPr bwMode="auto">
          <a:xfrm>
            <a:off x="3237706" y="2647950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 </a:t>
            </a:r>
          </a:p>
        </p:txBody>
      </p:sp>
      <p:sp>
        <p:nvSpPr>
          <p:cNvPr id="25" name="矩形 24"/>
          <p:cNvSpPr/>
          <p:nvPr/>
        </p:nvSpPr>
        <p:spPr>
          <a:xfrm>
            <a:off x="2951742" y="585365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1287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8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8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文本框 17"/>
          <p:cNvSpPr txBox="1">
            <a:spLocks noChangeArrowheads="1"/>
          </p:cNvSpPr>
          <p:nvPr/>
        </p:nvSpPr>
        <p:spPr bwMode="auto">
          <a:xfrm>
            <a:off x="2787650" y="1512888"/>
            <a:ext cx="3532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dry /draɪ/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擦干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42975" y="165417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1" name="文本框 19"/>
          <p:cNvSpPr txBox="1">
            <a:spLocks noChangeArrowheads="1"/>
          </p:cNvSpPr>
          <p:nvPr/>
        </p:nvSpPr>
        <p:spPr bwMode="auto">
          <a:xfrm>
            <a:off x="1254125" y="1624013"/>
            <a:ext cx="1533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3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3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1838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讲解来自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《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点拨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》</a:t>
            </a:r>
            <a:endParaRPr kumimoji="1" lang="zh-CN" altLang="en-US" sz="1600" b="1">
              <a:latin typeface="楷体" panose="02010609060101010101" pitchFamily="49" charset="-122"/>
              <a:ea typeface="楷体" panose="02010609060101010101" pitchFamily="49" charset="-122"/>
              <a:cs typeface="Kai"/>
            </a:endParaRPr>
          </a:p>
        </p:txBody>
      </p:sp>
      <p:pic>
        <p:nvPicPr>
          <p:cNvPr id="11274" name="图片 9" descr="bo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3988" y="154146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2185988" y="2185988"/>
            <a:ext cx="469265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help my mother dry the dishes.</a:t>
            </a:r>
          </a:p>
          <a:p>
            <a:pPr>
              <a:lnSpc>
                <a:spcPct val="18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我帮助妈妈擦干盘子。</a:t>
            </a:r>
          </a:p>
        </p:txBody>
      </p:sp>
      <p:sp>
        <p:nvSpPr>
          <p:cNvPr id="11276" name="矩形 1"/>
          <p:cNvSpPr>
            <a:spLocks noChangeArrowheads="1"/>
          </p:cNvSpPr>
          <p:nvPr/>
        </p:nvSpPr>
        <p:spPr bwMode="auto">
          <a:xfrm>
            <a:off x="1246188" y="2365375"/>
            <a:ext cx="1035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277" name="矩形 2"/>
          <p:cNvSpPr>
            <a:spLocks noChangeArrowheads="1"/>
          </p:cNvSpPr>
          <p:nvPr/>
        </p:nvSpPr>
        <p:spPr bwMode="auto">
          <a:xfrm>
            <a:off x="1249363" y="3700463"/>
            <a:ext cx="960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2157413" y="3519488"/>
            <a:ext cx="40655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dry the dishes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擦干盘子</a:t>
            </a:r>
          </a:p>
        </p:txBody>
      </p:sp>
      <p:sp>
        <p:nvSpPr>
          <p:cNvPr id="11279" name="矩形 2"/>
          <p:cNvSpPr>
            <a:spLocks noChangeArrowheads="1"/>
          </p:cNvSpPr>
          <p:nvPr/>
        </p:nvSpPr>
        <p:spPr bwMode="auto">
          <a:xfrm>
            <a:off x="1250950" y="5230813"/>
            <a:ext cx="960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2159000" y="5049838"/>
            <a:ext cx="64801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My dress is dry now.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我的连衣裙现在干了。</a:t>
            </a:r>
          </a:p>
        </p:txBody>
      </p:sp>
      <p:pic>
        <p:nvPicPr>
          <p:cNvPr id="11281" name="图片 1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82663" y="4518025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矩形 16"/>
          <p:cNvSpPr>
            <a:spLocks noChangeArrowheads="1"/>
          </p:cNvSpPr>
          <p:nvPr/>
        </p:nvSpPr>
        <p:spPr bwMode="auto">
          <a:xfrm>
            <a:off x="1276350" y="4367213"/>
            <a:ext cx="80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" name="矩形 2"/>
          <p:cNvSpPr>
            <a:spLocks noChangeArrowheads="1"/>
          </p:cNvSpPr>
          <p:nvPr/>
        </p:nvSpPr>
        <p:spPr bwMode="auto">
          <a:xfrm>
            <a:off x="2103438" y="4214813"/>
            <a:ext cx="6651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dry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还可以作形容词，意思是“干的，干燥的”。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284" name="Picture 23" descr="E:\课件资料模板\可以插入PPT的可爱图片\发呆lng...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6400" y="1808163"/>
            <a:ext cx="2036763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build="p"/>
      <p:bldP spid="25" grpId="0" build="p"/>
      <p:bldP spid="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2307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2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文本框 17"/>
          <p:cNvSpPr txBox="1">
            <a:spLocks noChangeArrowheads="1"/>
          </p:cNvSpPr>
          <p:nvPr/>
        </p:nvSpPr>
        <p:spPr bwMode="auto">
          <a:xfrm>
            <a:off x="2897188" y="1254125"/>
            <a:ext cx="47323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else do you do at home?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你在家里还做别的什么事情？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052513" y="150336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5" name="文本框 19"/>
          <p:cNvSpPr txBox="1">
            <a:spLocks noChangeArrowheads="1"/>
          </p:cNvSpPr>
          <p:nvPr/>
        </p:nvSpPr>
        <p:spPr bwMode="auto">
          <a:xfrm>
            <a:off x="1363663" y="1473200"/>
            <a:ext cx="146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4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7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1838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讲解来自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《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点拨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》</a:t>
            </a:r>
            <a:endParaRPr kumimoji="1" lang="zh-CN" altLang="en-US" sz="1600" b="1">
              <a:latin typeface="楷体" panose="02010609060101010101" pitchFamily="49" charset="-122"/>
              <a:ea typeface="楷体" panose="02010609060101010101" pitchFamily="49" charset="-122"/>
              <a:cs typeface="Kai"/>
            </a:endParaRPr>
          </a:p>
        </p:txBody>
      </p:sp>
      <p:pic>
        <p:nvPicPr>
          <p:cNvPr id="12298" name="图片 9" descr="bo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813" y="139065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58025" y="1473200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矩形 1"/>
          <p:cNvSpPr>
            <a:spLocks noChangeArrowheads="1"/>
          </p:cNvSpPr>
          <p:nvPr/>
        </p:nvSpPr>
        <p:spPr bwMode="auto">
          <a:xfrm>
            <a:off x="1290638" y="2897188"/>
            <a:ext cx="3954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else  /els/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adv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别的；其他的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2301" name="组合 1"/>
          <p:cNvGrpSpPr/>
          <p:nvPr/>
        </p:nvGrpSpPr>
        <p:grpSpPr bwMode="auto">
          <a:xfrm>
            <a:off x="904875" y="3322638"/>
            <a:ext cx="1806575" cy="1514475"/>
            <a:chOff x="603250" y="3113088"/>
            <a:chExt cx="1917700" cy="1485900"/>
          </a:xfrm>
        </p:grpSpPr>
        <p:pic>
          <p:nvPicPr>
            <p:cNvPr id="12305" name="图片 3" descr="泡泡1.pn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易错点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提示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</p:txBody>
        </p:sp>
      </p:grp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2425700" y="4378325"/>
            <a:ext cx="60325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else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常用在特殊疑问词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who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where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或不定代词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(something, anything, someone, anyone)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之后。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3326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6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8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1838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讲解来自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《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点拨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》</a:t>
            </a:r>
            <a:endParaRPr kumimoji="1" lang="zh-CN" altLang="en-US" sz="1600" b="1">
              <a:latin typeface="楷体" panose="02010609060101010101" pitchFamily="49" charset="-122"/>
              <a:ea typeface="楷体" panose="02010609060101010101" pitchFamily="49" charset="-122"/>
              <a:cs typeface="Kai"/>
            </a:endParaRPr>
          </a:p>
        </p:txBody>
      </p:sp>
      <p:sp>
        <p:nvSpPr>
          <p:cNvPr id="12302" name="文本框 17"/>
          <p:cNvSpPr txBox="1">
            <a:spLocks noChangeArrowheads="1"/>
          </p:cNvSpPr>
          <p:nvPr/>
        </p:nvSpPr>
        <p:spPr bwMode="auto">
          <a:xfrm>
            <a:off x="1736725" y="1500188"/>
            <a:ext cx="65659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Who else wants to play basketball next Sunday? 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还有谁下个星期天想要打篮球？</a:t>
            </a:r>
          </a:p>
        </p:txBody>
      </p:sp>
      <p:sp>
        <p:nvSpPr>
          <p:cNvPr id="13320" name="矩形 1"/>
          <p:cNvSpPr>
            <a:spLocks noChangeArrowheads="1"/>
          </p:cNvSpPr>
          <p:nvPr/>
        </p:nvSpPr>
        <p:spPr bwMode="auto">
          <a:xfrm>
            <a:off x="852488" y="1727200"/>
            <a:ext cx="884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3321" name="图片 1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8325" y="3271838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矩形 16"/>
          <p:cNvSpPr>
            <a:spLocks noChangeArrowheads="1"/>
          </p:cNvSpPr>
          <p:nvPr/>
        </p:nvSpPr>
        <p:spPr bwMode="auto">
          <a:xfrm>
            <a:off x="862013" y="3121025"/>
            <a:ext cx="80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矩形 2"/>
          <p:cNvSpPr>
            <a:spLocks noChangeArrowheads="1"/>
          </p:cNvSpPr>
          <p:nvPr/>
        </p:nvSpPr>
        <p:spPr bwMode="auto">
          <a:xfrm>
            <a:off x="1757363" y="2968625"/>
            <a:ext cx="665162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other“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别的，其他的”，用来修饰名词，放在名词的前面。 </a:t>
            </a:r>
          </a:p>
          <a:p>
            <a:pPr>
              <a:lnSpc>
                <a:spcPct val="20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run, ride a bike and do other exercise.</a:t>
            </a:r>
          </a:p>
          <a:p>
            <a:pPr marL="900430">
              <a:lnSpc>
                <a:spcPct val="20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我跑步、骑自行车，还进行其他的锻炼。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4350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2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1838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讲解来自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《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点拨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》</a:t>
            </a:r>
            <a:endParaRPr kumimoji="1" lang="zh-CN" altLang="en-US" sz="1600" b="1">
              <a:latin typeface="楷体" panose="02010609060101010101" pitchFamily="49" charset="-122"/>
              <a:ea typeface="楷体" panose="02010609060101010101" pitchFamily="49" charset="-122"/>
              <a:cs typeface="Kai"/>
            </a:endParaRPr>
          </a:p>
        </p:txBody>
      </p:sp>
      <p:grpSp>
        <p:nvGrpSpPr>
          <p:cNvPr id="14343" name="组合 26"/>
          <p:cNvGrpSpPr/>
          <p:nvPr/>
        </p:nvGrpSpPr>
        <p:grpSpPr bwMode="auto">
          <a:xfrm>
            <a:off x="739775" y="2133600"/>
            <a:ext cx="1244600" cy="461963"/>
            <a:chOff x="1235491" y="4806950"/>
            <a:chExt cx="1243359" cy="462192"/>
          </a:xfrm>
        </p:grpSpPr>
        <p:sp>
          <p:nvSpPr>
            <p:cNvPr id="14348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4349" name="图片 29" descr="花盆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235491" y="486703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1919288" y="1906588"/>
            <a:ext cx="68691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单项选择。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—________ did you go last Saturday?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—The Beijing Zoo.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What else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 　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B. Who else          C. Where else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35263" y="2905125"/>
            <a:ext cx="396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 23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5369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文本框 8"/>
          <p:cNvSpPr txBox="1"/>
          <p:nvPr/>
        </p:nvSpPr>
        <p:spPr>
          <a:xfrm>
            <a:off x="2837592" y="188019"/>
            <a:ext cx="436773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Let’s chant!</a:t>
            </a:r>
            <a:endParaRPr kumimoji="1" lang="zh-CN" altLang="en-US" sz="4800" spc="-300" dirty="0">
              <a:ln w="11430"/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5365" name="Picture 2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13138" y="5495925"/>
            <a:ext cx="21177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矩形 1"/>
          <p:cNvSpPr>
            <a:spLocks noChangeArrowheads="1"/>
          </p:cNvSpPr>
          <p:nvPr/>
        </p:nvSpPr>
        <p:spPr bwMode="auto">
          <a:xfrm>
            <a:off x="989013" y="1344613"/>
            <a:ext cx="692626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Everyone,  everyone,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Reach up high!</a:t>
            </a:r>
          </a:p>
          <a:p>
            <a:pPr algn="ctr">
              <a:lnSpc>
                <a:spcPct val="17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Everyone,  everyone,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Touch the sky!</a:t>
            </a:r>
          </a:p>
          <a:p>
            <a:pPr algn="ctr">
              <a:lnSpc>
                <a:spcPct val="17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Everyone,  everyone,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Turn around!</a:t>
            </a:r>
          </a:p>
          <a:p>
            <a:pPr algn="ctr">
              <a:lnSpc>
                <a:spcPct val="17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Everyone,  everyone,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Touch the ground!</a:t>
            </a:r>
          </a:p>
          <a:p>
            <a:pPr algn="ctr">
              <a:lnSpc>
                <a:spcPct val="17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Everyone,  everyone,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Bend down low.</a:t>
            </a:r>
          </a:p>
          <a:p>
            <a:pPr algn="ctr">
              <a:lnSpc>
                <a:spcPct val="17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Everyone,  everyone,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Touch your toes.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6400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8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069975" y="1398588"/>
            <a:ext cx="77930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一、从方框中选择合适的介词填空。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I always dry dishes ________ dinner.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Work hard ________ school.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I always go to bed ________ time.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I often help my mother ________ the housework.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4287838" y="3113088"/>
            <a:ext cx="998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91" name="组合 22"/>
          <p:cNvGrpSpPr/>
          <p:nvPr/>
        </p:nvGrpSpPr>
        <p:grpSpPr bwMode="auto">
          <a:xfrm>
            <a:off x="7113588" y="1125538"/>
            <a:ext cx="1839912" cy="368300"/>
            <a:chOff x="6895771" y="1125559"/>
            <a:chExt cx="2008600" cy="368279"/>
          </a:xfrm>
        </p:grpSpPr>
        <p:sp>
          <p:nvSpPr>
            <p:cNvPr id="22" name="矩形 21"/>
            <p:cNvSpPr/>
            <p:nvPr/>
          </p:nvSpPr>
          <p:spPr>
            <a:xfrm>
              <a:off x="6925232" y="1143020"/>
              <a:ext cx="1979139" cy="3508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6399" name="文本框 17"/>
            <p:cNvSpPr txBox="1">
              <a:spLocks noChangeArrowheads="1"/>
            </p:cNvSpPr>
            <p:nvPr/>
          </p:nvSpPr>
          <p:spPr bwMode="auto">
            <a:xfrm>
              <a:off x="6895771" y="1125559"/>
              <a:ext cx="2008600" cy="338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600" b="1">
                  <a:latin typeface="楷体" panose="02010609060101010101" pitchFamily="49" charset="-122"/>
                  <a:ea typeface="楷体" panose="02010609060101010101" pitchFamily="49" charset="-122"/>
                  <a:cs typeface="Kai"/>
                </a:rPr>
                <a:t>习题来自</a:t>
              </a:r>
              <a:r>
                <a:rPr kumimoji="1" lang="en-US" altLang="zh-CN" sz="1600" b="1">
                  <a:latin typeface="楷体" panose="02010609060101010101" pitchFamily="49" charset="-122"/>
                  <a:ea typeface="楷体" panose="02010609060101010101" pitchFamily="49" charset="-122"/>
                  <a:cs typeface="Kai"/>
                </a:rPr>
                <a:t>《</a:t>
              </a:r>
              <a:r>
                <a:rPr kumimoji="1" lang="zh-CN" altLang="en-US" sz="1600" b="1">
                  <a:latin typeface="楷体" panose="02010609060101010101" pitchFamily="49" charset="-122"/>
                  <a:ea typeface="楷体" panose="02010609060101010101" pitchFamily="49" charset="-122"/>
                  <a:cs typeface="Kai"/>
                </a:rPr>
                <a:t>点拨</a:t>
              </a:r>
              <a:r>
                <a:rPr kumimoji="1" lang="en-US" altLang="zh-CN" sz="1600" b="1">
                  <a:latin typeface="楷体" panose="02010609060101010101" pitchFamily="49" charset="-122"/>
                  <a:ea typeface="楷体" panose="02010609060101010101" pitchFamily="49" charset="-122"/>
                  <a:cs typeface="Kai"/>
                </a:rPr>
                <a:t>》</a:t>
              </a:r>
              <a:endPara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endParaRPr>
            </a:p>
          </p:txBody>
        </p:sp>
      </p:grp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3406775" y="3851275"/>
            <a:ext cx="52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4205288" y="4598988"/>
            <a:ext cx="571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4713288" y="531971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矩形 1"/>
          <p:cNvSpPr>
            <a:spLocks noChangeArrowheads="1"/>
          </p:cNvSpPr>
          <p:nvPr/>
        </p:nvSpPr>
        <p:spPr bwMode="auto">
          <a:xfrm>
            <a:off x="2547938" y="2370138"/>
            <a:ext cx="3316287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at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with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after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 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/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 23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7422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2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1009650" y="1060450"/>
            <a:ext cx="74517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二、连词成句我最棒！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hard, at, I, sports, work (.)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_______________________________________________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the,  dry, I,  dishes,  often (.)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_______________________________________________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you, family, do, your, help (?)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_______________________________________________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336675" y="4221163"/>
            <a:ext cx="3240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often dry the dishes.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336675" y="2752725"/>
            <a:ext cx="356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work hard at sports.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16" name="组合 22"/>
          <p:cNvGrpSpPr/>
          <p:nvPr/>
        </p:nvGrpSpPr>
        <p:grpSpPr bwMode="auto">
          <a:xfrm>
            <a:off x="7127875" y="1125538"/>
            <a:ext cx="1838325" cy="368300"/>
            <a:chOff x="6895771" y="1125559"/>
            <a:chExt cx="2008600" cy="368279"/>
          </a:xfrm>
        </p:grpSpPr>
        <p:sp>
          <p:nvSpPr>
            <p:cNvPr id="24" name="矩形 23"/>
            <p:cNvSpPr/>
            <p:nvPr/>
          </p:nvSpPr>
          <p:spPr>
            <a:xfrm>
              <a:off x="6925259" y="1143020"/>
              <a:ext cx="1979112" cy="3508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7421" name="文本框 17"/>
            <p:cNvSpPr txBox="1">
              <a:spLocks noChangeArrowheads="1"/>
            </p:cNvSpPr>
            <p:nvPr/>
          </p:nvSpPr>
          <p:spPr bwMode="auto">
            <a:xfrm>
              <a:off x="6895771" y="1125559"/>
              <a:ext cx="2008600" cy="338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600" b="1">
                  <a:latin typeface="楷体" panose="02010609060101010101" pitchFamily="49" charset="-122"/>
                  <a:ea typeface="楷体" panose="02010609060101010101" pitchFamily="49" charset="-122"/>
                  <a:cs typeface="Kai"/>
                </a:rPr>
                <a:t>习题来自</a:t>
              </a:r>
              <a:r>
                <a:rPr kumimoji="1" lang="en-US" altLang="zh-CN" sz="1600" b="1">
                  <a:latin typeface="楷体" panose="02010609060101010101" pitchFamily="49" charset="-122"/>
                  <a:ea typeface="楷体" panose="02010609060101010101" pitchFamily="49" charset="-122"/>
                  <a:cs typeface="Kai"/>
                </a:rPr>
                <a:t>《</a:t>
              </a:r>
              <a:r>
                <a:rPr kumimoji="1" lang="zh-CN" altLang="en-US" sz="1600" b="1">
                  <a:latin typeface="楷体" panose="02010609060101010101" pitchFamily="49" charset="-122"/>
                  <a:ea typeface="楷体" panose="02010609060101010101" pitchFamily="49" charset="-122"/>
                  <a:cs typeface="Kai"/>
                </a:rPr>
                <a:t>点拨</a:t>
              </a:r>
              <a:r>
                <a:rPr kumimoji="1" lang="en-US" altLang="zh-CN" sz="1600" b="1">
                  <a:latin typeface="楷体" panose="02010609060101010101" pitchFamily="49" charset="-122"/>
                  <a:ea typeface="楷体" panose="02010609060101010101" pitchFamily="49" charset="-122"/>
                  <a:cs typeface="Kai"/>
                </a:rPr>
                <a:t>》</a:t>
              </a:r>
              <a:endPara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endParaRPr>
            </a:p>
          </p:txBody>
        </p:sp>
      </p:grp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338263" y="5697538"/>
            <a:ext cx="3970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help your family?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 23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8445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6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736600" y="1647825"/>
            <a:ext cx="81343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4. Danny, day, does, exercise, do, every  (?)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__________________________________________________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5. the, flowers, often, water, home, at, I (.)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  _________________________________________________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071563" y="4762500"/>
            <a:ext cx="4756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often water the flowers at home.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046163" y="2935288"/>
            <a:ext cx="4729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Danny do exercise every day?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440" name="组合 22"/>
          <p:cNvGrpSpPr/>
          <p:nvPr/>
        </p:nvGrpSpPr>
        <p:grpSpPr bwMode="auto">
          <a:xfrm>
            <a:off x="7127875" y="1125538"/>
            <a:ext cx="1838325" cy="368300"/>
            <a:chOff x="6895771" y="1125559"/>
            <a:chExt cx="2008600" cy="368279"/>
          </a:xfrm>
        </p:grpSpPr>
        <p:sp>
          <p:nvSpPr>
            <p:cNvPr id="24" name="矩形 23"/>
            <p:cNvSpPr/>
            <p:nvPr/>
          </p:nvSpPr>
          <p:spPr>
            <a:xfrm>
              <a:off x="6925259" y="1143020"/>
              <a:ext cx="1979112" cy="3508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8444" name="文本框 17"/>
            <p:cNvSpPr txBox="1">
              <a:spLocks noChangeArrowheads="1"/>
            </p:cNvSpPr>
            <p:nvPr/>
          </p:nvSpPr>
          <p:spPr bwMode="auto">
            <a:xfrm>
              <a:off x="6895771" y="1125559"/>
              <a:ext cx="2008600" cy="338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600" b="1">
                  <a:latin typeface="楷体" panose="02010609060101010101" pitchFamily="49" charset="-122"/>
                  <a:ea typeface="楷体" panose="02010609060101010101" pitchFamily="49" charset="-122"/>
                  <a:cs typeface="Kai"/>
                </a:rPr>
                <a:t>习题来自</a:t>
              </a:r>
              <a:r>
                <a:rPr kumimoji="1" lang="en-US" altLang="zh-CN" sz="1600" b="1">
                  <a:latin typeface="楷体" panose="02010609060101010101" pitchFamily="49" charset="-122"/>
                  <a:ea typeface="楷体" panose="02010609060101010101" pitchFamily="49" charset="-122"/>
                  <a:cs typeface="Kai"/>
                </a:rPr>
                <a:t>《</a:t>
              </a:r>
              <a:r>
                <a:rPr kumimoji="1" lang="zh-CN" altLang="en-US" sz="1600" b="1">
                  <a:latin typeface="楷体" panose="02010609060101010101" pitchFamily="49" charset="-122"/>
                  <a:ea typeface="楷体" panose="02010609060101010101" pitchFamily="49" charset="-122"/>
                  <a:cs typeface="Kai"/>
                </a:rPr>
                <a:t>点拨</a:t>
              </a:r>
              <a:r>
                <a:rPr kumimoji="1" lang="en-US" altLang="zh-CN" sz="1600" b="1">
                  <a:latin typeface="楷体" panose="02010609060101010101" pitchFamily="49" charset="-122"/>
                  <a:ea typeface="楷体" panose="02010609060101010101" pitchFamily="49" charset="-122"/>
                  <a:cs typeface="Kai"/>
                </a:rPr>
                <a:t>》</a:t>
              </a:r>
              <a:endPara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9472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714375" y="1398588"/>
            <a:ext cx="82518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三、从括号中选择合适的单词填空。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1. What________ (else, other)do you do at home? 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2. Does she________ (help, helps)her family?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3. How often do you do________ (you, your )homework?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4. She always________ (make, makes)her lunch.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5. I don’t go to school ________(in, on) Saturday and Sunday. 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2062163" y="2390775"/>
            <a:ext cx="731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63" name="组合 22"/>
          <p:cNvGrpSpPr/>
          <p:nvPr/>
        </p:nvGrpSpPr>
        <p:grpSpPr bwMode="auto">
          <a:xfrm>
            <a:off x="7113588" y="1125538"/>
            <a:ext cx="1839912" cy="368300"/>
            <a:chOff x="6895771" y="1125559"/>
            <a:chExt cx="2008600" cy="368279"/>
          </a:xfrm>
        </p:grpSpPr>
        <p:sp>
          <p:nvSpPr>
            <p:cNvPr id="22" name="矩形 21"/>
            <p:cNvSpPr/>
            <p:nvPr/>
          </p:nvSpPr>
          <p:spPr>
            <a:xfrm>
              <a:off x="6925232" y="1143020"/>
              <a:ext cx="1979139" cy="3508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9471" name="文本框 17"/>
            <p:cNvSpPr txBox="1">
              <a:spLocks noChangeArrowheads="1"/>
            </p:cNvSpPr>
            <p:nvPr/>
          </p:nvSpPr>
          <p:spPr bwMode="auto">
            <a:xfrm>
              <a:off x="6895771" y="1125559"/>
              <a:ext cx="2008600" cy="338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600" b="1">
                  <a:latin typeface="楷体" panose="02010609060101010101" pitchFamily="49" charset="-122"/>
                  <a:ea typeface="楷体" panose="02010609060101010101" pitchFamily="49" charset="-122"/>
                  <a:cs typeface="Kai"/>
                </a:rPr>
                <a:t>习题来自</a:t>
              </a:r>
              <a:r>
                <a:rPr kumimoji="1" lang="en-US" altLang="zh-CN" sz="1600" b="1">
                  <a:latin typeface="楷体" panose="02010609060101010101" pitchFamily="49" charset="-122"/>
                  <a:ea typeface="楷体" panose="02010609060101010101" pitchFamily="49" charset="-122"/>
                  <a:cs typeface="Kai"/>
                </a:rPr>
                <a:t>《</a:t>
              </a:r>
              <a:r>
                <a:rPr kumimoji="1" lang="zh-CN" altLang="en-US" sz="1600" b="1">
                  <a:latin typeface="楷体" panose="02010609060101010101" pitchFamily="49" charset="-122"/>
                  <a:ea typeface="楷体" panose="02010609060101010101" pitchFamily="49" charset="-122"/>
                  <a:cs typeface="Kai"/>
                </a:rPr>
                <a:t>点拨</a:t>
              </a:r>
              <a:r>
                <a:rPr kumimoji="1" lang="en-US" altLang="zh-CN" sz="1600" b="1">
                  <a:latin typeface="楷体" panose="02010609060101010101" pitchFamily="49" charset="-122"/>
                  <a:ea typeface="楷体" panose="02010609060101010101" pitchFamily="49" charset="-122"/>
                  <a:cs typeface="Kai"/>
                </a:rPr>
                <a:t>》</a:t>
              </a:r>
              <a:endPara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endParaRPr>
            </a:p>
          </p:txBody>
        </p:sp>
      </p:grp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2533650" y="3090863"/>
            <a:ext cx="923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4092575" y="3835400"/>
            <a:ext cx="903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2657475" y="4591050"/>
            <a:ext cx="113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4013200" y="5334000"/>
            <a:ext cx="55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/>
      <p:bldP spid="24" grpId="0"/>
      <p:bldP spid="26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 11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0489" name="Picture 47" descr="연필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43" descr="꽃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4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96888" y="1485900"/>
            <a:ext cx="80105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96888" y="3113088"/>
            <a:ext cx="85105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609725" indent="-1609725"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重点词汇：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high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help,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dry,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529080" indent="-1529080"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 do you help your family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</a:p>
          <a:p>
            <a:pPr marL="1529080" indent="8128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else do you do at home?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 22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3083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>
              <a:latin typeface="Calibri" panose="020F0502020204030204" pitchFamily="34" charset="0"/>
            </a:endParaRPr>
          </a:p>
        </p:txBody>
      </p:sp>
      <p:pic>
        <p:nvPicPr>
          <p:cNvPr id="3079" name="Picture 12" descr="E:\QQ文件\小学点拨课件副本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http://ww4.sinaimg.cn/large/89ad7439jw1f5iqi4xxu9j20dd08ytba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3" y="1741488"/>
            <a:ext cx="3916362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5" descr="http://img02.tooopen.com/images/20150512/tooopen_sy_12389779879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2038" y="1557338"/>
            <a:ext cx="366077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矩形 13"/>
          <p:cNvSpPr>
            <a:spLocks noChangeArrowheads="1"/>
          </p:cNvSpPr>
          <p:nvPr/>
        </p:nvSpPr>
        <p:spPr bwMode="auto">
          <a:xfrm>
            <a:off x="2219325" y="5283200"/>
            <a:ext cx="3970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  <a:endParaRPr lang="zh-CN" alt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 18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1515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8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96925" y="1665288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96925" y="3357563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5813" y="4486275"/>
            <a:ext cx="446087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812800" y="1520825"/>
            <a:ext cx="77692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Does Kim work hard?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配套的课后作业，见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典中点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P23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页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课后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作业课件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588" y="0"/>
            <a:ext cx="9145588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22531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46638"/>
            <a:ext cx="91440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9" descr="구름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0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Oval 17"/>
          <p:cNvSpPr>
            <a:spLocks noChangeArrowheads="1"/>
          </p:cNvSpPr>
          <p:nvPr/>
        </p:nvSpPr>
        <p:spPr bwMode="auto">
          <a:xfrm>
            <a:off x="2371725" y="5734050"/>
            <a:ext cx="4398963" cy="898525"/>
          </a:xfrm>
          <a:prstGeom prst="ellipse">
            <a:avLst/>
          </a:prstGeom>
          <a:gradFill rotWithShape="1">
            <a:gsLst>
              <a:gs pos="0">
                <a:srgbClr val="0E320D"/>
              </a:gs>
              <a:gs pos="100000">
                <a:srgbClr val="1F6B1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22535" name="Picture 16" descr="꽃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3550" y="3363913"/>
            <a:ext cx="31369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929002" y="1329274"/>
            <a:ext cx="5285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Thank you! </a:t>
            </a:r>
            <a:endParaRPr lang="zh-CN" alt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4105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文本框 25"/>
          <p:cNvSpPr txBox="1"/>
          <p:nvPr/>
        </p:nvSpPr>
        <p:spPr>
          <a:xfrm>
            <a:off x="2350557" y="83298"/>
            <a:ext cx="494936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You can do it!</a:t>
            </a:r>
          </a:p>
        </p:txBody>
      </p:sp>
      <p:pic>
        <p:nvPicPr>
          <p:cNvPr id="4103" name="Picture 2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22663" y="5768975"/>
            <a:ext cx="211613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1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8838" y="1330325"/>
            <a:ext cx="7443787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5142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文本框 17"/>
          <p:cNvSpPr txBox="1">
            <a:spLocks noChangeArrowheads="1"/>
          </p:cNvSpPr>
          <p:nvPr/>
        </p:nvSpPr>
        <p:spPr bwMode="auto">
          <a:xfrm>
            <a:off x="2568575" y="1582738"/>
            <a:ext cx="48561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8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high /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haɪ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.&amp;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adv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高的；在高处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692150" y="1714500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27" name="文本框 19"/>
          <p:cNvSpPr txBox="1">
            <a:spLocks noChangeArrowheads="1"/>
          </p:cNvSpPr>
          <p:nvPr/>
        </p:nvSpPr>
        <p:spPr bwMode="auto">
          <a:xfrm>
            <a:off x="1069975" y="1708150"/>
            <a:ext cx="151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1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29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1838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讲解来自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《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点拨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》</a:t>
            </a:r>
            <a:endParaRPr kumimoji="1" lang="zh-CN" altLang="en-US" sz="1600" b="1">
              <a:latin typeface="楷体" panose="02010609060101010101" pitchFamily="49" charset="-122"/>
              <a:ea typeface="楷体" panose="02010609060101010101" pitchFamily="49" charset="-122"/>
              <a:cs typeface="Kai"/>
            </a:endParaRPr>
          </a:p>
        </p:txBody>
      </p:sp>
      <p:pic>
        <p:nvPicPr>
          <p:cNvPr id="5130" name="图片 9" descr="bo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75" y="1636713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矩形 2"/>
          <p:cNvSpPr>
            <a:spLocks noChangeArrowheads="1"/>
          </p:cNvSpPr>
          <p:nvPr/>
        </p:nvSpPr>
        <p:spPr bwMode="auto">
          <a:xfrm>
            <a:off x="1125538" y="4192588"/>
            <a:ext cx="963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发音：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32" name="矩形 3"/>
          <p:cNvSpPr>
            <a:spLocks noChangeArrowheads="1"/>
          </p:cNvSpPr>
          <p:nvPr/>
        </p:nvSpPr>
        <p:spPr bwMode="auto">
          <a:xfrm>
            <a:off x="1123950" y="4829175"/>
            <a:ext cx="134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反义词：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089150" y="4010025"/>
            <a:ext cx="44894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字母组合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igh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的发音是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aɪ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2398713" y="4649788"/>
            <a:ext cx="25161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low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低的；低</a:t>
            </a:r>
          </a:p>
        </p:txBody>
      </p:sp>
      <p:pic>
        <p:nvPicPr>
          <p:cNvPr id="5135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50938" y="2170113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文本框 17"/>
          <p:cNvSpPr txBox="1">
            <a:spLocks noChangeArrowheads="1"/>
          </p:cNvSpPr>
          <p:nvPr/>
        </p:nvSpPr>
        <p:spPr bwMode="auto">
          <a:xfrm>
            <a:off x="2025650" y="2781300"/>
            <a:ext cx="70786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8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big mountain is very high.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那座大山很高。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.)</a:t>
            </a:r>
          </a:p>
          <a:p>
            <a:pPr eaLnBrk="1" hangingPunct="1">
              <a:lnSpc>
                <a:spcPct val="158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Li Ming jumps high.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李明跳得高。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adv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5137" name="矩形 1"/>
          <p:cNvSpPr>
            <a:spLocks noChangeArrowheads="1"/>
          </p:cNvSpPr>
          <p:nvPr/>
        </p:nvSpPr>
        <p:spPr bwMode="auto">
          <a:xfrm>
            <a:off x="1112838" y="2914650"/>
            <a:ext cx="974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38" name="矩形 3"/>
          <p:cNvSpPr>
            <a:spLocks noChangeArrowheads="1"/>
          </p:cNvSpPr>
          <p:nvPr/>
        </p:nvSpPr>
        <p:spPr bwMode="auto">
          <a:xfrm>
            <a:off x="1125538" y="5459413"/>
            <a:ext cx="2859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同音异义词记忆法：</a:t>
            </a:r>
            <a:endParaRPr lang="zh-CN" altLang="en-US" dirty="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3957638" y="5280025"/>
            <a:ext cx="251618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  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int.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/>
      <p:bldP spid="616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6171" name="Picture 47" descr="연필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43" descr="꽃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50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1838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讲解来自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《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点拨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》</a:t>
            </a:r>
            <a:endParaRPr kumimoji="1" lang="zh-CN" altLang="en-US" sz="1600" b="1">
              <a:latin typeface="楷体" panose="02010609060101010101" pitchFamily="49" charset="-122"/>
              <a:ea typeface="楷体" panose="02010609060101010101" pitchFamily="49" charset="-122"/>
              <a:cs typeface="Kai"/>
            </a:endParaRPr>
          </a:p>
        </p:txBody>
      </p:sp>
      <p:sp>
        <p:nvSpPr>
          <p:cNvPr id="6151" name="矩形 1"/>
          <p:cNvSpPr>
            <a:spLocks noChangeArrowheads="1"/>
          </p:cNvSpPr>
          <p:nvPr/>
        </p:nvSpPr>
        <p:spPr bwMode="auto">
          <a:xfrm>
            <a:off x="665163" y="164465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词语辨析：</a:t>
            </a:r>
            <a:endParaRPr lang="zh-CN" altLang="en-US" sz="16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38188" y="2325688"/>
          <a:ext cx="8242300" cy="3475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0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3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92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high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4" marR="91454" marT="45709" marB="457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000" b="1" i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高的，常用于指物和空间的高度。反义词：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低的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4" marR="91454" marT="45709" marB="45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The wall is two </a:t>
                      </a:r>
                      <a:r>
                        <a:rPr lang="en-US" altLang="zh-CN" sz="2000" b="1" dirty="0" err="1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metres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high.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那堵墙有两米高。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4" marR="91454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92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000" b="1" i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adv.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高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反义词：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low 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低</a:t>
                      </a:r>
                    </a:p>
                  </a:txBody>
                  <a:tcPr marL="91454" marR="91454" marT="45709" marB="45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 can fly a kite very high in the sky.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我能把风筝在空中放得很高。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4" marR="91454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tall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4" marR="91454" marT="45709" marB="457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000" b="1" i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高的，常用于指人的身材和细长物的高度。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反义词：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short 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矮的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4" marR="91454" marT="45709" marB="4570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My father is very tall.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我爸爸很高。</a:t>
                      </a:r>
                    </a:p>
                  </a:txBody>
                  <a:tcPr marL="91454" marR="91454"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7182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4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1838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讲解来自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《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点拨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》</a:t>
            </a:r>
            <a:endParaRPr kumimoji="1" lang="zh-CN" altLang="en-US" sz="1600" b="1">
              <a:latin typeface="楷体" panose="02010609060101010101" pitchFamily="49" charset="-122"/>
              <a:ea typeface="楷体" panose="02010609060101010101" pitchFamily="49" charset="-122"/>
              <a:cs typeface="Kai"/>
            </a:endParaRPr>
          </a:p>
        </p:txBody>
      </p:sp>
      <p:grpSp>
        <p:nvGrpSpPr>
          <p:cNvPr id="7175" name="组合 26"/>
          <p:cNvGrpSpPr/>
          <p:nvPr/>
        </p:nvGrpSpPr>
        <p:grpSpPr bwMode="auto">
          <a:xfrm>
            <a:off x="1352550" y="2462213"/>
            <a:ext cx="1244600" cy="461962"/>
            <a:chOff x="1235491" y="4806950"/>
            <a:chExt cx="1243359" cy="462192"/>
          </a:xfrm>
        </p:grpSpPr>
        <p:sp>
          <p:nvSpPr>
            <p:cNvPr id="7180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7181" name="图片 29" descr="花盆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235491" y="486703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2532063" y="2235200"/>
            <a:ext cx="6161087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单项选择。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boy can jump very 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tall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      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B. good     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 high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35688" y="3235325"/>
            <a:ext cx="396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 23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8201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文本框 8"/>
          <p:cNvSpPr txBox="1"/>
          <p:nvPr/>
        </p:nvSpPr>
        <p:spPr>
          <a:xfrm>
            <a:off x="1923176" y="188019"/>
            <a:ext cx="602459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0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Does Kim work hard?</a:t>
            </a:r>
            <a:endParaRPr kumimoji="1" lang="zh-CN" altLang="en-US" sz="4000" spc="-300" dirty="0">
              <a:ln w="11430"/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8197" name="Picture 2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22663" y="5837238"/>
            <a:ext cx="211613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3988" y="1220788"/>
            <a:ext cx="6313487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9237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文本框 17"/>
          <p:cNvSpPr txBox="1">
            <a:spLocks noChangeArrowheads="1"/>
          </p:cNvSpPr>
          <p:nvPr/>
        </p:nvSpPr>
        <p:spPr bwMode="auto">
          <a:xfrm>
            <a:off x="2760663" y="1347788"/>
            <a:ext cx="51689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 do you help your family?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你帮助你的家人吗？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01700" y="163988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3" name="文本框 19"/>
          <p:cNvSpPr txBox="1">
            <a:spLocks noChangeArrowheads="1"/>
          </p:cNvSpPr>
          <p:nvPr/>
        </p:nvSpPr>
        <p:spPr bwMode="auto">
          <a:xfrm>
            <a:off x="1212850" y="1609725"/>
            <a:ext cx="153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2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5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1838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讲解来自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《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点拨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》</a:t>
            </a:r>
            <a:endParaRPr kumimoji="1" lang="zh-CN" altLang="en-US" sz="1600" b="1">
              <a:latin typeface="楷体" panose="02010609060101010101" pitchFamily="49" charset="-122"/>
              <a:ea typeface="楷体" panose="02010609060101010101" pitchFamily="49" charset="-122"/>
              <a:cs typeface="Kai"/>
            </a:endParaRPr>
          </a:p>
        </p:txBody>
      </p:sp>
      <p:pic>
        <p:nvPicPr>
          <p:cNvPr id="9226" name="图片 9" descr="bo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2713" y="1527175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矩形 2"/>
          <p:cNvSpPr>
            <a:spLocks noChangeArrowheads="1"/>
          </p:cNvSpPr>
          <p:nvPr/>
        </p:nvSpPr>
        <p:spPr bwMode="auto">
          <a:xfrm>
            <a:off x="800100" y="3798888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句型结构：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2322513" y="3616325"/>
            <a:ext cx="38322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 you+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动词原形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其他？</a:t>
            </a:r>
          </a:p>
        </p:txBody>
      </p:sp>
      <p:sp>
        <p:nvSpPr>
          <p:cNvPr id="9229" name="矩形 2"/>
          <p:cNvSpPr>
            <a:spLocks noChangeArrowheads="1"/>
          </p:cNvSpPr>
          <p:nvPr/>
        </p:nvSpPr>
        <p:spPr bwMode="auto">
          <a:xfrm>
            <a:off x="788988" y="4578350"/>
            <a:ext cx="1001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用法：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1738313" y="4395788"/>
            <a:ext cx="54070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用于询问对方是否做某事。</a:t>
            </a:r>
          </a:p>
        </p:txBody>
      </p:sp>
      <p:sp>
        <p:nvSpPr>
          <p:cNvPr id="9231" name="矩形 1"/>
          <p:cNvSpPr>
            <a:spLocks noChangeArrowheads="1"/>
          </p:cNvSpPr>
          <p:nvPr/>
        </p:nvSpPr>
        <p:spPr bwMode="auto">
          <a:xfrm>
            <a:off x="865188" y="3059113"/>
            <a:ext cx="3587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一般现在时的一般疑问句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232" name="矩形 2"/>
          <p:cNvSpPr>
            <a:spLocks noChangeArrowheads="1"/>
          </p:cNvSpPr>
          <p:nvPr/>
        </p:nvSpPr>
        <p:spPr bwMode="auto">
          <a:xfrm>
            <a:off x="790575" y="533241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1754188" y="5149850"/>
            <a:ext cx="68310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 you clean your bedroom?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你打扫你的卧室吗？</a:t>
            </a:r>
          </a:p>
        </p:txBody>
      </p:sp>
      <p:pic>
        <p:nvPicPr>
          <p:cNvPr id="9234" name="Picture 23" descr="E:\课件资料模板\可以插入PPT的可爱图片\发呆lng...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4913" y="2562225"/>
            <a:ext cx="2036762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build="p"/>
      <p:bldP spid="2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0254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6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1838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讲解来自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《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点拨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》</a:t>
            </a:r>
            <a:endParaRPr kumimoji="1" lang="zh-CN" altLang="en-US" sz="1600" b="1">
              <a:latin typeface="楷体" panose="02010609060101010101" pitchFamily="49" charset="-122"/>
              <a:ea typeface="楷体" panose="02010609060101010101" pitchFamily="49" charset="-122"/>
              <a:cs typeface="Kai"/>
            </a:endParaRPr>
          </a:p>
        </p:txBody>
      </p:sp>
      <p:sp>
        <p:nvSpPr>
          <p:cNvPr id="10247" name="矩形 2"/>
          <p:cNvSpPr>
            <a:spLocks noChangeArrowheads="1"/>
          </p:cNvSpPr>
          <p:nvPr/>
        </p:nvSpPr>
        <p:spPr bwMode="auto">
          <a:xfrm>
            <a:off x="977900" y="22431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1968500" y="2060575"/>
            <a:ext cx="679291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Can you help me with my homework?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你能帮我做作业吗？</a:t>
            </a:r>
          </a:p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Thank you for your help.   (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.)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谢谢你的帮助。</a:t>
            </a:r>
          </a:p>
        </p:txBody>
      </p:sp>
      <p:sp>
        <p:nvSpPr>
          <p:cNvPr id="10249" name="矩形 1"/>
          <p:cNvSpPr>
            <a:spLocks noChangeArrowheads="1"/>
          </p:cNvSpPr>
          <p:nvPr/>
        </p:nvSpPr>
        <p:spPr bwMode="auto">
          <a:xfrm>
            <a:off x="1042988" y="1503363"/>
            <a:ext cx="4208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help /help/ 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&amp;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帮助，帮忙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250" name="矩形 2"/>
          <p:cNvSpPr>
            <a:spLocks noChangeArrowheads="1"/>
          </p:cNvSpPr>
          <p:nvPr/>
        </p:nvSpPr>
        <p:spPr bwMode="auto">
          <a:xfrm>
            <a:off x="995363" y="4281488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1985963" y="4098925"/>
            <a:ext cx="51244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help sb. (to) do 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帮助某人做某事</a:t>
            </a:r>
          </a:p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help sb. with 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在某方面帮助某人</a:t>
            </a:r>
          </a:p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help oneself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自取所需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全屏显示(4:3)</PresentationFormat>
  <Paragraphs>157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Hei</vt:lpstr>
      <vt:lpstr>Kai</vt:lpstr>
      <vt:lpstr>Kozuka Gothic Pro H</vt:lpstr>
      <vt:lpstr>Malgun Gothic</vt:lpstr>
      <vt:lpstr>方正大黑简体</vt:lpstr>
      <vt:lpstr>黑体</vt:lpstr>
      <vt:lpstr>楷体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2023-01-16T17:22:08Z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B2D92B8B5AC44BB984D29DDA5DC68F5E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