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49" r:id="rId2"/>
    <p:sldId id="329" r:id="rId3"/>
    <p:sldId id="330" r:id="rId4"/>
    <p:sldId id="267" r:id="rId5"/>
    <p:sldId id="288" r:id="rId6"/>
    <p:sldId id="309" r:id="rId7"/>
    <p:sldId id="306" r:id="rId8"/>
    <p:sldId id="323" r:id="rId9"/>
    <p:sldId id="324" r:id="rId10"/>
    <p:sldId id="325" r:id="rId11"/>
    <p:sldId id="289" r:id="rId12"/>
    <p:sldId id="313" r:id="rId13"/>
    <p:sldId id="310" r:id="rId14"/>
    <p:sldId id="311" r:id="rId15"/>
    <p:sldId id="312" r:id="rId16"/>
    <p:sldId id="314" r:id="rId17"/>
    <p:sldId id="290" r:id="rId18"/>
    <p:sldId id="326" r:id="rId19"/>
    <p:sldId id="291" r:id="rId20"/>
    <p:sldId id="315" r:id="rId21"/>
    <p:sldId id="327" r:id="rId22"/>
  </p:sldIdLst>
  <p:sldSz cx="9144000" cy="5143500" type="screen16x9"/>
  <p:notesSz cx="7104063" cy="10234613"/>
  <p:embeddedFontLst>
    <p:embeddedFont>
      <p:font typeface="黑体" panose="02010609060101010101" pitchFamily="49" charset="-122"/>
      <p:regular r:id="rId23"/>
    </p:embeddedFont>
    <p:embeddedFont>
      <p:font typeface="楷体" panose="02010609060101010101" pitchFamily="49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7">
          <p15:clr>
            <a:srgbClr val="A4A3A4"/>
          </p15:clr>
        </p15:guide>
        <p15:guide id="2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76B"/>
    <a:srgbClr val="C7DC96"/>
    <a:srgbClr val="A1C450"/>
    <a:srgbClr val="C14E1E"/>
    <a:srgbClr val="F4AEB8"/>
    <a:srgbClr val="B8FBFE"/>
    <a:srgbClr val="DCC7E0"/>
    <a:srgbClr val="E04236"/>
    <a:srgbClr val="74C153"/>
    <a:srgbClr val="C5D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702"/>
      </p:cViewPr>
      <p:guideLst>
        <p:guide orient="horz" pos="1637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76200" tIns="28575" rIns="57150" bIns="28575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15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642892"/>
            <a:ext cx="9144000" cy="577076"/>
          </a:xfrm>
          <a:prstGeom prst="rect">
            <a:avLst/>
          </a:prstGeom>
          <a:noFill/>
        </p:spPr>
        <p:txBody>
          <a:bodyPr wrap="square" lIns="68575" tIns="34288" rIns="68575" bIns="34288" rtlCol="0">
            <a:spAutoFit/>
          </a:bodyPr>
          <a:lstStyle/>
          <a:p>
            <a:pPr algn="ctr">
              <a:defRPr/>
            </a:pPr>
            <a:r>
              <a:rPr lang="zh-CN" altLang="en-US" sz="3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圆柱与圆锥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1419693"/>
            <a:ext cx="9144000" cy="1869739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面的旋转</a:t>
            </a:r>
            <a:endParaRPr lang="en-US" altLang="zh-CN" sz="5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06449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立方体 6"/>
          <p:cNvSpPr/>
          <p:nvPr/>
        </p:nvSpPr>
        <p:spPr>
          <a:xfrm>
            <a:off x="1527509" y="3856436"/>
            <a:ext cx="4521947" cy="912019"/>
          </a:xfrm>
          <a:prstGeom prst="cube">
            <a:avLst>
              <a:gd name="adj" fmla="val 93922"/>
            </a:avLst>
          </a:prstGeom>
          <a:solidFill>
            <a:srgbClr val="92D050"/>
          </a:solidFill>
          <a:ln w="25400" cap="flat" cmpd="sng" algn="ctr">
            <a:solidFill>
              <a:srgbClr val="CFDEF3">
                <a:shade val="5000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9" name="图片 62" descr="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2406" y="2633664"/>
            <a:ext cx="2243138" cy="19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立方体 9"/>
          <p:cNvSpPr/>
          <p:nvPr/>
        </p:nvSpPr>
        <p:spPr>
          <a:xfrm>
            <a:off x="2271208" y="2433639"/>
            <a:ext cx="3527425" cy="513160"/>
          </a:xfrm>
          <a:prstGeom prst="cube">
            <a:avLst>
              <a:gd name="adj" fmla="val 93922"/>
            </a:avLst>
          </a:prstGeom>
          <a:solidFill>
            <a:srgbClr val="92D050"/>
          </a:solidFill>
          <a:ln w="25400" cap="flat" cmpd="sng" algn="ctr">
            <a:solidFill>
              <a:srgbClr val="CFDEF3">
                <a:shade val="5000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11" name="图片 10" descr="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7319" y="577454"/>
            <a:ext cx="857250" cy="390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/>
          <p:cNvCxnSpPr/>
          <p:nvPr/>
        </p:nvCxnSpPr>
        <p:spPr>
          <a:xfrm rot="5400000" flipH="1" flipV="1">
            <a:off x="4698097" y="3512742"/>
            <a:ext cx="1593056" cy="158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324160" y="577454"/>
            <a:ext cx="458628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怎样测量圆锥的高？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81160" y="553551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769" y="1821978"/>
            <a:ext cx="7853082" cy="255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73336" y="521545"/>
            <a:ext cx="8191949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下面图形中哪些是圆柱或圆锥？ 在括号里写出名称。并标出圆柱或圆锥的底面直径和高。</a:t>
            </a:r>
          </a:p>
        </p:txBody>
      </p:sp>
      <p:sp>
        <p:nvSpPr>
          <p:cNvPr id="7" name="矩形 6"/>
          <p:cNvSpPr/>
          <p:nvPr/>
        </p:nvSpPr>
        <p:spPr>
          <a:xfrm>
            <a:off x="5207973" y="3786252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</a:t>
            </a:r>
          </a:p>
        </p:txBody>
      </p:sp>
      <p:sp>
        <p:nvSpPr>
          <p:cNvPr id="8" name="矩形 7"/>
          <p:cNvSpPr/>
          <p:nvPr/>
        </p:nvSpPr>
        <p:spPr>
          <a:xfrm>
            <a:off x="1286446" y="3784084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圆锥</a:t>
            </a:r>
          </a:p>
        </p:txBody>
      </p:sp>
      <p:sp>
        <p:nvSpPr>
          <p:cNvPr id="9" name="矩形 8"/>
          <p:cNvSpPr/>
          <p:nvPr/>
        </p:nvSpPr>
        <p:spPr>
          <a:xfrm>
            <a:off x="1346481" y="3263764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直径</a:t>
            </a:r>
          </a:p>
        </p:txBody>
      </p:sp>
      <p:sp>
        <p:nvSpPr>
          <p:cNvPr id="10" name="矩形 9"/>
          <p:cNvSpPr/>
          <p:nvPr/>
        </p:nvSpPr>
        <p:spPr>
          <a:xfrm>
            <a:off x="1304216" y="2672782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</a:p>
        </p:txBody>
      </p:sp>
      <p:sp>
        <p:nvSpPr>
          <p:cNvPr id="11" name="矩形 10"/>
          <p:cNvSpPr/>
          <p:nvPr/>
        </p:nvSpPr>
        <p:spPr>
          <a:xfrm>
            <a:off x="5557570" y="3207903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直径</a:t>
            </a:r>
          </a:p>
        </p:txBody>
      </p:sp>
      <p:sp>
        <p:nvSpPr>
          <p:cNvPr id="13" name="矩形 12"/>
          <p:cNvSpPr/>
          <p:nvPr/>
        </p:nvSpPr>
        <p:spPr>
          <a:xfrm>
            <a:off x="5323388" y="2615177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3-1-4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2044870" y="3095992"/>
            <a:ext cx="3979072" cy="124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任意多边形 6"/>
          <p:cNvSpPr/>
          <p:nvPr/>
        </p:nvSpPr>
        <p:spPr>
          <a:xfrm>
            <a:off x="81160" y="553551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42924" y="564029"/>
            <a:ext cx="7937121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指出下面哪些是圆柱，是的画“</a:t>
            </a:r>
            <a:r>
              <a:rPr lang="zh-CN" altLang="en-US" b="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○</a:t>
            </a:r>
            <a:r>
              <a:rPr lang="zh-CN" altLang="en-US" b="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”，不是的画“</a:t>
            </a:r>
            <a:r>
              <a:rPr lang="en-US" altLang="zh-CN" b="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b="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10" name="Picture 10" descr="3-1-4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1919896" y="1274014"/>
            <a:ext cx="4533137" cy="124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301615" y="2216301"/>
            <a:ext cx="35490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○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94404" y="4040105"/>
            <a:ext cx="35490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○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182225" y="4036585"/>
            <a:ext cx="35490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○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034406" y="2236179"/>
            <a:ext cx="40459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b="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631776" y="2226240"/>
            <a:ext cx="40459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b="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347796" y="4050044"/>
            <a:ext cx="40459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b="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81160" y="553551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8620" y="1430418"/>
            <a:ext cx="8406760" cy="298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6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8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30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102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4400" eaLnBrk="1" hangingPunct="1">
              <a:lnSpc>
                <a:spcPct val="150000"/>
              </a:lnSpc>
              <a:buClr>
                <a:srgbClr val="CC9900"/>
              </a:buClr>
              <a:buNone/>
              <a:defRPr/>
            </a:pPr>
            <a:r>
              <a:rPr lang="zh-CN" altLang="en-US" sz="2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）圆柱的上下两个面叫作（         ），它们是完全相同的两个（         ）。圆柱的一个曲面叫作圆柱的（          ）。两个底面之间的距离叫作（       ），圆柱有（        ）条高，它们的长度（             ）。</a:t>
            </a:r>
          </a:p>
          <a:p>
            <a:pPr marL="0" indent="0" defTabSz="914400" eaLnBrk="1" hangingPunct="1">
              <a:lnSpc>
                <a:spcPct val="150000"/>
              </a:lnSpc>
              <a:buClr>
                <a:srgbClr val="CC9900"/>
              </a:buClr>
              <a:buNone/>
              <a:defRPr/>
            </a:pPr>
            <a:r>
              <a:rPr lang="zh-CN" altLang="en-US" sz="2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）圆锥的顶点到（             ）之间的距离是圆锥的高。圆锥只有（       ）条高。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06021" y="1551347"/>
            <a:ext cx="677108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0208" y="2031489"/>
            <a:ext cx="677108" cy="392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圆形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451142" y="2031489"/>
            <a:ext cx="67710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100" b="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侧面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74046" y="2512702"/>
            <a:ext cx="40780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100" b="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endParaRPr lang="zh-CN" altLang="en-US" sz="21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94892" y="2512702"/>
            <a:ext cx="67710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100" b="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无数</a:t>
            </a:r>
            <a:endParaRPr lang="zh-CN" altLang="en-US" sz="21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922445" y="3074009"/>
            <a:ext cx="1215718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底面圆心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801696" y="3556244"/>
            <a:ext cx="40900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21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282453" y="2512702"/>
            <a:ext cx="946413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都相等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631637" y="606185"/>
            <a:ext cx="128016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  <p:bldP spid="7" grpId="0" bldLvl="0" autoUpdateAnimBg="0"/>
      <p:bldP spid="9" grpId="0" bldLvl="0" autoUpdateAnimBg="0"/>
      <p:bldP spid="10" grpId="0" bldLvl="0" autoUpdateAnimBg="0"/>
      <p:bldP spid="11" grpId="0" bldLvl="0" autoUpdateAnimBg="0"/>
      <p:bldP spid="16" grpId="0" bldLvl="0" autoUpdateAnimBg="0"/>
      <p:bldP spid="17" grpId="0" bldLvl="0" autoUpdateAnimBg="0"/>
      <p:bldP spid="18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81160" y="553551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97202" y="960077"/>
            <a:ext cx="7949597" cy="404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6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8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30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102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4400" eaLnBrk="1" hangingPunct="1">
              <a:lnSpc>
                <a:spcPct val="150000"/>
              </a:lnSpc>
              <a:buClr>
                <a:srgbClr val="CC9900"/>
              </a:buClr>
              <a:buNone/>
              <a:defRPr/>
            </a:pPr>
            <a:r>
              <a:rPr lang="zh-CN" altLang="en-US" sz="2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）沿圆柱底面平行将圆柱横切成两个圆柱，横切面的形状是（        ）。</a:t>
            </a:r>
          </a:p>
          <a:p>
            <a:pPr marL="0" indent="0" defTabSz="914400" eaLnBrk="1" hangingPunct="1">
              <a:lnSpc>
                <a:spcPct val="150000"/>
              </a:lnSpc>
              <a:buClr>
                <a:srgbClr val="CC9900"/>
              </a:buClr>
              <a:buNone/>
              <a:defRPr/>
            </a:pPr>
            <a:r>
              <a:rPr lang="zh-CN" altLang="en-US" sz="2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）将圆锥从顶点向下竖直切成相同的两半，两个纵切面的形状是（          ）。</a:t>
            </a:r>
            <a:endParaRPr lang="en-US" altLang="zh-CN" sz="21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914400" eaLnBrk="1" hangingPunct="1">
              <a:lnSpc>
                <a:spcPct val="150000"/>
              </a:lnSpc>
              <a:buClr>
                <a:srgbClr val="CC9900"/>
              </a:buClr>
              <a:buNone/>
              <a:defRPr/>
            </a:pPr>
            <a:r>
              <a:rPr lang="zh-CN" altLang="en-US" sz="2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）一个长方形，长是</a:t>
            </a:r>
            <a:r>
              <a:rPr lang="en-US" altLang="zh-CN" sz="2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厘米，宽是</a:t>
            </a:r>
            <a:r>
              <a:rPr lang="en-US" altLang="zh-CN" sz="2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厘米，如果绕着它的一条长边旋转一周，可以得到一个底面半径（     ）厘米，高为（    ）厘米的圆柱；如果绕着它的一条短边旋转一周，可以得到一个底面半径为（   ）厘米，高为（     ）厘米的圆柱。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933164" y="1539853"/>
            <a:ext cx="67710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100" b="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圆形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137065" y="2588188"/>
            <a:ext cx="121571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>
                <a:solidFill>
                  <a:srgbClr val="FF3300"/>
                </a:solidFill>
                <a:latin typeface="+mn-ea"/>
              </a:defRPr>
            </a:lvl1pPr>
            <a:lvl2pPr marL="742950" indent="-285750" eaLnBrk="0" hangingPunct="0"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三角形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549265" y="3628360"/>
            <a:ext cx="55848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>
                <a:solidFill>
                  <a:srgbClr val="FF3300"/>
                </a:solidFill>
                <a:latin typeface="+mn-ea"/>
              </a:defRPr>
            </a:lvl1pPr>
            <a:lvl2pPr marL="742950" indent="-285750" eaLnBrk="0" hangingPunct="0"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875254" y="3628632"/>
            <a:ext cx="55848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>
                <a:solidFill>
                  <a:srgbClr val="FF3300"/>
                </a:solidFill>
                <a:latin typeface="+mn-ea"/>
              </a:defRPr>
            </a:lvl1pPr>
            <a:lvl2pPr marL="742950" indent="-285750" eaLnBrk="0" hangingPunct="0"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30820" y="4596718"/>
            <a:ext cx="55848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>
                <a:solidFill>
                  <a:srgbClr val="FF3300"/>
                </a:solidFill>
                <a:latin typeface="+mn-ea"/>
              </a:defRPr>
            </a:lvl1pPr>
            <a:lvl2pPr marL="742950" indent="-285750" eaLnBrk="0" hangingPunct="0"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075647" y="4588145"/>
            <a:ext cx="55848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>
                <a:solidFill>
                  <a:srgbClr val="FF3300"/>
                </a:solidFill>
                <a:latin typeface="+mn-ea"/>
              </a:defRPr>
            </a:lvl1pPr>
            <a:lvl2pPr marL="742950" indent="-285750" eaLnBrk="0" hangingPunct="0"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631637" y="606185"/>
            <a:ext cx="128016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utoUpdateAnimBg="0"/>
      <p:bldP spid="15" grpId="0" bldLvl="0" autoUpdateAnimBg="0"/>
      <p:bldP spid="8" grpId="0" bldLvl="0" autoUpdateAnimBg="0"/>
      <p:bldP spid="9" grpId="0" bldLvl="0" autoUpdateAnimBg="0"/>
      <p:bldP spid="10" grpId="0" bldLvl="0" autoUpdateAnimBg="0"/>
      <p:bldP spid="11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81160" y="553551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37196" y="1205071"/>
            <a:ext cx="8029575" cy="41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圆锥的侧面是一个曲面。(     )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37196" y="1977072"/>
            <a:ext cx="8029575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）圆柱的侧面展开图是长方形，圆锥的侧面图展开也是长方形。(     )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095947" y="2248651"/>
            <a:ext cx="448658" cy="52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0" dirty="0">
                <a:solidFill>
                  <a:srgbClr val="FF3300"/>
                </a:solidFill>
                <a:latin typeface="+mn-ea"/>
                <a:ea typeface="+mn-ea"/>
              </a:rPr>
              <a:t>×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53722" y="2712588"/>
            <a:ext cx="7691600" cy="41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）从圆锥的顶点到底面任意一点的连线叫作圆锥的高。(     )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354885" y="1192371"/>
            <a:ext cx="434231" cy="52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0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647289" y="2675896"/>
            <a:ext cx="448658" cy="52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0" dirty="0">
                <a:solidFill>
                  <a:srgbClr val="FF3300"/>
                </a:solidFill>
                <a:latin typeface="+mn-ea"/>
                <a:ea typeface="+mn-ea"/>
              </a:rPr>
              <a:t>×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53721" y="3394267"/>
            <a:ext cx="6661150" cy="41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）圆锥的底面是圆形的。(     )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137769" y="3367900"/>
            <a:ext cx="434231" cy="52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0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</a:p>
        </p:txBody>
      </p:sp>
      <p:sp>
        <p:nvSpPr>
          <p:cNvPr id="2" name="矩形 1"/>
          <p:cNvSpPr/>
          <p:nvPr/>
        </p:nvSpPr>
        <p:spPr>
          <a:xfrm>
            <a:off x="637196" y="598695"/>
            <a:ext cx="6061077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判断，对的打“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”，错的打“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53721" y="4075947"/>
            <a:ext cx="6661150" cy="41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）圆锥有无数条高。(     )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627707" y="4039255"/>
            <a:ext cx="448658" cy="52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0" dirty="0">
                <a:solidFill>
                  <a:srgbClr val="FF3300"/>
                </a:solidFill>
                <a:latin typeface="+mn-ea"/>
                <a:ea typeface="+mn-ea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81160" y="553551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6444" y="521502"/>
            <a:ext cx="4668178" cy="24929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某种饮料罐的形状为圆柱形， 底面直径为 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6.5 cm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 高为 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 cm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将 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罐这种饮料按如图所示的方式放入箱内， 这个箱子内部的长、 宽、 高至少是多少？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5302" y="620684"/>
            <a:ext cx="35528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0656" y="3973698"/>
            <a:ext cx="7878275" cy="5539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高：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11cm</a:t>
            </a:r>
          </a:p>
        </p:txBody>
      </p:sp>
      <p:sp>
        <p:nvSpPr>
          <p:cNvPr id="2" name="矩形 1"/>
          <p:cNvSpPr/>
          <p:nvPr/>
        </p:nvSpPr>
        <p:spPr>
          <a:xfrm>
            <a:off x="950656" y="3061222"/>
            <a:ext cx="4739519" cy="55399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这个箱子的内部长：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6.5×6=39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0656" y="3522570"/>
            <a:ext cx="3392996" cy="55399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内部宽：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6.5×4=26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949811" y="1831974"/>
            <a:ext cx="990600" cy="1676400"/>
          </a:xfrm>
          <a:prstGeom prst="can">
            <a:avLst>
              <a:gd name="adj" fmla="val 42308"/>
            </a:avLst>
          </a:prstGeom>
          <a:solidFill>
            <a:srgbClr val="A1C450"/>
          </a:solidFill>
          <a:ln w="9525" cmpd="sng">
            <a:solidFill>
              <a:srgbClr val="000000"/>
            </a:solidFill>
            <a:round/>
          </a:ln>
          <a:effectLst/>
        </p:spPr>
        <p:txBody>
          <a:bodyPr wrap="none" lIns="68580" tIns="34290" rIns="68580" bIns="3429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1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321412" y="2300589"/>
            <a:ext cx="1016000" cy="242864"/>
          </a:xfrm>
          <a:prstGeom prst="bracketPair">
            <a:avLst>
              <a:gd name="adj" fmla="val 16667"/>
            </a:avLst>
          </a:prstGeom>
          <a:noFill/>
          <a:ln w="9525" cmpd="sng">
            <a:solidFill>
              <a:srgbClr val="000000"/>
            </a:solidFill>
            <a:round/>
          </a:ln>
          <a:effectLst/>
        </p:spPr>
        <p:txBody>
          <a:bodyPr wrap="none" lIns="68580" tIns="34290" rIns="68580" bIns="3429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788011" y="2898774"/>
            <a:ext cx="495300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</a:ln>
          <a:effectLst/>
        </p:spPr>
        <p:txBody>
          <a:bodyPr lIns="68580" tIns="34290" rIns="68580" bIns="3429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1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332138" y="2797313"/>
            <a:ext cx="990600" cy="304800"/>
          </a:xfrm>
          <a:prstGeom prst="bracketPair">
            <a:avLst>
              <a:gd name="adj" fmla="val 16667"/>
            </a:avLst>
          </a:prstGeom>
          <a:noFill/>
          <a:ln w="9525" cmpd="sng">
            <a:solidFill>
              <a:srgbClr val="000000"/>
            </a:solidFill>
            <a:round/>
          </a:ln>
          <a:effectLst/>
        </p:spPr>
        <p:txBody>
          <a:bodyPr wrap="none" lIns="68580" tIns="34290" rIns="68580" bIns="3429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949811" y="3203574"/>
            <a:ext cx="990600" cy="304800"/>
          </a:xfrm>
          <a:prstGeom prst="ellipse">
            <a:avLst/>
          </a:prstGeom>
          <a:solidFill>
            <a:srgbClr val="C7DC96"/>
          </a:solidFill>
          <a:ln w="9525" cmpd="sng">
            <a:solidFill>
              <a:srgbClr val="000000"/>
            </a:solidFill>
            <a:round/>
          </a:ln>
          <a:effectLst/>
        </p:spPr>
        <p:txBody>
          <a:bodyPr wrap="none" lIns="68580" tIns="34290" rIns="68580" bIns="3429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1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431271" y="2040673"/>
            <a:ext cx="3113" cy="1332028"/>
          </a:xfrm>
          <a:prstGeom prst="line">
            <a:avLst/>
          </a:prstGeom>
          <a:noFill/>
          <a:ln w="9525" cmpd="sng">
            <a:solidFill>
              <a:srgbClr val="000000"/>
            </a:solidFill>
            <a:prstDash val="sysDot"/>
            <a:round/>
          </a:ln>
          <a:effectLst/>
        </p:spPr>
        <p:txBody>
          <a:bodyPr lIns="68580" tIns="34290" rIns="68580" bIns="3429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1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483211" y="2441575"/>
            <a:ext cx="838200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</a:ln>
          <a:effectLst/>
        </p:spPr>
        <p:txBody>
          <a:bodyPr lIns="68580" tIns="34290" rIns="68580" bIns="3429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1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321411" y="3294864"/>
            <a:ext cx="1016001" cy="266794"/>
          </a:xfrm>
          <a:prstGeom prst="bracketPair">
            <a:avLst>
              <a:gd name="adj" fmla="val 16667"/>
            </a:avLst>
          </a:prstGeom>
          <a:noFill/>
          <a:ln w="9525" cmpd="sng">
            <a:solidFill>
              <a:srgbClr val="000000"/>
            </a:solidFill>
            <a:round/>
          </a:ln>
          <a:effectLst/>
        </p:spPr>
        <p:txBody>
          <a:bodyPr wrap="none" lIns="68580" tIns="34290" rIns="68580" bIns="3429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1559412" y="3432174"/>
            <a:ext cx="660400" cy="1588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</a:ln>
          <a:effectLst/>
        </p:spPr>
        <p:txBody>
          <a:bodyPr lIns="68580" tIns="34290" rIns="68580" bIns="3429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1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5826611" y="2365374"/>
            <a:ext cx="0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</a:ln>
          <a:effectLst/>
        </p:spPr>
        <p:txBody>
          <a:bodyPr lIns="68580" tIns="34290" rIns="68580" bIns="3429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65624" y="658812"/>
            <a:ext cx="7391400" cy="392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圆柱各部分的名称及特征：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597748" y="2234240"/>
            <a:ext cx="762000" cy="392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3549175" y="2136774"/>
            <a:ext cx="3600674" cy="392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圆柱有无数条高。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496148" y="2746374"/>
            <a:ext cx="1447800" cy="392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侧面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3549174" y="2649576"/>
            <a:ext cx="5481892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侧面展开是长方形或正方形或平行四边形。                                      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496148" y="3232052"/>
            <a:ext cx="1016000" cy="392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3597249" y="3355974"/>
            <a:ext cx="5127007" cy="392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有上下两个底面，是完全相同的圆。 </a:t>
            </a:r>
          </a:p>
        </p:txBody>
      </p:sp>
      <p:sp>
        <p:nvSpPr>
          <p:cNvPr id="41" name="AutoShape 41"/>
          <p:cNvSpPr/>
          <p:nvPr/>
        </p:nvSpPr>
        <p:spPr bwMode="auto">
          <a:xfrm>
            <a:off x="3434585" y="2186848"/>
            <a:ext cx="104326" cy="1437620"/>
          </a:xfrm>
          <a:prstGeom prst="leftBrace">
            <a:avLst>
              <a:gd name="adj1" fmla="val 96667"/>
              <a:gd name="adj2" fmla="val 50000"/>
            </a:avLst>
          </a:prstGeom>
          <a:noFill/>
          <a:ln w="9525" cmpd="sng">
            <a:solidFill>
              <a:srgbClr val="000000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206776" y="3521150"/>
            <a:ext cx="1238250" cy="457200"/>
          </a:xfrm>
          <a:prstGeom prst="ellipse">
            <a:avLst/>
          </a:prstGeom>
          <a:solidFill>
            <a:srgbClr val="C7DC96"/>
          </a:solidFill>
          <a:ln w="9525" cmpd="sng">
            <a:solidFill>
              <a:srgbClr val="000000"/>
            </a:solidFill>
            <a:round/>
          </a:ln>
          <a:effectLst/>
        </p:spPr>
        <p:txBody>
          <a:bodyPr wrap="none" lIns="68580" tIns="34290" rIns="68580" bIns="3429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1206776" y="2149550"/>
            <a:ext cx="609600" cy="1600200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</a:ln>
          <a:effectLst/>
        </p:spPr>
        <p:txBody>
          <a:bodyPr lIns="68580" tIns="34290" rIns="68580" bIns="3429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808013" y="2149550"/>
            <a:ext cx="641370" cy="1600200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</a:ln>
          <a:effectLst/>
        </p:spPr>
        <p:txBody>
          <a:bodyPr lIns="68580" tIns="34290" rIns="68580" bIns="3429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814053" y="2149550"/>
            <a:ext cx="17507" cy="1600201"/>
          </a:xfrm>
          <a:prstGeom prst="line">
            <a:avLst/>
          </a:prstGeom>
          <a:noFill/>
          <a:ln w="9525" cmpd="sng">
            <a:solidFill>
              <a:srgbClr val="000000"/>
            </a:solidFill>
            <a:prstDash val="sysDot"/>
            <a:round/>
          </a:ln>
          <a:effectLst/>
        </p:spPr>
        <p:txBody>
          <a:bodyPr lIns="68580" tIns="34290" rIns="68580" bIns="3429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816376" y="2149550"/>
            <a:ext cx="762000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</a:ln>
          <a:effectLst/>
        </p:spPr>
        <p:txBody>
          <a:bodyPr lIns="68580" tIns="34290" rIns="68580" bIns="3429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2739610" y="3201411"/>
            <a:ext cx="900017" cy="213251"/>
          </a:xfrm>
          <a:prstGeom prst="bracketPair">
            <a:avLst>
              <a:gd name="adj" fmla="val 16667"/>
            </a:avLst>
          </a:prstGeom>
          <a:noFill/>
          <a:ln w="9525" cmpd="sng">
            <a:solidFill>
              <a:srgbClr val="000000"/>
            </a:solidFill>
            <a:round/>
          </a:ln>
          <a:effectLst/>
        </p:spPr>
        <p:txBody>
          <a:bodyPr wrap="none" lIns="68580" tIns="34290" rIns="68580" bIns="3429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1816377" y="3368751"/>
            <a:ext cx="908050" cy="1588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</a:ln>
          <a:effectLst/>
        </p:spPr>
        <p:txBody>
          <a:bodyPr lIns="68580" tIns="34290" rIns="68580" bIns="3429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730776" y="2682950"/>
            <a:ext cx="914400" cy="228600"/>
          </a:xfrm>
          <a:prstGeom prst="bracketPair">
            <a:avLst>
              <a:gd name="adj" fmla="val 16667"/>
            </a:avLst>
          </a:prstGeom>
          <a:noFill/>
          <a:ln w="9525" cmpd="sng">
            <a:solidFill>
              <a:srgbClr val="000000"/>
            </a:solidFill>
            <a:round/>
          </a:ln>
          <a:effectLst/>
        </p:spPr>
        <p:txBody>
          <a:bodyPr wrap="none" lIns="68580" tIns="34290" rIns="68580" bIns="3429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1968777" y="2835351"/>
            <a:ext cx="660400" cy="1588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</a:ln>
          <a:effectLst/>
        </p:spPr>
        <p:txBody>
          <a:bodyPr lIns="68580" tIns="34290" rIns="68580" bIns="3429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2744276" y="2111889"/>
            <a:ext cx="895350" cy="228600"/>
          </a:xfrm>
          <a:prstGeom prst="bracketPair">
            <a:avLst>
              <a:gd name="adj" fmla="val 16667"/>
            </a:avLst>
          </a:prstGeom>
          <a:noFill/>
          <a:ln w="9525" cmpd="sng">
            <a:solidFill>
              <a:srgbClr val="000000"/>
            </a:solidFill>
            <a:round/>
          </a:ln>
          <a:effectLst/>
        </p:spPr>
        <p:txBody>
          <a:bodyPr wrap="none" lIns="68580" tIns="34290" rIns="68580" bIns="3429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2121176" y="3825951"/>
            <a:ext cx="495300" cy="1588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</a:ln>
          <a:effectLst/>
        </p:spPr>
        <p:txBody>
          <a:bodyPr lIns="68580" tIns="34290" rIns="68580" bIns="3429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69202" y="697903"/>
            <a:ext cx="7391400" cy="392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圆锥各部分的名称及特征：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853862" y="2000675"/>
            <a:ext cx="751490" cy="392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顶点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016650" y="1997066"/>
            <a:ext cx="4012952" cy="392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有一个顶点</a:t>
            </a: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2805452" y="2587115"/>
            <a:ext cx="677108" cy="392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侧面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4033236" y="2601740"/>
            <a:ext cx="3000396" cy="392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侧面是一个曲面</a:t>
            </a: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2999246" y="3107240"/>
            <a:ext cx="407804" cy="392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4033237" y="3078077"/>
            <a:ext cx="4395788" cy="392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圆锥只有一条高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4016650" y="3667843"/>
            <a:ext cx="4213090" cy="392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圆锥只有一个底面，是圆形</a:t>
            </a: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2730777" y="3749750"/>
            <a:ext cx="914400" cy="228600"/>
          </a:xfrm>
          <a:prstGeom prst="bracketPair">
            <a:avLst>
              <a:gd name="adj" fmla="val 16667"/>
            </a:avLst>
          </a:prstGeom>
          <a:noFill/>
          <a:ln w="9525" cmpd="sng">
            <a:solidFill>
              <a:srgbClr val="000000"/>
            </a:solidFill>
            <a:round/>
          </a:ln>
          <a:effectLst/>
        </p:spPr>
        <p:txBody>
          <a:bodyPr wrap="none" lIns="68580" tIns="34290" rIns="68580" bIns="3429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2853861" y="3667843"/>
            <a:ext cx="914400" cy="392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74576" y="1171594"/>
            <a:ext cx="425861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圆柱的高只有一条。 （    ）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968296" y="1171594"/>
            <a:ext cx="338073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74576" y="1849132"/>
            <a:ext cx="830366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1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1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1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上下两个底面相等的圆形物体一定是圆柱体。      （    ）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74576" y="2597590"/>
            <a:ext cx="7944803" cy="103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圆柱体底面周长和高相等时，沿着它的一条高剪开，侧面是一个正方形。（  </a:t>
            </a:r>
            <a:r>
              <a:rPr lang="en-US" altLang="zh-CN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1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301466" y="1946650"/>
            <a:ext cx="79692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477790" y="3183868"/>
            <a:ext cx="32725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9" name="矩形 8"/>
          <p:cNvSpPr/>
          <p:nvPr/>
        </p:nvSpPr>
        <p:spPr>
          <a:xfrm>
            <a:off x="556484" y="604555"/>
            <a:ext cx="6061077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判断，对的打“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”，错的打“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38647" y="3864599"/>
            <a:ext cx="32725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2" name="矩形 1"/>
          <p:cNvSpPr/>
          <p:nvPr/>
        </p:nvSpPr>
        <p:spPr>
          <a:xfrm>
            <a:off x="474575" y="3752377"/>
            <a:ext cx="4417316" cy="55399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）圆锥体只有一条高。</a:t>
            </a:r>
            <a:r>
              <a:rPr lang="zh-CN" altLang="zh-CN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（  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81160" y="553551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/>
      <p:bldP spid="5" grpId="0"/>
      <p:bldP spid="6" grpId="0"/>
      <p:bldP spid="7" grpId="0" autoUpdateAnimBg="0"/>
      <p:bldP spid="8" grpId="0" autoUpdateAnimBg="0"/>
      <p:bldP spid="10" grpId="0" autoUpdateAnimBg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6647" y="979503"/>
            <a:ext cx="8371259" cy="1584083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了解圆柱和圆锥的基本特征，知道圆柱和圆锥各部分的名称。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通过观察、动手操作等活动发展空间观念。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通过认识圆柱和圆锥，感受数学与生活的密切联系。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56376" y="2969112"/>
            <a:ext cx="8646207" cy="1545739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8" rIns="68575" bIns="34288" rtlCol="0" anchor="ctr"/>
          <a:lstStyle/>
          <a:p>
            <a:pPr algn="ctr">
              <a:lnSpc>
                <a:spcPct val="150000"/>
              </a:lnSpc>
            </a:pPr>
            <a:endParaRPr lang="zh-CN" altLang="en-US" sz="2100" dirty="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6370" y="3115046"/>
            <a:ext cx="8621536" cy="553994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  <a:r>
              <a:rPr lang="en-US" altLang="zh-CN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进一步理解面的旋转，掌握圆柱和圆锥的特征。</a:t>
            </a:r>
          </a:p>
        </p:txBody>
      </p:sp>
      <p:sp>
        <p:nvSpPr>
          <p:cNvPr id="8" name="矩形 7"/>
          <p:cNvSpPr/>
          <p:nvPr/>
        </p:nvSpPr>
        <p:spPr>
          <a:xfrm>
            <a:off x="386371" y="3658342"/>
            <a:ext cx="8171915" cy="553994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</a:t>
            </a:r>
            <a:r>
              <a:rPr lang="en-US" altLang="zh-CN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理解圆锥的特征。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0500" y="607084"/>
            <a:ext cx="4447371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它们的底面面积和底面周长相等吗？</a:t>
            </a:r>
          </a:p>
        </p:txBody>
      </p:sp>
      <p:sp>
        <p:nvSpPr>
          <p:cNvPr id="4" name="矩形 3"/>
          <p:cNvSpPr/>
          <p:nvPr/>
        </p:nvSpPr>
        <p:spPr>
          <a:xfrm>
            <a:off x="2713199" y="4077271"/>
            <a:ext cx="417806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相等，因为它们的底面直径相等。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166831" y="1679353"/>
            <a:ext cx="1448873" cy="1396757"/>
            <a:chOff x="4056844" y="1455075"/>
            <a:chExt cx="1931831" cy="1862342"/>
          </a:xfrm>
        </p:grpSpPr>
        <p:sp>
          <p:nvSpPr>
            <p:cNvPr id="6" name="等腰三角形 5"/>
            <p:cNvSpPr/>
            <p:nvPr/>
          </p:nvSpPr>
          <p:spPr>
            <a:xfrm>
              <a:off x="4056844" y="1455075"/>
              <a:ext cx="1931831" cy="1617643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4056844" y="2828019"/>
              <a:ext cx="1931831" cy="48939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84972" y="1368169"/>
            <a:ext cx="1439215" cy="1614116"/>
            <a:chOff x="1217796" y="1896158"/>
            <a:chExt cx="1918953" cy="2152155"/>
          </a:xfrm>
        </p:grpSpPr>
        <p:sp>
          <p:nvSpPr>
            <p:cNvPr id="5" name="流程图: 磁盘 4"/>
            <p:cNvSpPr/>
            <p:nvPr/>
          </p:nvSpPr>
          <p:spPr>
            <a:xfrm>
              <a:off x="1217796" y="1896158"/>
              <a:ext cx="1918952" cy="2152155"/>
            </a:xfrm>
            <a:prstGeom prst="flowChartMagneticDisk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21345" y="3507398"/>
              <a:ext cx="1915404" cy="52803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539519" y="3184264"/>
            <a:ext cx="1130121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d=6cm</a:t>
            </a:r>
          </a:p>
          <a:p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h=5cm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98650" y="3206714"/>
            <a:ext cx="1130121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d=6cm</a:t>
            </a:r>
          </a:p>
          <a:p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h=5cm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81160" y="553551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>
          <a:xfrm>
            <a:off x="2340918" y="3774903"/>
            <a:ext cx="5632315" cy="1015345"/>
          </a:xfrm>
          <a:prstGeom prst="wedgeRoundRectCallout">
            <a:avLst>
              <a:gd name="adj1" fmla="val -58966"/>
              <a:gd name="adj2" fmla="val 15898"/>
              <a:gd name="adj3" fmla="val 16667"/>
            </a:avLst>
          </a:prstGeom>
          <a:solidFill>
            <a:srgbClr val="EA976B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这是为了增加航天员的活动空间。同学们你想到了吗？</a:t>
            </a:r>
          </a:p>
        </p:txBody>
      </p:sp>
      <p:sp>
        <p:nvSpPr>
          <p:cNvPr id="2" name="矩形 1"/>
          <p:cNvSpPr/>
          <p:nvPr/>
        </p:nvSpPr>
        <p:spPr>
          <a:xfrm>
            <a:off x="399249" y="506460"/>
            <a:ext cx="4565404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“神舟” 号飞船有返回舱、 轨道舱和推进舱。 其中，轨道舱的外形为两端带有锥角的圆柱形。你知道为什么这样设计吗</a:t>
            </a:r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 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91611" y="439553"/>
            <a:ext cx="2910112" cy="308929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任意多边形 5"/>
          <p:cNvSpPr/>
          <p:nvPr/>
        </p:nvSpPr>
        <p:spPr>
          <a:xfrm>
            <a:off x="81160" y="553551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888719" y="1007258"/>
            <a:ext cx="1713314" cy="3017211"/>
          </a:xfrm>
          <a:prstGeom prst="rect">
            <a:avLst/>
          </a:prstGeom>
          <a:solidFill>
            <a:srgbClr val="E9220D"/>
          </a:solidFill>
          <a:ln w="9525">
            <a:solidFill>
              <a:srgbClr val="E9220D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5898245" y="994455"/>
            <a:ext cx="1710210" cy="3001437"/>
          </a:xfrm>
          <a:prstGeom prst="rect">
            <a:avLst/>
          </a:prstGeom>
          <a:solidFill>
            <a:srgbClr val="E9220D"/>
          </a:solidFill>
          <a:ln w="9525">
            <a:solidFill>
              <a:srgbClr val="E9220D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5881259" y="504826"/>
            <a:ext cx="2247650" cy="502078"/>
          </a:xfrm>
          <a:prstGeom prst="parallelogram">
            <a:avLst>
              <a:gd name="adj" fmla="val 103785"/>
            </a:avLst>
          </a:prstGeom>
          <a:solidFill>
            <a:srgbClr val="FF0066">
              <a:alpha val="59999"/>
            </a:srgbClr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 rot="5400000" flipH="1">
            <a:off x="6093315" y="1988873"/>
            <a:ext cx="3535767" cy="535420"/>
          </a:xfrm>
          <a:prstGeom prst="parallelogram">
            <a:avLst>
              <a:gd name="adj" fmla="val 96853"/>
            </a:avLst>
          </a:prstGeom>
          <a:solidFill>
            <a:srgbClr val="FF9900">
              <a:alpha val="59999"/>
            </a:srgbClr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1149350" y="954152"/>
            <a:ext cx="0" cy="3024187"/>
          </a:xfrm>
          <a:prstGeom prst="line">
            <a:avLst/>
          </a:prstGeom>
          <a:noFill/>
          <a:ln w="38100">
            <a:solidFill>
              <a:srgbClr val="E9220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1619252" y="2105087"/>
            <a:ext cx="576263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A1C450"/>
          </a:solidFill>
          <a:ln w="9525">
            <a:solidFill>
              <a:srgbClr val="AEC80C"/>
            </a:solidFill>
            <a:miter lim="800000"/>
          </a:ln>
          <a:effectLst/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4572000" y="2105087"/>
            <a:ext cx="647700" cy="504825"/>
          </a:xfrm>
          <a:prstGeom prst="rightArrow">
            <a:avLst>
              <a:gd name="adj1" fmla="val 50000"/>
              <a:gd name="adj2" fmla="val 32075"/>
            </a:avLst>
          </a:prstGeom>
          <a:solidFill>
            <a:srgbClr val="A1C450"/>
          </a:solidFill>
          <a:ln w="9525">
            <a:solidFill>
              <a:srgbClr val="AEC80C"/>
            </a:solidFill>
            <a:miter lim="800000"/>
          </a:ln>
          <a:effectLst/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1116015" y="3956823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2650672" y="1000281"/>
            <a:ext cx="1712228" cy="3024187"/>
          </a:xfrm>
          <a:prstGeom prst="rect">
            <a:avLst/>
          </a:prstGeom>
          <a:solidFill>
            <a:srgbClr val="E9220D"/>
          </a:solidFill>
          <a:ln w="9525">
            <a:solidFill>
              <a:srgbClr val="E9220D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2650670" y="1000281"/>
            <a:ext cx="0" cy="3024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340423" y="4401982"/>
            <a:ext cx="1834144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点动成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1455139" y="4401982"/>
            <a:ext cx="453959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2721861" y="4411579"/>
            <a:ext cx="1834144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线动成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3800356" y="4395453"/>
            <a:ext cx="453959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5820882" y="4401982"/>
            <a:ext cx="1834144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面动成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</a:t>
            </a: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6937443" y="4385856"/>
            <a:ext cx="453959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1504 L 0.05625 -0.0946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-398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3309561" y="4287565"/>
            <a:ext cx="2292935" cy="392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它们都是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圆柱体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35" name="Group 3"/>
          <p:cNvGrpSpPr/>
          <p:nvPr/>
        </p:nvGrpSpPr>
        <p:grpSpPr bwMode="auto">
          <a:xfrm>
            <a:off x="852134" y="902372"/>
            <a:ext cx="1752600" cy="2971800"/>
            <a:chOff x="0" y="0"/>
            <a:chExt cx="1104" cy="1872"/>
          </a:xfrm>
        </p:grpSpPr>
        <p:grpSp>
          <p:nvGrpSpPr>
            <p:cNvPr id="36" name="Group 4"/>
            <p:cNvGrpSpPr/>
            <p:nvPr/>
          </p:nvGrpSpPr>
          <p:grpSpPr bwMode="auto">
            <a:xfrm>
              <a:off x="0" y="0"/>
              <a:ext cx="1104" cy="1872"/>
              <a:chOff x="0" y="0"/>
              <a:chExt cx="1104" cy="1872"/>
            </a:xfrm>
          </p:grpSpPr>
          <p:sp>
            <p:nvSpPr>
              <p:cNvPr id="39" name="AutoShap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04" cy="1872"/>
              </a:xfrm>
              <a:prstGeom prst="can">
                <a:avLst>
                  <a:gd name="adj" fmla="val 42391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0" scaled="1"/>
              </a:gradFill>
              <a:ln w="28575" cmpd="sng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2" charset="-122"/>
                </a:endParaRPr>
              </a:p>
            </p:txBody>
          </p:sp>
          <p:pic>
            <p:nvPicPr>
              <p:cNvPr id="40" name="Picture 6" descr="AN02611_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44" y="864"/>
                <a:ext cx="848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96" y="48"/>
              <a:ext cx="912" cy="336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2" charset="-122"/>
              </a:endParaRPr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240" y="144"/>
              <a:ext cx="672" cy="14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2" charset="-122"/>
              </a:endParaRPr>
            </a:p>
          </p:txBody>
        </p:sp>
      </p:grpSp>
      <p:grpSp>
        <p:nvGrpSpPr>
          <p:cNvPr id="41" name="Group 9"/>
          <p:cNvGrpSpPr/>
          <p:nvPr/>
        </p:nvGrpSpPr>
        <p:grpSpPr bwMode="auto">
          <a:xfrm>
            <a:off x="852134" y="902372"/>
            <a:ext cx="1752600" cy="2971800"/>
            <a:chOff x="0" y="0"/>
            <a:chExt cx="1104" cy="1872"/>
          </a:xfrm>
        </p:grpSpPr>
        <p:sp>
          <p:nvSpPr>
            <p:cNvPr id="42" name="AutoShape 10"/>
            <p:cNvSpPr>
              <a:spLocks noChangeArrowheads="1"/>
            </p:cNvSpPr>
            <p:nvPr/>
          </p:nvSpPr>
          <p:spPr bwMode="auto">
            <a:xfrm>
              <a:off x="0" y="0"/>
              <a:ext cx="1104" cy="1872"/>
            </a:xfrm>
            <a:prstGeom prst="can">
              <a:avLst>
                <a:gd name="adj" fmla="val 42391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2" charset="-122"/>
              </a:endParaRPr>
            </a:p>
          </p:txBody>
        </p:sp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0" y="1392"/>
              <a:ext cx="1104" cy="48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prstDash val="sysDot"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2" charset="-122"/>
              </a:endParaRPr>
            </a:p>
          </p:txBody>
        </p:sp>
      </p:grpSp>
      <p:grpSp>
        <p:nvGrpSpPr>
          <p:cNvPr id="44" name="Group 12"/>
          <p:cNvGrpSpPr/>
          <p:nvPr/>
        </p:nvGrpSpPr>
        <p:grpSpPr bwMode="auto">
          <a:xfrm>
            <a:off x="852134" y="902372"/>
            <a:ext cx="1752600" cy="2971800"/>
            <a:chOff x="0" y="0"/>
            <a:chExt cx="1104" cy="1872"/>
          </a:xfrm>
        </p:grpSpPr>
        <p:sp>
          <p:nvSpPr>
            <p:cNvPr id="45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1104" cy="1872"/>
            </a:xfrm>
            <a:prstGeom prst="can">
              <a:avLst>
                <a:gd name="adj" fmla="val 42391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2" charset="-122"/>
              </a:endParaRPr>
            </a:p>
          </p:txBody>
        </p:sp>
        <p:sp>
          <p:nvSpPr>
            <p:cNvPr id="46" name="Oval 14"/>
            <p:cNvSpPr>
              <a:spLocks noChangeArrowheads="1"/>
            </p:cNvSpPr>
            <p:nvPr/>
          </p:nvSpPr>
          <p:spPr bwMode="auto">
            <a:xfrm>
              <a:off x="0" y="1392"/>
              <a:ext cx="1104" cy="48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prstDash val="sysDot"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2" charset="-122"/>
              </a:endParaRPr>
            </a:p>
          </p:txBody>
        </p:sp>
      </p:grpSp>
      <p:grpSp>
        <p:nvGrpSpPr>
          <p:cNvPr id="47" name="Group 15"/>
          <p:cNvGrpSpPr/>
          <p:nvPr/>
        </p:nvGrpSpPr>
        <p:grpSpPr bwMode="auto">
          <a:xfrm>
            <a:off x="3519134" y="1207172"/>
            <a:ext cx="1447800" cy="2590800"/>
            <a:chOff x="0" y="0"/>
            <a:chExt cx="912" cy="1632"/>
          </a:xfrm>
        </p:grpSpPr>
        <p:grpSp>
          <p:nvGrpSpPr>
            <p:cNvPr id="48" name="Group 16"/>
            <p:cNvGrpSpPr/>
            <p:nvPr/>
          </p:nvGrpSpPr>
          <p:grpSpPr bwMode="auto">
            <a:xfrm>
              <a:off x="0" y="0"/>
              <a:ext cx="912" cy="1632"/>
              <a:chOff x="0" y="0"/>
              <a:chExt cx="912" cy="1632"/>
            </a:xfrm>
          </p:grpSpPr>
          <p:sp>
            <p:nvSpPr>
              <p:cNvPr id="52" name="AutoShape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2" cy="1632"/>
              </a:xfrm>
              <a:prstGeom prst="can">
                <a:avLst>
                  <a:gd name="adj" fmla="val 3772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28575" cmpd="sng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2" charset="-122"/>
                </a:endParaRPr>
              </a:p>
            </p:txBody>
          </p:sp>
          <p:sp>
            <p:nvSpPr>
              <p:cNvPr id="53" name="Oval 18"/>
              <p:cNvSpPr>
                <a:spLocks noChangeArrowheads="1"/>
              </p:cNvSpPr>
              <p:nvPr/>
            </p:nvSpPr>
            <p:spPr bwMode="auto">
              <a:xfrm>
                <a:off x="144" y="96"/>
                <a:ext cx="624" cy="144"/>
              </a:xfrm>
              <a:prstGeom prst="ellipse">
                <a:avLst/>
              </a:prstGeom>
              <a:solidFill>
                <a:schemeClr val="accent1"/>
              </a:solidFill>
              <a:ln w="28575" cmpd="sng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49" name="未知"/>
            <p:cNvSpPr/>
            <p:nvPr/>
          </p:nvSpPr>
          <p:spPr bwMode="auto">
            <a:xfrm>
              <a:off x="0" y="480"/>
              <a:ext cx="912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44"/>
                </a:cxn>
                <a:cxn ang="0">
                  <a:pos x="624" y="144"/>
                </a:cxn>
                <a:cxn ang="0">
                  <a:pos x="912" y="0"/>
                </a:cxn>
              </a:cxnLst>
              <a:rect l="0" t="0" r="r" b="b"/>
              <a:pathLst>
                <a:path w="912" h="168">
                  <a:moveTo>
                    <a:pt x="0" y="0"/>
                  </a:moveTo>
                  <a:cubicBezTo>
                    <a:pt x="92" y="60"/>
                    <a:pt x="184" y="120"/>
                    <a:pt x="288" y="144"/>
                  </a:cubicBezTo>
                  <a:cubicBezTo>
                    <a:pt x="392" y="168"/>
                    <a:pt x="520" y="168"/>
                    <a:pt x="624" y="144"/>
                  </a:cubicBezTo>
                  <a:cubicBezTo>
                    <a:pt x="728" y="120"/>
                    <a:pt x="872" y="24"/>
                    <a:pt x="912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zh-CN" alt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2" charset="-122"/>
              </a:endParaRP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240" y="576"/>
              <a:ext cx="39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9pPr>
            </a:lstStyle>
            <a:p>
              <a:pPr eaLnBrk="1" hangingPunct="1"/>
              <a:r>
                <a:rPr lang="zh-CN" altLang="en-US" sz="400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茶叶</a:t>
              </a:r>
            </a:p>
          </p:txBody>
        </p:sp>
        <p:sp>
          <p:nvSpPr>
            <p:cNvPr id="51" name="未知"/>
            <p:cNvSpPr/>
            <p:nvPr/>
          </p:nvSpPr>
          <p:spPr bwMode="auto">
            <a:xfrm>
              <a:off x="0" y="432"/>
              <a:ext cx="912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44"/>
                </a:cxn>
                <a:cxn ang="0">
                  <a:pos x="624" y="144"/>
                </a:cxn>
                <a:cxn ang="0">
                  <a:pos x="912" y="0"/>
                </a:cxn>
              </a:cxnLst>
              <a:rect l="0" t="0" r="r" b="b"/>
              <a:pathLst>
                <a:path w="912" h="168">
                  <a:moveTo>
                    <a:pt x="0" y="0"/>
                  </a:moveTo>
                  <a:cubicBezTo>
                    <a:pt x="92" y="60"/>
                    <a:pt x="184" y="120"/>
                    <a:pt x="288" y="144"/>
                  </a:cubicBezTo>
                  <a:cubicBezTo>
                    <a:pt x="392" y="168"/>
                    <a:pt x="520" y="168"/>
                    <a:pt x="624" y="144"/>
                  </a:cubicBezTo>
                  <a:cubicBezTo>
                    <a:pt x="728" y="120"/>
                    <a:pt x="872" y="24"/>
                    <a:pt x="912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zh-CN" alt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2" charset="-122"/>
              </a:endParaRPr>
            </a:p>
          </p:txBody>
        </p:sp>
      </p:grpSp>
      <p:grpSp>
        <p:nvGrpSpPr>
          <p:cNvPr id="54" name="Group 22"/>
          <p:cNvGrpSpPr/>
          <p:nvPr/>
        </p:nvGrpSpPr>
        <p:grpSpPr bwMode="auto">
          <a:xfrm>
            <a:off x="3519134" y="1207172"/>
            <a:ext cx="1447800" cy="2590800"/>
            <a:chOff x="0" y="0"/>
            <a:chExt cx="912" cy="1632"/>
          </a:xfrm>
        </p:grpSpPr>
        <p:sp>
          <p:nvSpPr>
            <p:cNvPr id="55" name="AutoShape 23"/>
            <p:cNvSpPr>
              <a:spLocks noChangeArrowheads="1"/>
            </p:cNvSpPr>
            <p:nvPr/>
          </p:nvSpPr>
          <p:spPr bwMode="auto">
            <a:xfrm>
              <a:off x="0" y="0"/>
              <a:ext cx="912" cy="1632"/>
            </a:xfrm>
            <a:prstGeom prst="can">
              <a:avLst>
                <a:gd name="adj" fmla="val 37720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2" charset="-122"/>
              </a:endParaRPr>
            </a:p>
          </p:txBody>
        </p:sp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0" y="1296"/>
              <a:ext cx="912" cy="336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prstDash val="sysDot"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2" charset="-122"/>
              </a:endParaRPr>
            </a:p>
          </p:txBody>
        </p:sp>
      </p:grpSp>
      <p:grpSp>
        <p:nvGrpSpPr>
          <p:cNvPr id="57" name="Group 25"/>
          <p:cNvGrpSpPr/>
          <p:nvPr/>
        </p:nvGrpSpPr>
        <p:grpSpPr bwMode="auto">
          <a:xfrm>
            <a:off x="3519134" y="1207172"/>
            <a:ext cx="1447800" cy="2590800"/>
            <a:chOff x="0" y="0"/>
            <a:chExt cx="912" cy="1632"/>
          </a:xfrm>
        </p:grpSpPr>
        <p:sp>
          <p:nvSpPr>
            <p:cNvPr id="58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912" cy="1632"/>
            </a:xfrm>
            <a:prstGeom prst="can">
              <a:avLst>
                <a:gd name="adj" fmla="val 37720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2" charset="-122"/>
              </a:endParaRPr>
            </a:p>
          </p:txBody>
        </p:sp>
        <p:sp>
          <p:nvSpPr>
            <p:cNvPr id="59" name="Oval 27"/>
            <p:cNvSpPr>
              <a:spLocks noChangeArrowheads="1"/>
            </p:cNvSpPr>
            <p:nvPr/>
          </p:nvSpPr>
          <p:spPr bwMode="auto">
            <a:xfrm>
              <a:off x="0" y="1296"/>
              <a:ext cx="912" cy="336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prstDash val="sysDot"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2" charset="-122"/>
              </a:endParaRPr>
            </a:p>
          </p:txBody>
        </p:sp>
      </p:grpSp>
      <p:grpSp>
        <p:nvGrpSpPr>
          <p:cNvPr id="60" name="Group 28"/>
          <p:cNvGrpSpPr/>
          <p:nvPr/>
        </p:nvGrpSpPr>
        <p:grpSpPr bwMode="auto">
          <a:xfrm>
            <a:off x="6262334" y="978572"/>
            <a:ext cx="2133600" cy="2819400"/>
            <a:chOff x="0" y="0"/>
            <a:chExt cx="1344" cy="1776"/>
          </a:xfrm>
        </p:grpSpPr>
        <p:sp>
          <p:nvSpPr>
            <p:cNvPr id="61" name="AutoShape 29"/>
            <p:cNvSpPr>
              <a:spLocks noChangeArrowheads="1"/>
            </p:cNvSpPr>
            <p:nvPr/>
          </p:nvSpPr>
          <p:spPr bwMode="auto">
            <a:xfrm rot="16200000">
              <a:off x="-216" y="216"/>
              <a:ext cx="1776" cy="1344"/>
            </a:xfrm>
            <a:prstGeom prst="can">
              <a:avLst>
                <a:gd name="adj" fmla="val 25000"/>
              </a:avLst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2" charset="-122"/>
              </a:endParaRPr>
            </a:p>
          </p:txBody>
        </p:sp>
        <p:sp>
          <p:nvSpPr>
            <p:cNvPr id="62" name="Oval 30"/>
            <p:cNvSpPr>
              <a:spLocks noChangeArrowheads="1"/>
            </p:cNvSpPr>
            <p:nvPr/>
          </p:nvSpPr>
          <p:spPr bwMode="auto">
            <a:xfrm>
              <a:off x="24" y="72"/>
              <a:ext cx="240" cy="1584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2" charset="-122"/>
              </a:endParaRPr>
            </a:p>
          </p:txBody>
        </p:sp>
        <p:sp>
          <p:nvSpPr>
            <p:cNvPr id="63" name="Oval 31"/>
            <p:cNvSpPr>
              <a:spLocks noChangeArrowheads="1"/>
            </p:cNvSpPr>
            <p:nvPr/>
          </p:nvSpPr>
          <p:spPr bwMode="auto">
            <a:xfrm>
              <a:off x="72" y="264"/>
              <a:ext cx="96" cy="1296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2" charset="-122"/>
              </a:endParaRPr>
            </a:p>
          </p:txBody>
        </p:sp>
      </p:grpSp>
      <p:grpSp>
        <p:nvGrpSpPr>
          <p:cNvPr id="64" name="Group 32"/>
          <p:cNvGrpSpPr/>
          <p:nvPr/>
        </p:nvGrpSpPr>
        <p:grpSpPr bwMode="auto">
          <a:xfrm>
            <a:off x="6262334" y="978572"/>
            <a:ext cx="2133600" cy="2819400"/>
            <a:chOff x="0" y="0"/>
            <a:chExt cx="1344" cy="1776"/>
          </a:xfrm>
        </p:grpSpPr>
        <p:sp>
          <p:nvSpPr>
            <p:cNvPr id="65" name="AutoShape 33"/>
            <p:cNvSpPr>
              <a:spLocks noChangeArrowheads="1"/>
            </p:cNvSpPr>
            <p:nvPr/>
          </p:nvSpPr>
          <p:spPr bwMode="auto">
            <a:xfrm rot="16200000">
              <a:off x="-216" y="216"/>
              <a:ext cx="1776" cy="1344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2" charset="-122"/>
              </a:endParaRPr>
            </a:p>
          </p:txBody>
        </p:sp>
        <p:sp>
          <p:nvSpPr>
            <p:cNvPr id="66" name="Oval 34"/>
            <p:cNvSpPr>
              <a:spLocks noChangeArrowheads="1"/>
            </p:cNvSpPr>
            <p:nvPr/>
          </p:nvSpPr>
          <p:spPr bwMode="auto">
            <a:xfrm>
              <a:off x="1008" y="0"/>
              <a:ext cx="336" cy="1776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prstDash val="sysDot"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2" charset="-122"/>
              </a:endParaRPr>
            </a:p>
          </p:txBody>
        </p:sp>
      </p:grpSp>
      <p:grpSp>
        <p:nvGrpSpPr>
          <p:cNvPr id="67" name="Group 35"/>
          <p:cNvGrpSpPr/>
          <p:nvPr/>
        </p:nvGrpSpPr>
        <p:grpSpPr bwMode="auto">
          <a:xfrm>
            <a:off x="6262334" y="978572"/>
            <a:ext cx="2133600" cy="2819400"/>
            <a:chOff x="0" y="0"/>
            <a:chExt cx="1344" cy="1776"/>
          </a:xfrm>
        </p:grpSpPr>
        <p:sp>
          <p:nvSpPr>
            <p:cNvPr id="68" name="AutoShape 36"/>
            <p:cNvSpPr>
              <a:spLocks noChangeArrowheads="1"/>
            </p:cNvSpPr>
            <p:nvPr/>
          </p:nvSpPr>
          <p:spPr bwMode="auto">
            <a:xfrm rot="16200000">
              <a:off x="-216" y="216"/>
              <a:ext cx="1776" cy="1344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2" charset="-122"/>
              </a:endParaRPr>
            </a:p>
          </p:txBody>
        </p:sp>
        <p:sp>
          <p:nvSpPr>
            <p:cNvPr id="69" name="Oval 37"/>
            <p:cNvSpPr>
              <a:spLocks noChangeArrowheads="1"/>
            </p:cNvSpPr>
            <p:nvPr/>
          </p:nvSpPr>
          <p:spPr bwMode="auto">
            <a:xfrm>
              <a:off x="1008" y="0"/>
              <a:ext cx="336" cy="1776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prstDash val="sysDot"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2"/>
          <p:cNvSpPr>
            <a:spLocks noChangeArrowheads="1"/>
          </p:cNvSpPr>
          <p:nvPr/>
        </p:nvSpPr>
        <p:spPr bwMode="auto">
          <a:xfrm>
            <a:off x="1741883" y="928722"/>
            <a:ext cx="2682254" cy="1027801"/>
          </a:xfrm>
          <a:prstGeom prst="ellipse">
            <a:avLst/>
          </a:prstGeom>
          <a:solidFill>
            <a:srgbClr val="F4AEB8">
              <a:alpha val="62745"/>
            </a:srgbClr>
          </a:solidFill>
          <a:ln w="28575" cmpd="sng">
            <a:solidFill>
              <a:srgbClr val="A1C450"/>
            </a:solidFill>
            <a:rou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1748387" y="3497862"/>
            <a:ext cx="2665311" cy="1021761"/>
          </a:xfrm>
          <a:prstGeom prst="ellipse">
            <a:avLst/>
          </a:prstGeom>
          <a:solidFill>
            <a:srgbClr val="F4AEB8">
              <a:alpha val="62999"/>
            </a:srgbClr>
          </a:solidFill>
          <a:ln w="28575" cmpd="sng">
            <a:solidFill>
              <a:srgbClr val="A1C450"/>
            </a:solidFill>
            <a:rou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auto">
          <a:xfrm>
            <a:off x="4424137" y="1407818"/>
            <a:ext cx="0" cy="2600828"/>
          </a:xfrm>
          <a:prstGeom prst="line">
            <a:avLst/>
          </a:prstGeom>
          <a:noFill/>
          <a:ln w="28575" cmpd="sng">
            <a:solidFill>
              <a:srgbClr val="A1C450"/>
            </a:solidFill>
            <a:round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zh-CN" altLang="en-US"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41" name="Line 5"/>
          <p:cNvSpPr>
            <a:spLocks noChangeShapeType="1"/>
          </p:cNvSpPr>
          <p:nvPr/>
        </p:nvSpPr>
        <p:spPr bwMode="auto">
          <a:xfrm>
            <a:off x="1748387" y="1407818"/>
            <a:ext cx="0" cy="2600828"/>
          </a:xfrm>
          <a:prstGeom prst="line">
            <a:avLst/>
          </a:prstGeom>
          <a:noFill/>
          <a:ln w="28575" cmpd="sng">
            <a:solidFill>
              <a:srgbClr val="A1C450"/>
            </a:solidFill>
            <a:round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zh-CN" altLang="en-US"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>
            <a:off x="1731445" y="1399361"/>
            <a:ext cx="2682254" cy="0"/>
          </a:xfrm>
          <a:prstGeom prst="line">
            <a:avLst/>
          </a:prstGeom>
          <a:noFill/>
          <a:ln w="28575" cmpd="sng">
            <a:solidFill>
              <a:srgbClr val="A1C450"/>
            </a:solidFill>
            <a:prstDash val="dash"/>
            <a:round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zh-CN" altLang="en-US"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1741883" y="4008646"/>
            <a:ext cx="2682254" cy="0"/>
          </a:xfrm>
          <a:prstGeom prst="line">
            <a:avLst/>
          </a:prstGeom>
          <a:noFill/>
          <a:ln w="28575" cmpd="sng">
            <a:solidFill>
              <a:srgbClr val="A1C450"/>
            </a:solidFill>
            <a:prstDash val="dash"/>
            <a:round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zh-CN" altLang="en-US"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2992052" y="1269991"/>
            <a:ext cx="404433" cy="50009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zh-CN" sz="2800" b="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083152" y="3554524"/>
            <a:ext cx="374141" cy="50009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zh-CN" sz="2800" b="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311769" y="309494"/>
            <a:ext cx="58801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zh-CN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观察圆柱，它有什么特点？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731444" y="2318288"/>
            <a:ext cx="649288" cy="93102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defTabSz="914400" fontAlgn="base">
              <a:spcBef>
                <a:spcPct val="50000"/>
              </a:spcBef>
              <a:spcAft>
                <a:spcPct val="0"/>
              </a:spcAft>
              <a:defRPr kumimoji="1" sz="2800" b="0">
                <a:solidFill>
                  <a:srgbClr val="000000"/>
                </a:solidFill>
                <a:latin typeface="+mn-ea"/>
              </a:defRPr>
            </a:lvl1pPr>
            <a:lvl2pPr marL="742950" indent="-285750" eaLnBrk="0" hangingPunct="0">
              <a:defRPr sz="2800" b="1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侧面</a:t>
            </a:r>
          </a:p>
        </p:txBody>
      </p:sp>
      <p:sp>
        <p:nvSpPr>
          <p:cNvPr id="4" name="矩形 3"/>
          <p:cNvSpPr/>
          <p:nvPr/>
        </p:nvSpPr>
        <p:spPr>
          <a:xfrm>
            <a:off x="4949672" y="2185246"/>
            <a:ext cx="3875378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圆柱的上下两个面叫作它的底面，这两个底面是两个完全相同的圆。</a:t>
            </a: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2681653" y="922010"/>
            <a:ext cx="1066800" cy="50013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660868" y="4183871"/>
            <a:ext cx="1066800" cy="50013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</a:t>
            </a:r>
          </a:p>
        </p:txBody>
      </p:sp>
      <p:sp>
        <p:nvSpPr>
          <p:cNvPr id="2" name="椭圆 1"/>
          <p:cNvSpPr/>
          <p:nvPr/>
        </p:nvSpPr>
        <p:spPr>
          <a:xfrm>
            <a:off x="3017517" y="1344462"/>
            <a:ext cx="130988" cy="91937"/>
          </a:xfrm>
          <a:prstGeom prst="ellipse">
            <a:avLst/>
          </a:prstGeom>
          <a:solidFill>
            <a:srgbClr val="FF000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900"/>
          </a:p>
        </p:txBody>
      </p:sp>
      <p:sp>
        <p:nvSpPr>
          <p:cNvPr id="15" name="椭圆 14"/>
          <p:cNvSpPr/>
          <p:nvPr/>
        </p:nvSpPr>
        <p:spPr>
          <a:xfrm>
            <a:off x="3017517" y="3962677"/>
            <a:ext cx="130988" cy="91937"/>
          </a:xfrm>
          <a:prstGeom prst="ellipse">
            <a:avLst/>
          </a:prstGeom>
          <a:solidFill>
            <a:srgbClr val="FF000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900"/>
          </a:p>
        </p:txBody>
      </p:sp>
      <p:sp>
        <p:nvSpPr>
          <p:cNvPr id="6" name="下箭头 5"/>
          <p:cNvSpPr/>
          <p:nvPr/>
        </p:nvSpPr>
        <p:spPr>
          <a:xfrm rot="18858434">
            <a:off x="4657689" y="1342172"/>
            <a:ext cx="233916" cy="722468"/>
          </a:xfrm>
          <a:prstGeom prst="downArrow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 rot="13448259">
            <a:off x="4657692" y="3333620"/>
            <a:ext cx="233915" cy="722468"/>
          </a:xfrm>
          <a:prstGeom prst="downArrow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15083" y="2085744"/>
            <a:ext cx="1533305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圆柱的侧面是个曲面。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/>
      <p:bldP spid="46" grpId="0"/>
      <p:bldP spid="47" grpId="0"/>
      <p:bldP spid="51" grpId="0"/>
      <p:bldP spid="4" grpId="0"/>
      <p:bldP spid="49" grpId="0"/>
      <p:bldP spid="50" grpId="0"/>
      <p:bldP spid="2" grpId="0" animBg="1"/>
      <p:bldP spid="15" grpId="0" animBg="1"/>
      <p:bldP spid="6" grpId="0" animBg="1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4743" y="538335"/>
            <a:ext cx="8394515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思考：</a:t>
            </a:r>
          </a:p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圆柱两个底面之间的距离叫作什么？在哪里？有几条？</a:t>
            </a:r>
          </a:p>
        </p:txBody>
      </p:sp>
      <p:grpSp>
        <p:nvGrpSpPr>
          <p:cNvPr id="3" name="Group 25"/>
          <p:cNvGrpSpPr/>
          <p:nvPr/>
        </p:nvGrpSpPr>
        <p:grpSpPr bwMode="auto">
          <a:xfrm>
            <a:off x="3680496" y="2086407"/>
            <a:ext cx="1447800" cy="2590800"/>
            <a:chOff x="0" y="0"/>
            <a:chExt cx="912" cy="1632"/>
          </a:xfrm>
        </p:grpSpPr>
        <p:sp>
          <p:nvSpPr>
            <p:cNvPr id="4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912" cy="1632"/>
            </a:xfrm>
            <a:prstGeom prst="can">
              <a:avLst>
                <a:gd name="adj" fmla="val 37720"/>
              </a:avLst>
            </a:prstGeom>
            <a:solidFill>
              <a:schemeClr val="bg1"/>
            </a:solidFill>
            <a:ln w="28575" cmpd="sng">
              <a:solidFill>
                <a:srgbClr val="A1C450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900">
                <a:latin typeface="+mn-ea"/>
              </a:endParaRPr>
            </a:p>
          </p:txBody>
        </p:sp>
        <p:sp>
          <p:nvSpPr>
            <p:cNvPr id="5" name="Oval 27"/>
            <p:cNvSpPr>
              <a:spLocks noChangeArrowheads="1"/>
            </p:cNvSpPr>
            <p:nvPr/>
          </p:nvSpPr>
          <p:spPr bwMode="auto">
            <a:xfrm>
              <a:off x="0" y="1296"/>
              <a:ext cx="912" cy="336"/>
            </a:xfrm>
            <a:prstGeom prst="ellipse">
              <a:avLst/>
            </a:prstGeom>
            <a:noFill/>
            <a:ln w="28575" cmpd="sng">
              <a:solidFill>
                <a:srgbClr val="A1C450"/>
              </a:solidFill>
              <a:prstDash val="sysDot"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900"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2"/>
          <p:cNvSpPr>
            <a:spLocks noChangeShapeType="1"/>
          </p:cNvSpPr>
          <p:nvPr/>
        </p:nvSpPr>
        <p:spPr bwMode="auto">
          <a:xfrm>
            <a:off x="4024829" y="1001790"/>
            <a:ext cx="0" cy="2726531"/>
          </a:xfrm>
          <a:prstGeom prst="line">
            <a:avLst/>
          </a:prstGeom>
          <a:noFill/>
          <a:ln w="38100">
            <a:solidFill>
              <a:srgbClr val="A1C4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 ker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900629" y="1001790"/>
            <a:ext cx="0" cy="2726531"/>
          </a:xfrm>
          <a:prstGeom prst="line">
            <a:avLst/>
          </a:prstGeom>
          <a:noFill/>
          <a:ln w="38100">
            <a:solidFill>
              <a:srgbClr val="A1C4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 ker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5" name="Group 4"/>
          <p:cNvGrpSpPr/>
          <p:nvPr/>
        </p:nvGrpSpPr>
        <p:grpSpPr bwMode="auto">
          <a:xfrm>
            <a:off x="900629" y="564830"/>
            <a:ext cx="3124200" cy="872729"/>
            <a:chOff x="1728" y="576"/>
            <a:chExt cx="1968" cy="733"/>
          </a:xfrm>
          <a:solidFill>
            <a:srgbClr val="F4AEB8"/>
          </a:solidFill>
        </p:grpSpPr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1728" y="576"/>
              <a:ext cx="1968" cy="733"/>
            </a:xfrm>
            <a:prstGeom prst="ellipse">
              <a:avLst/>
            </a:prstGeom>
            <a:grpFill/>
            <a:ln w="38100">
              <a:solidFill>
                <a:srgbClr val="A1C450"/>
              </a:solidFill>
              <a:rou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2409" y="613"/>
              <a:ext cx="672" cy="4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zh-CN" altLang="en-US" b="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底面</a:t>
              </a:r>
            </a:p>
          </p:txBody>
        </p:sp>
      </p:grpSp>
      <p:grpSp>
        <p:nvGrpSpPr>
          <p:cNvPr id="38" name="Group 7"/>
          <p:cNvGrpSpPr/>
          <p:nvPr/>
        </p:nvGrpSpPr>
        <p:grpSpPr bwMode="auto">
          <a:xfrm>
            <a:off x="900629" y="3308026"/>
            <a:ext cx="3124200" cy="985838"/>
            <a:chOff x="1728" y="2867"/>
            <a:chExt cx="1968" cy="828"/>
          </a:xfrm>
        </p:grpSpPr>
        <p:grpSp>
          <p:nvGrpSpPr>
            <p:cNvPr id="39" name="Group 8"/>
            <p:cNvGrpSpPr/>
            <p:nvPr/>
          </p:nvGrpSpPr>
          <p:grpSpPr bwMode="auto">
            <a:xfrm>
              <a:off x="1728" y="2867"/>
              <a:ext cx="1968" cy="733"/>
              <a:chOff x="1152" y="3216"/>
              <a:chExt cx="1056" cy="336"/>
            </a:xfrm>
          </p:grpSpPr>
          <p:sp>
            <p:nvSpPr>
              <p:cNvPr id="41" name="Oval 9"/>
              <p:cNvSpPr>
                <a:spLocks noChangeArrowheads="1"/>
              </p:cNvSpPr>
              <p:nvPr/>
            </p:nvSpPr>
            <p:spPr bwMode="auto">
              <a:xfrm>
                <a:off x="1152" y="3216"/>
                <a:ext cx="1056" cy="336"/>
              </a:xfrm>
              <a:prstGeom prst="ellipse">
                <a:avLst/>
              </a:prstGeom>
              <a:solidFill>
                <a:srgbClr val="F4AEB8"/>
              </a:solidFill>
              <a:ln w="38100">
                <a:solidFill>
                  <a:srgbClr val="A1C450"/>
                </a:solidFill>
                <a:prstDash val="sysDot"/>
                <a:round/>
              </a:ln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10"/>
              <p:cNvSpPr/>
              <p:nvPr/>
            </p:nvSpPr>
            <p:spPr bwMode="auto">
              <a:xfrm>
                <a:off x="1152" y="3360"/>
                <a:ext cx="1056" cy="192"/>
              </a:xfrm>
              <a:custGeom>
                <a:avLst/>
                <a:gdLst>
                  <a:gd name="T0" fmla="*/ 0 w 1056"/>
                  <a:gd name="T1" fmla="*/ 0 h 192"/>
                  <a:gd name="T2" fmla="*/ 0 w 1056"/>
                  <a:gd name="T3" fmla="*/ 36 h 192"/>
                  <a:gd name="T4" fmla="*/ 12 w 1056"/>
                  <a:gd name="T5" fmla="*/ 60 h 192"/>
                  <a:gd name="T6" fmla="*/ 36 w 1056"/>
                  <a:gd name="T7" fmla="*/ 90 h 192"/>
                  <a:gd name="T8" fmla="*/ 51 w 1056"/>
                  <a:gd name="T9" fmla="*/ 96 h 192"/>
                  <a:gd name="T10" fmla="*/ 99 w 1056"/>
                  <a:gd name="T11" fmla="*/ 123 h 192"/>
                  <a:gd name="T12" fmla="*/ 174 w 1056"/>
                  <a:gd name="T13" fmla="*/ 150 h 192"/>
                  <a:gd name="T14" fmla="*/ 312 w 1056"/>
                  <a:gd name="T15" fmla="*/ 177 h 192"/>
                  <a:gd name="T16" fmla="*/ 408 w 1056"/>
                  <a:gd name="T17" fmla="*/ 186 h 192"/>
                  <a:gd name="T18" fmla="*/ 513 w 1056"/>
                  <a:gd name="T19" fmla="*/ 192 h 192"/>
                  <a:gd name="T20" fmla="*/ 615 w 1056"/>
                  <a:gd name="T21" fmla="*/ 189 h 192"/>
                  <a:gd name="T22" fmla="*/ 714 w 1056"/>
                  <a:gd name="T23" fmla="*/ 183 h 192"/>
                  <a:gd name="T24" fmla="*/ 768 w 1056"/>
                  <a:gd name="T25" fmla="*/ 174 h 192"/>
                  <a:gd name="T26" fmla="*/ 888 w 1056"/>
                  <a:gd name="T27" fmla="*/ 147 h 192"/>
                  <a:gd name="T28" fmla="*/ 975 w 1056"/>
                  <a:gd name="T29" fmla="*/ 114 h 192"/>
                  <a:gd name="T30" fmla="*/ 1002 w 1056"/>
                  <a:gd name="T31" fmla="*/ 96 h 192"/>
                  <a:gd name="T32" fmla="*/ 1044 w 1056"/>
                  <a:gd name="T33" fmla="*/ 60 h 192"/>
                  <a:gd name="T34" fmla="*/ 1056 w 1056"/>
                  <a:gd name="T35" fmla="*/ 36 h 192"/>
                  <a:gd name="T36" fmla="*/ 1056 w 1056"/>
                  <a:gd name="T37" fmla="*/ 1 h 1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56"/>
                  <a:gd name="T58" fmla="*/ 0 h 192"/>
                  <a:gd name="T59" fmla="*/ 1056 w 1056"/>
                  <a:gd name="T60" fmla="*/ 192 h 19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solidFill>
                <a:srgbClr val="F4AEB8"/>
              </a:solidFill>
              <a:ln w="38100">
                <a:solidFill>
                  <a:srgbClr val="A1C450"/>
                </a:solidFill>
                <a:rou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b="1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2620" y="3256"/>
              <a:ext cx="672" cy="439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R="0" lvl="0" indent="0" defTabSz="914400"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2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</a:defRPr>
              </a:lvl1pPr>
              <a:lvl2pPr marL="742950" indent="-285750" eaLnBrk="0" hangingPunct="0">
                <a:defRPr sz="2800" b="1"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底面</a:t>
              </a:r>
            </a:p>
          </p:txBody>
        </p:sp>
      </p:grp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3364958" y="1697568"/>
            <a:ext cx="569387" cy="129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侧面</a:t>
            </a:r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900629" y="964879"/>
            <a:ext cx="3124200" cy="0"/>
          </a:xfrm>
          <a:prstGeom prst="line">
            <a:avLst/>
          </a:prstGeom>
          <a:noFill/>
          <a:ln w="38100" cap="rnd">
            <a:solidFill>
              <a:srgbClr val="A1C45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 ker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900629" y="3765229"/>
            <a:ext cx="3124200" cy="0"/>
          </a:xfrm>
          <a:prstGeom prst="line">
            <a:avLst/>
          </a:prstGeom>
          <a:noFill/>
          <a:ln w="38100" cap="rnd">
            <a:solidFill>
              <a:srgbClr val="A1C45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 ker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6" name="Freeform 15"/>
          <p:cNvSpPr/>
          <p:nvPr/>
        </p:nvSpPr>
        <p:spPr bwMode="auto">
          <a:xfrm>
            <a:off x="2372243" y="929161"/>
            <a:ext cx="95250" cy="60722"/>
          </a:xfrm>
          <a:custGeom>
            <a:avLst/>
            <a:gdLst>
              <a:gd name="T0" fmla="*/ 2147483647 w 60"/>
              <a:gd name="T1" fmla="*/ 2147483647 h 51"/>
              <a:gd name="T2" fmla="*/ 0 w 60"/>
              <a:gd name="T3" fmla="*/ 2147483647 h 51"/>
              <a:gd name="T4" fmla="*/ 2147483647 w 60"/>
              <a:gd name="T5" fmla="*/ 2147483647 h 51"/>
              <a:gd name="T6" fmla="*/ 2147483647 w 60"/>
              <a:gd name="T7" fmla="*/ 2147483647 h 51"/>
              <a:gd name="T8" fmla="*/ 2147483647 w 60"/>
              <a:gd name="T9" fmla="*/ 2147483647 h 51"/>
              <a:gd name="T10" fmla="*/ 2147483647 w 60"/>
              <a:gd name="T11" fmla="*/ 2147483647 h 51"/>
              <a:gd name="T12" fmla="*/ 2147483647 w 60"/>
              <a:gd name="T13" fmla="*/ 0 h 51"/>
              <a:gd name="T14" fmla="*/ 2147483647 w 60"/>
              <a:gd name="T15" fmla="*/ 2147483647 h 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0"/>
              <a:gd name="T25" fmla="*/ 0 h 51"/>
              <a:gd name="T26" fmla="*/ 60 w 60"/>
              <a:gd name="T27" fmla="*/ 51 h 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0" h="51">
                <a:moveTo>
                  <a:pt x="18" y="6"/>
                </a:moveTo>
                <a:cubicBezTo>
                  <a:pt x="6" y="10"/>
                  <a:pt x="4" y="15"/>
                  <a:pt x="0" y="27"/>
                </a:cubicBezTo>
                <a:cubicBezTo>
                  <a:pt x="2" y="33"/>
                  <a:pt x="4" y="39"/>
                  <a:pt x="6" y="45"/>
                </a:cubicBezTo>
                <a:cubicBezTo>
                  <a:pt x="8" y="51"/>
                  <a:pt x="24" y="51"/>
                  <a:pt x="24" y="51"/>
                </a:cubicBezTo>
                <a:cubicBezTo>
                  <a:pt x="43" y="49"/>
                  <a:pt x="54" y="51"/>
                  <a:pt x="60" y="33"/>
                </a:cubicBezTo>
                <a:cubicBezTo>
                  <a:pt x="59" y="27"/>
                  <a:pt x="59" y="11"/>
                  <a:pt x="51" y="6"/>
                </a:cubicBezTo>
                <a:cubicBezTo>
                  <a:pt x="46" y="3"/>
                  <a:pt x="33" y="0"/>
                  <a:pt x="33" y="0"/>
                </a:cubicBezTo>
                <a:cubicBezTo>
                  <a:pt x="22" y="4"/>
                  <a:pt x="27" y="2"/>
                  <a:pt x="18" y="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 ker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" name="Freeform 16"/>
          <p:cNvSpPr/>
          <p:nvPr/>
        </p:nvSpPr>
        <p:spPr bwMode="auto">
          <a:xfrm>
            <a:off x="2373830" y="3725940"/>
            <a:ext cx="107950" cy="64294"/>
          </a:xfrm>
          <a:custGeom>
            <a:avLst/>
            <a:gdLst>
              <a:gd name="T0" fmla="*/ 2147483647 w 68"/>
              <a:gd name="T1" fmla="*/ 2147483647 h 54"/>
              <a:gd name="T2" fmla="*/ 2147483647 w 68"/>
              <a:gd name="T3" fmla="*/ 2147483647 h 54"/>
              <a:gd name="T4" fmla="*/ 2147483647 w 68"/>
              <a:gd name="T5" fmla="*/ 2147483647 h 54"/>
              <a:gd name="T6" fmla="*/ 2147483647 w 68"/>
              <a:gd name="T7" fmla="*/ 2147483647 h 54"/>
              <a:gd name="T8" fmla="*/ 2147483647 w 68"/>
              <a:gd name="T9" fmla="*/ 0 h 54"/>
              <a:gd name="T10" fmla="*/ 2147483647 w 68"/>
              <a:gd name="T11" fmla="*/ 2147483647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"/>
              <a:gd name="T19" fmla="*/ 0 h 54"/>
              <a:gd name="T20" fmla="*/ 68 w 68"/>
              <a:gd name="T21" fmla="*/ 54 h 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" h="54">
                <a:moveTo>
                  <a:pt x="14" y="6"/>
                </a:moveTo>
                <a:cubicBezTo>
                  <a:pt x="6" y="18"/>
                  <a:pt x="0" y="22"/>
                  <a:pt x="11" y="42"/>
                </a:cubicBezTo>
                <a:cubicBezTo>
                  <a:pt x="14" y="48"/>
                  <a:pt x="29" y="54"/>
                  <a:pt x="29" y="54"/>
                </a:cubicBezTo>
                <a:cubicBezTo>
                  <a:pt x="58" y="50"/>
                  <a:pt x="68" y="50"/>
                  <a:pt x="56" y="12"/>
                </a:cubicBezTo>
                <a:cubicBezTo>
                  <a:pt x="53" y="3"/>
                  <a:pt x="29" y="0"/>
                  <a:pt x="29" y="0"/>
                </a:cubicBezTo>
                <a:cubicBezTo>
                  <a:pt x="18" y="4"/>
                  <a:pt x="23" y="2"/>
                  <a:pt x="14" y="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 ker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2424629" y="964879"/>
            <a:ext cx="0" cy="28003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 ker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49" name="Group 18"/>
          <p:cNvGrpSpPr/>
          <p:nvPr/>
        </p:nvGrpSpPr>
        <p:grpSpPr bwMode="auto">
          <a:xfrm>
            <a:off x="4024830" y="964879"/>
            <a:ext cx="214315" cy="2800350"/>
            <a:chOff x="3696" y="912"/>
            <a:chExt cx="528" cy="2352"/>
          </a:xfrm>
        </p:grpSpPr>
        <p:sp>
          <p:nvSpPr>
            <p:cNvPr id="50" name="Line 19"/>
            <p:cNvSpPr>
              <a:spLocks noChangeShapeType="1"/>
            </p:cNvSpPr>
            <p:nvPr/>
          </p:nvSpPr>
          <p:spPr bwMode="auto">
            <a:xfrm>
              <a:off x="3696" y="912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b="1" ker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1" name="Line 20"/>
            <p:cNvSpPr>
              <a:spLocks noChangeShapeType="1"/>
            </p:cNvSpPr>
            <p:nvPr/>
          </p:nvSpPr>
          <p:spPr bwMode="auto">
            <a:xfrm>
              <a:off x="3696" y="3264"/>
              <a:ext cx="52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b="1" ker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2" name="Group 21"/>
          <p:cNvGrpSpPr/>
          <p:nvPr/>
        </p:nvGrpSpPr>
        <p:grpSpPr bwMode="auto">
          <a:xfrm>
            <a:off x="4256862" y="957736"/>
            <a:ext cx="609600" cy="2800350"/>
            <a:chOff x="3943" y="912"/>
            <a:chExt cx="384" cy="2352"/>
          </a:xfrm>
        </p:grpSpPr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3943" y="1853"/>
              <a:ext cx="38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zh-CN" altLang="en-US" b="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</a:p>
          </p:txBody>
        </p:sp>
        <p:sp>
          <p:nvSpPr>
            <p:cNvPr id="54" name="Line 23"/>
            <p:cNvSpPr>
              <a:spLocks noChangeShapeType="1"/>
            </p:cNvSpPr>
            <p:nvPr/>
          </p:nvSpPr>
          <p:spPr bwMode="auto">
            <a:xfrm flipV="1">
              <a:off x="3984" y="912"/>
              <a:ext cx="0" cy="9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b="1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Line 24"/>
            <p:cNvSpPr>
              <a:spLocks noChangeShapeType="1"/>
            </p:cNvSpPr>
            <p:nvPr/>
          </p:nvSpPr>
          <p:spPr bwMode="auto">
            <a:xfrm>
              <a:off x="3984" y="2208"/>
              <a:ext cx="0" cy="10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b="1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Text Box 25"/>
          <p:cNvSpPr txBox="1">
            <a:spLocks noChangeArrowheads="1"/>
          </p:cNvSpPr>
          <p:nvPr/>
        </p:nvSpPr>
        <p:spPr bwMode="auto">
          <a:xfrm>
            <a:off x="1967429" y="3708079"/>
            <a:ext cx="4572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b="0" i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</a:p>
        </p:txBody>
      </p:sp>
      <p:sp>
        <p:nvSpPr>
          <p:cNvPr id="57" name="Text Box 26"/>
          <p:cNvSpPr txBox="1">
            <a:spLocks noChangeArrowheads="1"/>
          </p:cNvSpPr>
          <p:nvPr/>
        </p:nvSpPr>
        <p:spPr bwMode="auto">
          <a:xfrm>
            <a:off x="1967429" y="907729"/>
            <a:ext cx="4572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b="0" i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395482" y="964879"/>
            <a:ext cx="0" cy="2800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891229" y="964879"/>
            <a:ext cx="0" cy="2800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871071" y="944043"/>
            <a:ext cx="0" cy="2800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164858" y="964879"/>
            <a:ext cx="0" cy="2800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352856" y="944043"/>
            <a:ext cx="0" cy="2800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4931549" y="514667"/>
            <a:ext cx="3931185" cy="5594628"/>
          </a:xfrm>
          <a:prstGeom prst="wedgeRoundRectCallout">
            <a:avLst>
              <a:gd name="adj1" fmla="val 27299"/>
              <a:gd name="adj2" fmla="val 60103"/>
              <a:gd name="adj3" fmla="val 16667"/>
            </a:avLst>
          </a:prstGeom>
          <a:solidFill>
            <a:srgbClr val="EA976B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圆柱两个底面之间的距离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叫作圆柱的高，圆柱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的高有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无数条，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高的长度都相等。由于圆柱位置的不同，在日常生活中，有时把高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叫作长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、厚、深。</a:t>
            </a:r>
            <a:endParaRPr lang="en-US" altLang="zh-CN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56" grpId="0"/>
      <p:bldP spid="57" grpId="0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086" y="1183675"/>
            <a:ext cx="2242914" cy="318042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0696" y="451165"/>
            <a:ext cx="8127403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思考： 找一找圆锥的侧面、底面和高吧！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71701" y="1982620"/>
            <a:ext cx="3360807" cy="265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从圆锥的顶点到底面圆心的距离叫圆锥的高。圆锥只有一条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高，用字母</a:t>
            </a:r>
            <a:r>
              <a:rPr lang="en-US" altLang="zh-CN" b="0" i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 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表示。</a:t>
            </a:r>
            <a:endParaRPr lang="en-US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197123" y="1034084"/>
            <a:ext cx="10668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顶点</a:t>
            </a:r>
            <a:endParaRPr kumimoji="1"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380957" y="3812208"/>
            <a:ext cx="10668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627886" y="2740766"/>
            <a:ext cx="729899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侧面</a:t>
            </a:r>
            <a:endParaRPr kumimoji="1"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399083" y="2426807"/>
            <a:ext cx="42080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endParaRPr kumimoji="1"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42059" y="1047284"/>
            <a:ext cx="4382454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这个尖尖的顶端就是圆锥的顶点。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3914357" y="1175247"/>
            <a:ext cx="486632" cy="200722"/>
          </a:xfrm>
          <a:prstGeom prst="rightArrow">
            <a:avLst/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4890286" y="2534625"/>
            <a:ext cx="243317" cy="209743"/>
          </a:xfrm>
          <a:prstGeom prst="rightArrow">
            <a:avLst/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3450543" y="1439699"/>
            <a:ext cx="116223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453126" y="3836148"/>
            <a:ext cx="1156360" cy="314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572000" y="1615210"/>
            <a:ext cx="0" cy="7348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 flipV="1">
            <a:off x="4572000" y="2854814"/>
            <a:ext cx="11886" cy="7847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2642310" y="4534811"/>
            <a:ext cx="3091615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圆锥的底面是一个圆形。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右箭头 27"/>
          <p:cNvSpPr/>
          <p:nvPr/>
        </p:nvSpPr>
        <p:spPr>
          <a:xfrm rot="5400000">
            <a:off x="3570001" y="4301738"/>
            <a:ext cx="243317" cy="209743"/>
          </a:xfrm>
          <a:prstGeom prst="rightArrow">
            <a:avLst/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45095" y="2213057"/>
            <a:ext cx="2041334" cy="152349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圆锥的侧面是一个曲面，展开后是一个扇形。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右箭头 30"/>
          <p:cNvSpPr/>
          <p:nvPr/>
        </p:nvSpPr>
        <p:spPr>
          <a:xfrm rot="10800000">
            <a:off x="2356828" y="2854814"/>
            <a:ext cx="243317" cy="209743"/>
          </a:xfrm>
          <a:prstGeom prst="rightArrow">
            <a:avLst/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8" grpId="0" animBg="1"/>
      <p:bldP spid="16" grpId="0" animBg="1"/>
      <p:bldP spid="27" grpId="0"/>
      <p:bldP spid="28" grpId="0" animBg="1"/>
      <p:bldP spid="29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立方体 6"/>
          <p:cNvSpPr/>
          <p:nvPr/>
        </p:nvSpPr>
        <p:spPr>
          <a:xfrm>
            <a:off x="4008401" y="3948918"/>
            <a:ext cx="4139658" cy="912019"/>
          </a:xfrm>
          <a:prstGeom prst="cube">
            <a:avLst>
              <a:gd name="adj" fmla="val 93922"/>
            </a:avLst>
          </a:prstGeom>
          <a:solidFill>
            <a:srgbClr val="92D050"/>
          </a:solidFill>
          <a:ln w="25400" cap="flat" cmpd="sng" algn="ctr">
            <a:solidFill>
              <a:srgbClr val="CFDEF3">
                <a:shade val="5000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6" name="图片 5" descr="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3602" y="663983"/>
            <a:ext cx="831850" cy="394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柱形 7"/>
          <p:cNvSpPr/>
          <p:nvPr/>
        </p:nvSpPr>
        <p:spPr bwMode="auto">
          <a:xfrm>
            <a:off x="4535451" y="1799840"/>
            <a:ext cx="1643062" cy="2840831"/>
          </a:xfrm>
          <a:prstGeom prst="can">
            <a:avLst>
              <a:gd name="adj" fmla="val 35325"/>
            </a:avLst>
          </a:prstGeom>
          <a:gradFill flip="none" rotWithShape="1">
            <a:gsLst>
              <a:gs pos="0">
                <a:srgbClr val="CFDEF3">
                  <a:shade val="30000"/>
                  <a:satMod val="115000"/>
                </a:srgbClr>
              </a:gs>
              <a:gs pos="50000">
                <a:srgbClr val="CFDEF3">
                  <a:shade val="67500"/>
                  <a:satMod val="115000"/>
                </a:srgbClr>
              </a:gs>
              <a:gs pos="100000">
                <a:srgbClr val="CFDEF3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E4ECF8">
                <a:lumMod val="2500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rot="5400000" flipH="1" flipV="1">
            <a:off x="3328555" y="3218271"/>
            <a:ext cx="2412206" cy="158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399042" y="467775"/>
            <a:ext cx="458628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怎样测量圆柱的高？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930</Words>
  <Application>Microsoft Office PowerPoint</Application>
  <PresentationFormat>全屏显示(16:9)</PresentationFormat>
  <Paragraphs>138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黑体</vt:lpstr>
      <vt:lpstr>楷体</vt:lpstr>
      <vt:lpstr>微软雅黑</vt:lpstr>
      <vt:lpstr>Wingdings</vt:lpstr>
      <vt:lpstr>宋体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2023-01-16T17:22:38Z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9362530458A946F596123AC88FD0309E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