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2" r:id="rId3"/>
    <p:sldId id="290" r:id="rId4"/>
    <p:sldId id="308" r:id="rId5"/>
    <p:sldId id="310" r:id="rId6"/>
    <p:sldId id="279" r:id="rId7"/>
    <p:sldId id="280" r:id="rId8"/>
    <p:sldId id="301" r:id="rId9"/>
    <p:sldId id="257" r:id="rId10"/>
    <p:sldId id="278" r:id="rId11"/>
    <p:sldId id="307" r:id="rId12"/>
    <p:sldId id="259" r:id="rId13"/>
    <p:sldId id="285" r:id="rId14"/>
    <p:sldId id="286" r:id="rId15"/>
    <p:sldId id="305" r:id="rId16"/>
    <p:sldId id="272" r:id="rId17"/>
    <p:sldId id="287" r:id="rId18"/>
    <p:sldId id="288" r:id="rId19"/>
    <p:sldId id="276" r:id="rId20"/>
    <p:sldId id="270" r:id="rId21"/>
    <p:sldId id="311" r:id="rId22"/>
    <p:sldId id="312" r:id="rId23"/>
    <p:sldId id="289" r:id="rId24"/>
    <p:sldId id="271" r:id="rId25"/>
    <p:sldId id="291" r:id="rId26"/>
    <p:sldId id="293" r:id="rId27"/>
    <p:sldId id="295" r:id="rId28"/>
    <p:sldId id="306" r:id="rId29"/>
    <p:sldId id="296" r:id="rId30"/>
    <p:sldId id="297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006600"/>
    <a:srgbClr val="FFFF00"/>
    <a:srgbClr val="FF00FF"/>
    <a:srgbClr val="FF0066"/>
    <a:srgbClr val="FF99CC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702" autoAdjust="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D1308-E2C5-4355-8463-27F4687A161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F8A66-B06D-4DB3-A96B-9A1F1E4EC5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6E4E4-1B50-47A7-969B-42C8172FDE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63C90-3EF5-4CF6-B5FC-8E73540C81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84CFA-F765-4B68-8DCC-A4B4A398D2F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D1997-DEC0-4E5B-8B63-F8F408E87E7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273C9-A702-4FCC-9BFF-C8253AE5B2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DFA6-C236-4879-B24A-AD2BE89C44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C8946-870E-4AE3-BEDA-2F69F7E9A7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F890E-BDFB-42FB-B848-D98BE4265D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6FBDD-18FC-4804-B1B8-99F42AA5B3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ADE4E-94D7-4B79-AA51-C754FCFD3A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+mn-lt"/>
              </a:defRPr>
            </a:lvl1pPr>
          </a:lstStyle>
          <a:p>
            <a:fld id="{9B2CFF74-2A8D-4878-A827-1164E69429D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Unit%202%20Activity%202.mp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75" y="762000"/>
            <a:ext cx="3739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kern="10" spc="-180" dirty="0" smtClean="0">
                <a:ln w="12700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Module 11 Photos</a:t>
            </a:r>
            <a:endParaRPr lang="zh-CN" altLang="en-US" kern="10" spc="-180" dirty="0">
              <a:ln w="12700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00" y="1752600"/>
            <a:ext cx="86105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/>
              </a:rPr>
              <a:t>Unit 2</a:t>
            </a:r>
          </a:p>
          <a:p>
            <a:pPr algn="ctr"/>
            <a:r>
              <a:rPr lang="en-US" altLang="zh-CN" sz="5400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/>
              </a:rPr>
              <a:t>The photo which we liked best</a:t>
            </a:r>
          </a:p>
          <a:p>
            <a:pPr algn="ctr"/>
            <a:r>
              <a:rPr lang="en-US" altLang="zh-CN" sz="5400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/>
              </a:rPr>
              <a:t>was taken by Zhao Min.</a:t>
            </a:r>
            <a:endParaRPr lang="zh-CN" altLang="en-US" sz="5400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33009" y="5567779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kern="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838200" y="4572000"/>
            <a:ext cx="66294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/>
              <a:t>· </a:t>
            </a:r>
            <a:r>
              <a:rPr lang="en-US" altLang="zh-CN"/>
              <a:t>City and People         </a:t>
            </a:r>
            <a:r>
              <a:rPr lang="en-US" altLang="zh-CN" sz="4400"/>
              <a:t>· </a:t>
            </a:r>
            <a:r>
              <a:rPr lang="en-US" altLang="zh-CN"/>
              <a:t>Music</a:t>
            </a:r>
          </a:p>
          <a:p>
            <a:pPr>
              <a:lnSpc>
                <a:spcPct val="120000"/>
              </a:lnSpc>
            </a:pPr>
            <a:r>
              <a:rPr lang="en-US" altLang="zh-CN" sz="4400"/>
              <a:t>· </a:t>
            </a:r>
            <a:r>
              <a:rPr lang="en-US" altLang="zh-CN"/>
              <a:t>Home and Away        </a:t>
            </a:r>
            <a:r>
              <a:rPr lang="en-US" altLang="zh-CN" sz="4400"/>
              <a:t>·</a:t>
            </a:r>
            <a:r>
              <a:rPr lang="en-US" altLang="zh-CN"/>
              <a:t> Nature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5334000" y="5410200"/>
            <a:ext cx="1905000" cy="990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8685" name="Picture 13" descr="新建文件夹034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1905000" y="685800"/>
            <a:ext cx="5181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219200" y="990600"/>
            <a:ext cx="65532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Read the passage and check your answer to Activity 1. Find out who took the photo.</a:t>
            </a:r>
          </a:p>
        </p:txBody>
      </p:sp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3810000" y="3733800"/>
            <a:ext cx="190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Li Wei</a:t>
            </a:r>
            <a:endParaRPr lang="zh-CN" altLang="en-US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8374" name="Picture 6" descr="喇叭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657600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" name="Group 102"/>
          <p:cNvGraphicFramePr>
            <a:graphicFrameLocks noGrp="1"/>
          </p:cNvGraphicFramePr>
          <p:nvPr/>
        </p:nvGraphicFramePr>
        <p:xfrm>
          <a:off x="381000" y="990600"/>
          <a:ext cx="8382000" cy="5486401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Winner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the photo shows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 Wei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Zhao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381000" y="304800"/>
            <a:ext cx="5486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Complete the table.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4114800" y="1676400"/>
            <a:ext cx="43434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i="1"/>
              <a:t>the trees in Xiangshan Park, the different colours on the hill</a:t>
            </a:r>
          </a:p>
        </p:txBody>
      </p:sp>
      <p:sp>
        <p:nvSpPr>
          <p:cNvPr id="7263" name="Rectangle 95"/>
          <p:cNvSpPr>
            <a:spLocks noChangeArrowheads="1"/>
          </p:cNvSpPr>
          <p:nvPr/>
        </p:nvSpPr>
        <p:spPr bwMode="auto">
          <a:xfrm>
            <a:off x="2362200" y="3657600"/>
            <a:ext cx="1828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i="1">
                <a:solidFill>
                  <a:srgbClr val="FF3300"/>
                </a:solidFill>
              </a:rPr>
              <a:t>City and People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114800" y="3429000"/>
            <a:ext cx="4572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i="1">
                <a:solidFill>
                  <a:srgbClr val="FF3300"/>
                </a:solidFill>
              </a:rPr>
              <a:t>A person rushing across the street on a windy evening, a girl wearing a blouse and skirt is protecting her books against the showers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3" grpId="0"/>
      <p:bldP spid="72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17" name="Group 77"/>
          <p:cNvGraphicFramePr>
            <a:graphicFrameLocks noGrp="1"/>
          </p:cNvGraphicFramePr>
          <p:nvPr/>
        </p:nvGraphicFramePr>
        <p:xfrm>
          <a:off x="457200" y="304800"/>
          <a:ext cx="8305800" cy="6258751"/>
        </p:xfrm>
        <a:graphic>
          <a:graphicData uri="http://schemas.openxmlformats.org/drawingml/2006/table">
            <a:tbl>
              <a:tblPr/>
              <a:tblGrid>
                <a:gridCol w="17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Winner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the photo shows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 Zhong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Tony Smith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3810000" y="976313"/>
            <a:ext cx="49530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i="1">
                <a:solidFill>
                  <a:srgbClr val="FF3300"/>
                </a:solidFill>
              </a:rPr>
              <a:t>the singer Becky Wang and the band playing at a concert, how the group moves and sounds, the good time their fans are having</a:t>
            </a: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3886200" y="3581400"/>
            <a:ext cx="44958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i="1">
                <a:solidFill>
                  <a:srgbClr val="FF3300"/>
                </a:solidFill>
              </a:rPr>
              <a:t>Cambridge and Beijing, some of the experiences of a young visitor to China, some memories of his home</a:t>
            </a:r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2357438" y="1828800"/>
            <a:ext cx="122396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i="1">
                <a:solidFill>
                  <a:srgbClr val="FF3300"/>
                </a:solidFill>
              </a:rPr>
              <a:t>Music</a:t>
            </a:r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2362200" y="3657600"/>
            <a:ext cx="1371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i="1">
                <a:solidFill>
                  <a:srgbClr val="FF3300"/>
                </a:solidFill>
              </a:rPr>
              <a:t>Home and Away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6" grpId="0"/>
      <p:bldP spid="35882" grpId="0"/>
      <p:bldP spid="35907" grpId="0"/>
      <p:bldP spid="359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" y="1981200"/>
            <a:ext cx="83058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120000"/>
              </a:lnSpc>
              <a:tabLst>
                <a:tab pos="807720" algn="l"/>
              </a:tabLst>
            </a:pPr>
            <a:r>
              <a:rPr lang="en-US" altLang="zh-CN" dirty="0"/>
              <a:t>1. </a:t>
            </a:r>
            <a:r>
              <a:rPr lang="en-US" altLang="zh-CN" dirty="0">
                <a:solidFill>
                  <a:srgbClr val="FF0066"/>
                </a:solidFill>
              </a:rPr>
              <a:t>Tonight</a:t>
            </a:r>
            <a:r>
              <a:rPr lang="en-US" altLang="zh-CN" dirty="0"/>
              <a:t> I am more than happy to </a:t>
            </a:r>
            <a:r>
              <a:rPr lang="en-US" altLang="zh-CN" dirty="0">
                <a:solidFill>
                  <a:srgbClr val="FF0066"/>
                </a:solidFill>
              </a:rPr>
              <a:t>read</a:t>
            </a:r>
            <a:r>
              <a:rPr lang="en-US" altLang="zh-CN" dirty="0">
                <a:solidFill>
                  <a:srgbClr val="FF3300"/>
                </a:solidFill>
              </a:rPr>
              <a:t> </a:t>
            </a:r>
            <a:r>
              <a:rPr lang="en-US" altLang="zh-CN" dirty="0">
                <a:solidFill>
                  <a:srgbClr val="FF0066"/>
                </a:solidFill>
              </a:rPr>
              <a:t>out</a:t>
            </a:r>
            <a:r>
              <a:rPr lang="en-US" altLang="zh-CN" dirty="0"/>
              <a:t> the winners of the photo competition. </a:t>
            </a:r>
          </a:p>
          <a:p>
            <a:pPr marL="444500" indent="-444500">
              <a:lnSpc>
                <a:spcPct val="120000"/>
              </a:lnSpc>
              <a:tabLst>
                <a:tab pos="807720" algn="l"/>
              </a:tabLst>
            </a:pPr>
            <a:r>
              <a:rPr lang="en-US" altLang="zh-CN" dirty="0">
                <a:solidFill>
                  <a:srgbClr val="0000FF"/>
                </a:solidFill>
              </a:rPr>
              <a:t>    tonight  </a:t>
            </a:r>
            <a:r>
              <a:rPr lang="en-US" altLang="zh-CN" i="1" dirty="0">
                <a:solidFill>
                  <a:srgbClr val="0000FF"/>
                </a:solidFill>
              </a:rPr>
              <a:t>adv.</a:t>
            </a:r>
            <a:r>
              <a:rPr lang="en-US" altLang="zh-CN" dirty="0">
                <a:solidFill>
                  <a:srgbClr val="0000FF"/>
                </a:solidFill>
              </a:rPr>
              <a:t> (</a:t>
            </a:r>
            <a:r>
              <a:rPr lang="zh-CN" altLang="en-US" dirty="0">
                <a:solidFill>
                  <a:srgbClr val="0000FF"/>
                </a:solidFill>
              </a:rPr>
              <a:t>在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  <a:r>
              <a:rPr lang="zh-CN" altLang="en-US" dirty="0">
                <a:solidFill>
                  <a:srgbClr val="0000FF"/>
                </a:solidFill>
              </a:rPr>
              <a:t>今晚；</a:t>
            </a:r>
            <a:r>
              <a:rPr lang="en-US" altLang="zh-CN" dirty="0">
                <a:solidFill>
                  <a:srgbClr val="0000FF"/>
                </a:solidFill>
              </a:rPr>
              <a:t>(</a:t>
            </a:r>
            <a:r>
              <a:rPr lang="zh-CN" altLang="en-US" dirty="0">
                <a:solidFill>
                  <a:srgbClr val="0000FF"/>
                </a:solidFill>
              </a:rPr>
              <a:t>在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  <a:r>
              <a:rPr lang="zh-CN" altLang="en-US" dirty="0">
                <a:solidFill>
                  <a:srgbClr val="0000FF"/>
                </a:solidFill>
              </a:rPr>
              <a:t>今夜</a:t>
            </a:r>
          </a:p>
          <a:p>
            <a:pPr marL="444500" indent="-444500">
              <a:lnSpc>
                <a:spcPct val="120000"/>
              </a:lnSpc>
              <a:tabLst>
                <a:tab pos="807720" algn="l"/>
              </a:tabLst>
            </a:pPr>
            <a:r>
              <a:rPr lang="zh-CN" altLang="en-US" dirty="0"/>
              <a:t>    </a:t>
            </a:r>
            <a:r>
              <a:rPr lang="en-US" altLang="zh-CN" dirty="0"/>
              <a:t>e.g. I hope to sleep better </a:t>
            </a:r>
            <a:r>
              <a:rPr lang="en-US" altLang="zh-CN" dirty="0">
                <a:solidFill>
                  <a:srgbClr val="FF0066"/>
                </a:solidFill>
              </a:rPr>
              <a:t>tonight</a:t>
            </a:r>
            <a:r>
              <a:rPr lang="en-US" altLang="zh-CN" dirty="0"/>
              <a:t>.</a:t>
            </a:r>
          </a:p>
          <a:p>
            <a:pPr marL="444500" indent="-444500">
              <a:lnSpc>
                <a:spcPct val="120000"/>
              </a:lnSpc>
              <a:tabLst>
                <a:tab pos="807720" algn="l"/>
              </a:tabLst>
            </a:pPr>
            <a:r>
              <a:rPr lang="en-US" altLang="zh-CN" dirty="0"/>
              <a:t>          </a:t>
            </a:r>
            <a:r>
              <a:rPr lang="zh-CN" altLang="en-US" dirty="0"/>
              <a:t>我希望今夜睡个好觉。</a:t>
            </a:r>
          </a:p>
        </p:txBody>
      </p:sp>
      <p:sp>
        <p:nvSpPr>
          <p:cNvPr id="36875" name="WordArt 11"/>
          <p:cNvSpPr>
            <a:spLocks noChangeArrowheads="1" noChangeShapeType="1" noTextEdit="1"/>
          </p:cNvSpPr>
          <p:nvPr/>
        </p:nvSpPr>
        <p:spPr bwMode="auto">
          <a:xfrm>
            <a:off x="1600200" y="762000"/>
            <a:ext cx="5867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905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Language points</a:t>
            </a:r>
            <a:endParaRPr lang="zh-CN" altLang="en-US" kern="10" dirty="0">
              <a:ln w="19050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38200" y="1066800"/>
            <a:ext cx="73152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tabLst>
                <a:tab pos="807720" algn="l"/>
              </a:tabLst>
            </a:pPr>
            <a:r>
              <a:rPr lang="en-US" altLang="zh-CN" dirty="0">
                <a:solidFill>
                  <a:srgbClr val="0000FF"/>
                </a:solidFill>
              </a:rPr>
              <a:t>read out   </a:t>
            </a:r>
            <a:r>
              <a:rPr lang="zh-CN" altLang="en-US" dirty="0">
                <a:solidFill>
                  <a:srgbClr val="0000FF"/>
                </a:solidFill>
              </a:rPr>
              <a:t>朗读</a:t>
            </a:r>
            <a:r>
              <a:rPr lang="en-US" altLang="zh-CN" dirty="0">
                <a:solidFill>
                  <a:srgbClr val="0000FF"/>
                </a:solidFill>
              </a:rPr>
              <a:t>; </a:t>
            </a:r>
            <a:r>
              <a:rPr lang="zh-CN" altLang="en-US" dirty="0">
                <a:solidFill>
                  <a:srgbClr val="0000FF"/>
                </a:solidFill>
              </a:rPr>
              <a:t>宣读</a:t>
            </a:r>
          </a:p>
          <a:p>
            <a:pPr marL="342900" indent="-342900">
              <a:lnSpc>
                <a:spcPct val="120000"/>
              </a:lnSpc>
              <a:tabLst>
                <a:tab pos="807720" algn="l"/>
              </a:tabLst>
            </a:pPr>
            <a:r>
              <a:rPr lang="en-US" altLang="zh-CN" dirty="0"/>
              <a:t>e.g. The headmaster </a:t>
            </a:r>
            <a:r>
              <a:rPr lang="en-US" altLang="zh-CN" dirty="0">
                <a:solidFill>
                  <a:srgbClr val="FF0066"/>
                </a:solidFill>
              </a:rPr>
              <a:t>read out</a:t>
            </a:r>
            <a:r>
              <a:rPr lang="en-US" altLang="zh-CN" dirty="0"/>
              <a:t> the 	names of the players before the 	game began.</a:t>
            </a:r>
          </a:p>
          <a:p>
            <a:pPr marL="342900" indent="-342900">
              <a:lnSpc>
                <a:spcPct val="120000"/>
              </a:lnSpc>
              <a:tabLst>
                <a:tab pos="807720" algn="l"/>
              </a:tabLst>
            </a:pPr>
            <a:r>
              <a:rPr lang="en-US" altLang="zh-CN" dirty="0"/>
              <a:t>	    </a:t>
            </a:r>
            <a:r>
              <a:rPr lang="zh-CN" altLang="en-US" dirty="0"/>
              <a:t>比赛开始前，校长宣读了运动	员的名字。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80772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710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907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168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336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08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48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05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2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2. </a:t>
            </a:r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Compared with</a:t>
            </a:r>
            <a:r>
              <a:rPr lang="en-US" altLang="zh-CN" dirty="0">
                <a:latin typeface="Times New Roman" panose="02020603050405020304" pitchFamily="18" charset="0"/>
              </a:rPr>
              <a:t> other years, we received many more photos. 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    compared with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在句中作状语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意思是 “和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相比”。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81000" y="1365250"/>
            <a:ext cx="83820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e.g. </a:t>
            </a:r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Compared with</a:t>
            </a:r>
            <a:r>
              <a:rPr lang="en-US" altLang="zh-CN" dirty="0">
                <a:latin typeface="Times New Roman" panose="02020603050405020304" pitchFamily="18" charset="0"/>
              </a:rPr>
              <a:t> silk, cotton is cheap.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</a:t>
            </a:r>
            <a:r>
              <a:rPr lang="zh-CN" altLang="en-US" dirty="0">
                <a:latin typeface="Times New Roman" panose="02020603050405020304" pitchFamily="18" charset="0"/>
              </a:rPr>
              <a:t>和丝相比</a:t>
            </a:r>
            <a:r>
              <a:rPr lang="en-US" altLang="zh-CN" dirty="0">
                <a:latin typeface="Times New Roman" panose="02020603050405020304" pitchFamily="18" charset="0"/>
              </a:rPr>
              <a:t>, </a:t>
            </a:r>
            <a:r>
              <a:rPr lang="zh-CN" altLang="en-US" dirty="0">
                <a:latin typeface="Times New Roman" panose="02020603050405020304" pitchFamily="18" charset="0"/>
              </a:rPr>
              <a:t>棉花更便宜。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  </a:t>
            </a:r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Compared with</a:t>
            </a:r>
            <a:r>
              <a:rPr lang="en-US" altLang="zh-CN" dirty="0">
                <a:latin typeface="Times New Roman" panose="02020603050405020304" pitchFamily="18" charset="0"/>
              </a:rPr>
              <a:t> last year, we have had    	more success this year.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	</a:t>
            </a:r>
            <a:r>
              <a:rPr lang="zh-CN" altLang="en-US" dirty="0">
                <a:latin typeface="Times New Roman" panose="02020603050405020304" pitchFamily="18" charset="0"/>
              </a:rPr>
              <a:t>和去年相比</a:t>
            </a:r>
            <a:r>
              <a:rPr lang="en-US" altLang="zh-CN" dirty="0">
                <a:latin typeface="Times New Roman" panose="02020603050405020304" pitchFamily="18" charset="0"/>
              </a:rPr>
              <a:t>, </a:t>
            </a:r>
            <a:r>
              <a:rPr lang="zh-CN" altLang="en-US" dirty="0">
                <a:latin typeface="Times New Roman" panose="02020603050405020304" pitchFamily="18" charset="0"/>
              </a:rPr>
              <a:t>今年我们取得了更大的	成就。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09600" y="1371600"/>
            <a:ext cx="7772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dirty="0"/>
              <a:t>3. </a:t>
            </a:r>
            <a:r>
              <a:rPr lang="en-US" altLang="zh-CN" dirty="0">
                <a:solidFill>
                  <a:srgbClr val="FF0066"/>
                </a:solidFill>
              </a:rPr>
              <a:t>Even though</a:t>
            </a:r>
            <a:r>
              <a:rPr lang="en-US" altLang="zh-CN" dirty="0"/>
              <a:t> all of the photos are excellent, we are sorry to say that we cannot give prizes to everyone.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dirty="0"/>
              <a:t>   </a:t>
            </a:r>
            <a:r>
              <a:rPr lang="en-US" altLang="zh-CN" dirty="0">
                <a:solidFill>
                  <a:srgbClr val="0000FF"/>
                </a:solidFill>
              </a:rPr>
              <a:t>even though/if </a:t>
            </a:r>
            <a:r>
              <a:rPr lang="zh-CN" altLang="en-US" dirty="0">
                <a:solidFill>
                  <a:srgbClr val="0000FF"/>
                </a:solidFill>
              </a:rPr>
              <a:t>表示 “即使</a:t>
            </a:r>
            <a:r>
              <a:rPr lang="en-US" altLang="zh-CN" dirty="0">
                <a:solidFill>
                  <a:srgbClr val="0000FF"/>
                </a:solidFill>
              </a:rPr>
              <a:t>; </a:t>
            </a:r>
            <a:r>
              <a:rPr lang="zh-CN" altLang="en-US" dirty="0">
                <a:solidFill>
                  <a:srgbClr val="0000FF"/>
                </a:solidFill>
              </a:rPr>
              <a:t>尽管”</a:t>
            </a:r>
            <a:r>
              <a:rPr lang="en-US" altLang="zh-CN" dirty="0">
                <a:solidFill>
                  <a:srgbClr val="0000FF"/>
                </a:solidFill>
              </a:rPr>
              <a:t>, </a:t>
            </a:r>
            <a:r>
              <a:rPr lang="zh-CN" altLang="en-US" dirty="0">
                <a:solidFill>
                  <a:srgbClr val="0000FF"/>
                </a:solidFill>
              </a:rPr>
              <a:t>用来引导状语从句。</a:t>
            </a:r>
            <a:endParaRPr lang="zh-CN" alt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09600" y="1185863"/>
            <a:ext cx="77724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dirty="0"/>
              <a:t> e.g. </a:t>
            </a:r>
            <a:r>
              <a:rPr lang="en-US" altLang="zh-CN" dirty="0">
                <a:solidFill>
                  <a:srgbClr val="FF3300"/>
                </a:solidFill>
              </a:rPr>
              <a:t>Even though</a:t>
            </a:r>
            <a:r>
              <a:rPr lang="en-US" altLang="zh-CN" dirty="0"/>
              <a:t> it rains, he will come    	on time.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dirty="0"/>
              <a:t>        </a:t>
            </a:r>
            <a:r>
              <a:rPr lang="zh-CN" altLang="en-US" dirty="0"/>
              <a:t>即使下雨，他还是会准时来的。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en-US" dirty="0"/>
              <a:t>        </a:t>
            </a:r>
            <a:r>
              <a:rPr lang="en-US" altLang="zh-CN" dirty="0"/>
              <a:t>We’ll go </a:t>
            </a:r>
            <a:r>
              <a:rPr lang="en-US" altLang="zh-CN" dirty="0">
                <a:solidFill>
                  <a:srgbClr val="FF3300"/>
                </a:solidFill>
              </a:rPr>
              <a:t>even if</a:t>
            </a:r>
            <a:r>
              <a:rPr lang="en-US" altLang="zh-CN" dirty="0"/>
              <a:t> it rains.</a:t>
            </a:r>
            <a:br>
              <a:rPr lang="en-US" altLang="zh-CN" dirty="0"/>
            </a:br>
            <a:r>
              <a:rPr lang="en-US" altLang="zh-CN" dirty="0"/>
              <a:t>     </a:t>
            </a:r>
            <a:r>
              <a:rPr lang="zh-CN" altLang="en-US" dirty="0"/>
              <a:t>即使下雨我们也要去。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143000" y="685800"/>
            <a:ext cx="640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Warming up</a:t>
            </a:r>
            <a:endParaRPr lang="zh-CN" altLang="en-US" kern="10" dirty="0">
              <a:ln w="127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2787" name="Picture 19" descr="5f7b9caa10f480f576ec16ed4d4c70d1_midd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3527425"/>
            <a:ext cx="51054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609600" y="1755775"/>
            <a:ext cx="80772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Arial" panose="020B0604020202020204" pitchFamily="34" charset="0"/>
              </a:rPr>
              <a:t>Look at the picture and say out the subjects of the photo competition.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8077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4. It is a beautiful girl who is wearing a blouse and skirt, and who is 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protecting</a:t>
            </a:r>
            <a:r>
              <a:rPr lang="en-US" altLang="zh-CN">
                <a:latin typeface="Times New Roman" panose="02020603050405020304" pitchFamily="18" charset="0"/>
              </a:rPr>
              <a:t> her books 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against</a:t>
            </a:r>
            <a:r>
              <a:rPr lang="en-US" altLang="zh-CN">
                <a:latin typeface="Times New Roman" panose="02020603050405020304" pitchFamily="18" charset="0"/>
              </a:rPr>
              <a:t> the showers. 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  protect sth. against sth. 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</a:rPr>
              <a:t>保护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……; 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</a:rPr>
              <a:t>使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</a:rPr>
              <a:t>不受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</a:t>
            </a:r>
            <a:r>
              <a:rPr lang="en-US" altLang="zh-CN">
                <a:latin typeface="Times New Roman" panose="02020603050405020304" pitchFamily="18" charset="0"/>
              </a:rPr>
              <a:t>e.g. 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</a:rPr>
              <a:t>Protect</a:t>
            </a:r>
            <a:r>
              <a:rPr lang="en-US" altLang="zh-CN">
                <a:latin typeface="Times New Roman" panose="02020603050405020304" pitchFamily="18" charset="0"/>
              </a:rPr>
              <a:t> children 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</a:rPr>
              <a:t>against</a:t>
            </a:r>
            <a:r>
              <a:rPr lang="en-US" altLang="zh-CN">
                <a:latin typeface="Times New Roman" panose="02020603050405020304" pitchFamily="18" charset="0"/>
              </a:rPr>
              <a:t> violence.  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   </a:t>
            </a:r>
            <a:r>
              <a:rPr lang="zh-CN" altLang="en-US">
                <a:latin typeface="Times New Roman" panose="02020603050405020304" pitchFamily="18" charset="0"/>
              </a:rPr>
              <a:t>保护儿童免遭暴力。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077200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5. Her photo shows a person </a:t>
            </a:r>
            <a:r>
              <a:rPr lang="en-US" altLang="zh-CN">
                <a:solidFill>
                  <a:srgbClr val="FF3300"/>
                </a:solidFill>
              </a:rPr>
              <a:t>rushing</a:t>
            </a:r>
            <a:r>
              <a:rPr lang="en-US" altLang="zh-CN"/>
              <a:t>  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across a street on a windy evening.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</a:t>
            </a:r>
            <a:r>
              <a:rPr lang="zh-CN" altLang="en-US"/>
              <a:t>请仔细观察下面例句中</a:t>
            </a:r>
            <a:r>
              <a:rPr lang="en-US" altLang="zh-CN"/>
              <a:t>rush</a:t>
            </a:r>
            <a:r>
              <a:rPr lang="zh-CN" altLang="en-US"/>
              <a:t>的用法，  </a:t>
            </a:r>
          </a:p>
          <a:p>
            <a:pPr>
              <a:lnSpc>
                <a:spcPct val="120000"/>
              </a:lnSpc>
            </a:pPr>
            <a:r>
              <a:rPr lang="zh-CN" altLang="en-US"/>
              <a:t>    然后补全结论部分所缺的内容。</a:t>
            </a:r>
          </a:p>
          <a:p>
            <a:pPr>
              <a:lnSpc>
                <a:spcPct val="120000"/>
              </a:lnSpc>
            </a:pPr>
            <a:r>
              <a:rPr lang="en-US" altLang="zh-CN"/>
              <a:t>【</a:t>
            </a:r>
            <a:r>
              <a:rPr lang="zh-CN" altLang="en-US"/>
              <a:t>例句</a:t>
            </a:r>
            <a:r>
              <a:rPr lang="en-US" altLang="zh-CN"/>
              <a:t>】</a:t>
            </a:r>
          </a:p>
          <a:p>
            <a:pPr>
              <a:lnSpc>
                <a:spcPct val="120000"/>
              </a:lnSpc>
            </a:pPr>
            <a:r>
              <a:rPr lang="en-US" altLang="zh-CN"/>
              <a:t>1. Then three policemen rushed at him.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2. They made a rush for the door. 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3. You’d better get to work before the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rush hour.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05800" cy="61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/>
              <a:t>【</a:t>
            </a:r>
            <a:r>
              <a:rPr lang="zh-CN" altLang="en-US"/>
              <a:t>结论</a:t>
            </a:r>
            <a:r>
              <a:rPr lang="en-US" altLang="zh-CN"/>
              <a:t>】</a:t>
            </a:r>
          </a:p>
          <a:p>
            <a:pPr>
              <a:lnSpc>
                <a:spcPct val="110000"/>
              </a:lnSpc>
            </a:pPr>
            <a:r>
              <a:rPr lang="zh-CN" altLang="en-US"/>
              <a:t>根据例句</a:t>
            </a:r>
            <a:r>
              <a:rPr lang="en-US" altLang="zh-CN"/>
              <a:t>1. Then three policemen </a:t>
            </a:r>
            <a:r>
              <a:rPr lang="en-US" altLang="zh-CN">
                <a:solidFill>
                  <a:srgbClr val="FF3300"/>
                </a:solidFill>
              </a:rPr>
              <a:t>rushed </a:t>
            </a:r>
            <a:r>
              <a:rPr lang="en-US" altLang="zh-CN"/>
              <a:t>at him.</a:t>
            </a:r>
            <a:r>
              <a:rPr lang="zh-CN" altLang="en-US"/>
              <a:t>中</a:t>
            </a:r>
            <a:r>
              <a:rPr lang="en-US" altLang="zh-CN"/>
              <a:t>rush</a:t>
            </a:r>
            <a:r>
              <a:rPr lang="zh-CN" altLang="en-US"/>
              <a:t>在句中所作成分可知，它是动词，意思是“</a:t>
            </a:r>
            <a:r>
              <a:rPr lang="zh-CN" altLang="en-US">
                <a:solidFill>
                  <a:srgbClr val="FF3300"/>
                </a:solidFill>
              </a:rPr>
              <a:t>冲；奔</a:t>
            </a:r>
            <a:r>
              <a:rPr lang="zh-CN" altLang="en-US"/>
              <a:t>”。从例句</a:t>
            </a:r>
            <a:r>
              <a:rPr lang="en-US" altLang="zh-CN"/>
              <a:t>2. They </a:t>
            </a:r>
            <a:r>
              <a:rPr lang="en-US" altLang="zh-CN">
                <a:solidFill>
                  <a:srgbClr val="FF3300"/>
                </a:solidFill>
              </a:rPr>
              <a:t>made a rush </a:t>
            </a:r>
            <a:r>
              <a:rPr lang="en-US" altLang="zh-CN"/>
              <a:t>for the door.</a:t>
            </a:r>
            <a:r>
              <a:rPr lang="zh-CN" altLang="en-US"/>
              <a:t>中的</a:t>
            </a:r>
            <a:r>
              <a:rPr lang="en-US" altLang="zh-CN"/>
              <a:t>made a rush</a:t>
            </a:r>
            <a:r>
              <a:rPr lang="zh-CN" altLang="en-US"/>
              <a:t>可知，</a:t>
            </a:r>
            <a:r>
              <a:rPr lang="en-US" altLang="zh-CN"/>
              <a:t>rush</a:t>
            </a:r>
            <a:r>
              <a:rPr lang="zh-CN" altLang="en-US"/>
              <a:t>在此的词性为</a:t>
            </a:r>
            <a:r>
              <a:rPr lang="en-US" altLang="zh-CN"/>
              <a:t>_____</a:t>
            </a:r>
            <a:r>
              <a:rPr lang="zh-CN" altLang="en-US"/>
              <a:t>，意思是“</a:t>
            </a:r>
            <a:r>
              <a:rPr lang="zh-CN" altLang="en-US">
                <a:solidFill>
                  <a:srgbClr val="FF3300"/>
                </a:solidFill>
              </a:rPr>
              <a:t>冲；跑</a:t>
            </a:r>
            <a:r>
              <a:rPr lang="zh-CN" altLang="en-US"/>
              <a:t>”。例句</a:t>
            </a:r>
            <a:r>
              <a:rPr lang="en-US" altLang="zh-CN"/>
              <a:t>3. You’d better get to work before the rush hour.</a:t>
            </a:r>
          </a:p>
          <a:p>
            <a:pPr>
              <a:lnSpc>
                <a:spcPct val="110000"/>
              </a:lnSpc>
            </a:pPr>
            <a:r>
              <a:rPr lang="zh-CN" altLang="en-US"/>
              <a:t>中的</a:t>
            </a:r>
            <a:r>
              <a:rPr lang="en-US" altLang="zh-CN">
                <a:solidFill>
                  <a:srgbClr val="FF3300"/>
                </a:solidFill>
              </a:rPr>
              <a:t>rush hour</a:t>
            </a:r>
            <a:r>
              <a:rPr lang="zh-CN" altLang="en-US"/>
              <a:t>意为“</a:t>
            </a:r>
            <a:r>
              <a:rPr lang="zh-CN" altLang="en-US">
                <a:solidFill>
                  <a:srgbClr val="FF3300"/>
                </a:solidFill>
              </a:rPr>
              <a:t>（上下班时的）交通高峰期</a:t>
            </a:r>
            <a:r>
              <a:rPr lang="zh-CN" altLang="en-US"/>
              <a:t>”。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781800" y="3429000"/>
            <a:ext cx="1216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</a:rPr>
              <a:t>名词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1000" y="657225"/>
            <a:ext cx="82296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08355">
              <a:lnSpc>
                <a:spcPct val="120000"/>
              </a:lnSpc>
              <a:tabLst>
                <a:tab pos="450850" algn="l"/>
              </a:tabLst>
            </a:pPr>
            <a:r>
              <a:rPr lang="en-US" altLang="zh-CN"/>
              <a:t>6. </a:t>
            </a:r>
            <a:r>
              <a:rPr lang="en-US" altLang="zh-CN">
                <a:solidFill>
                  <a:srgbClr val="FF3300"/>
                </a:solidFill>
              </a:rPr>
              <a:t>Congratulations to</a:t>
            </a:r>
            <a:r>
              <a:rPr lang="en-US" altLang="zh-CN"/>
              <a:t> our winners and 	thanks to everyone who entered the 	competition.</a:t>
            </a:r>
          </a:p>
          <a:p>
            <a:pPr defTabSz="808355">
              <a:lnSpc>
                <a:spcPct val="120000"/>
              </a:lnSpc>
              <a:tabLst>
                <a:tab pos="450850" algn="l"/>
              </a:tabLst>
            </a:pPr>
            <a:r>
              <a:rPr lang="en-US" altLang="zh-CN">
                <a:solidFill>
                  <a:srgbClr val="0000FF"/>
                </a:solidFill>
              </a:rPr>
              <a:t>    congratulations to sb. (on sth.)</a:t>
            </a:r>
            <a:r>
              <a:rPr lang="zh-CN" altLang="en-US">
                <a:solidFill>
                  <a:srgbClr val="0000FF"/>
                </a:solidFill>
              </a:rPr>
              <a:t>表示 	“</a:t>
            </a:r>
            <a:r>
              <a:rPr lang="en-US" altLang="zh-CN">
                <a:solidFill>
                  <a:srgbClr val="0000FF"/>
                </a:solidFill>
              </a:rPr>
              <a:t>(</a:t>
            </a:r>
            <a:r>
              <a:rPr lang="zh-CN" altLang="en-US">
                <a:solidFill>
                  <a:srgbClr val="0000FF"/>
                </a:solidFill>
              </a:rPr>
              <a:t>因某事</a:t>
            </a:r>
            <a:r>
              <a:rPr lang="en-US" altLang="zh-CN">
                <a:solidFill>
                  <a:srgbClr val="0000FF"/>
                </a:solidFill>
              </a:rPr>
              <a:t>)</a:t>
            </a:r>
            <a:r>
              <a:rPr lang="zh-CN" altLang="en-US">
                <a:solidFill>
                  <a:srgbClr val="0000FF"/>
                </a:solidFill>
              </a:rPr>
              <a:t>向某人表示祝贺”。</a:t>
            </a:r>
          </a:p>
          <a:p>
            <a:pPr defTabSz="808355">
              <a:lnSpc>
                <a:spcPct val="120000"/>
              </a:lnSpc>
              <a:tabLst>
                <a:tab pos="450850" algn="l"/>
              </a:tabLst>
            </a:pPr>
            <a:r>
              <a:rPr lang="zh-CN" altLang="en-US"/>
              <a:t>    </a:t>
            </a:r>
            <a:r>
              <a:rPr lang="en-US" altLang="zh-CN"/>
              <a:t>e.g. </a:t>
            </a:r>
            <a:r>
              <a:rPr lang="en-US" altLang="zh-CN">
                <a:solidFill>
                  <a:srgbClr val="FF3300"/>
                </a:solidFill>
              </a:rPr>
              <a:t>Congratulations to</a:t>
            </a:r>
            <a:r>
              <a:rPr lang="en-US" altLang="zh-CN"/>
              <a:t> you on winning 		    the first prize. </a:t>
            </a:r>
          </a:p>
          <a:p>
            <a:pPr defTabSz="808355">
              <a:lnSpc>
                <a:spcPct val="120000"/>
              </a:lnSpc>
              <a:tabLst>
                <a:tab pos="450850" algn="l"/>
              </a:tabLst>
            </a:pPr>
            <a:r>
              <a:rPr lang="en-US" altLang="zh-CN"/>
              <a:t>           </a:t>
            </a:r>
            <a:r>
              <a:rPr lang="zh-CN" altLang="en-US"/>
              <a:t>祝贺你获得一等奖。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04800" y="762000"/>
            <a:ext cx="84582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7. Now let’s welcome our headmaster 	to 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</a:rPr>
              <a:t>present</a:t>
            </a:r>
            <a:r>
              <a:rPr lang="en-US" altLang="zh-CN">
                <a:latin typeface="Times New Roman" panose="02020603050405020304" pitchFamily="18" charset="0"/>
              </a:rPr>
              <a:t> the prizes to the winners!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	present  </a:t>
            </a:r>
            <a:r>
              <a:rPr lang="en-US" altLang="zh-CN" b="0" i="1">
                <a:solidFill>
                  <a:srgbClr val="0000FF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</a:rPr>
              <a:t>授予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</a:rPr>
              <a:t>呈递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	</a:t>
            </a:r>
            <a:r>
              <a:rPr lang="en-US" altLang="zh-CN">
                <a:latin typeface="Times New Roman" panose="02020603050405020304" pitchFamily="18" charset="0"/>
              </a:rPr>
              <a:t>e.g. The ships 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</a:rPr>
              <a:t>present</a:t>
            </a:r>
            <a:r>
              <a:rPr lang="en-US" altLang="zh-CN">
                <a:latin typeface="Times New Roman" panose="02020603050405020304" pitchFamily="18" charset="0"/>
              </a:rPr>
              <a:t> a beautiful sight.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	       </a:t>
            </a:r>
            <a:r>
              <a:rPr lang="zh-CN" altLang="en-US">
                <a:latin typeface="Times New Roman" panose="02020603050405020304" pitchFamily="18" charset="0"/>
              </a:rPr>
              <a:t>船舶呈现一派美丽的景致。 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       </a:t>
            </a:r>
            <a:r>
              <a:rPr lang="en-US" altLang="zh-CN">
                <a:latin typeface="Times New Roman" panose="02020603050405020304" pitchFamily="18" charset="0"/>
              </a:rPr>
              <a:t>She </a:t>
            </a:r>
            <a:r>
              <a:rPr lang="en-US" altLang="zh-CN">
                <a:solidFill>
                  <a:srgbClr val="FF0066"/>
                </a:solidFill>
                <a:latin typeface="Times New Roman" panose="02020603050405020304" pitchFamily="18" charset="0"/>
              </a:rPr>
              <a:t>presents</a:t>
            </a:r>
            <a:r>
              <a:rPr lang="en-US" altLang="zh-CN">
                <a:latin typeface="Times New Roman" panose="02020603050405020304" pitchFamily="18" charset="0"/>
              </a:rPr>
              <a:t> her idea very clearly. 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    </a:t>
            </a:r>
            <a:r>
              <a:rPr lang="zh-CN" altLang="en-US">
                <a:latin typeface="Times New Roman" panose="02020603050405020304" pitchFamily="18" charset="0"/>
              </a:rPr>
              <a:t>她把自己的观点表达得十分清楚。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3733800"/>
            <a:ext cx="83820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The headmaster __________ the prizes to the ________ of the photo competition _________. Li Wei won the prize for the subject Nature. 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09600" y="908050"/>
            <a:ext cx="8077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Complete the passage with the correct form of the words in the box.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90600" y="2438400"/>
            <a:ext cx="6629400" cy="1200150"/>
          </a:xfrm>
          <a:prstGeom prst="rect">
            <a:avLst/>
          </a:prstGeom>
          <a:solidFill>
            <a:srgbClr val="FF99CC"/>
          </a:solidFill>
          <a:ln w="9525">
            <a:solidFill>
              <a:srgbClr val="FF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/>
              <a:t>blouse       present       tonight      windy     winner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038600" y="3810000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00"/>
                </a:solidFill>
              </a:rPr>
              <a:t>presented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057400" y="4464050"/>
            <a:ext cx="1768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3300"/>
                </a:solidFill>
              </a:rPr>
              <a:t>winners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352800" y="5149850"/>
            <a:ext cx="158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00"/>
                </a:solidFill>
              </a:rPr>
              <a:t>tonight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2971800" y="152400"/>
            <a:ext cx="320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9050">
                  <a:solidFill>
                    <a:srgbClr val="FF0066"/>
                  </a:solidFill>
                  <a:rou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Exercises</a:t>
            </a:r>
            <a:endParaRPr lang="zh-CN" altLang="en-US" kern="10" dirty="0">
              <a:ln w="19050">
                <a:solidFill>
                  <a:srgbClr val="FF0066"/>
                </a:solidFill>
                <a:rou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7" grpId="0" animBg="1"/>
      <p:bldP spid="41989" grpId="0"/>
      <p:bldP spid="41990" grpId="0"/>
      <p:bldP spid="419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8001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In the City and People group, Zhao Min won a prize with a photo of a girl who wears a ________ and skirt rushing across the road, on a ________ evening in the rain. He </a:t>
            </a:r>
            <a:r>
              <a:rPr lang="en-US" altLang="zh-CN" dirty="0" err="1">
                <a:latin typeface="Times New Roman" panose="02020603050405020304" pitchFamily="18" charset="0"/>
              </a:rPr>
              <a:t>Zhong</a:t>
            </a:r>
            <a:r>
              <a:rPr lang="en-US" altLang="zh-CN" dirty="0">
                <a:latin typeface="Times New Roman" panose="02020603050405020304" pitchFamily="18" charset="0"/>
              </a:rPr>
              <a:t> won the prize in the Music group, and Tony Smith won the prize for the subject Home and Away.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657600" y="2012950"/>
            <a:ext cx="14287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blouse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143000" y="3308350"/>
            <a:ext cx="13779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windy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914400" y="2590800"/>
            <a:ext cx="76962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Arial" panose="020B0604020202020204" pitchFamily="34" charset="0"/>
              </a:rPr>
              <a:t>Bring a photo and make a photo display.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Arial" panose="020B0604020202020204" pitchFamily="34" charset="0"/>
              </a:rPr>
              <a:t>Choose a photo from the display. Answer the questions.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2514600" y="1066800"/>
            <a:ext cx="3886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9050">
                  <a:solidFill>
                    <a:srgbClr val="FF0066"/>
                  </a:solidFill>
                  <a:rou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Writing</a:t>
            </a:r>
            <a:endParaRPr lang="zh-CN" altLang="en-US" kern="10" dirty="0">
              <a:ln w="19050">
                <a:solidFill>
                  <a:srgbClr val="FF0066"/>
                </a:solidFill>
                <a:rou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772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AutoNum type="arabicPeriod"/>
            </a:pPr>
            <a:r>
              <a:rPr lang="en-US" altLang="zh-CN" dirty="0">
                <a:latin typeface="Times New Roman" panose="02020603050405020304" pitchFamily="18" charset="0"/>
              </a:rPr>
              <a:t> What does it show?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2. Where was it taken?   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3. Where are the things and/or people in the photo?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4. Why do you like it?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38200" y="2667000"/>
            <a:ext cx="74676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Arial" panose="020B0604020202020204" pitchFamily="34" charset="0"/>
              </a:rPr>
              <a:t>Write a passage about the photo. Use the answers in Activity 6 to help you</a:t>
            </a:r>
            <a:r>
              <a:rPr lang="en-US" altLang="zh-CN" dirty="0" smtClean="0">
                <a:latin typeface="Arial" panose="020B0604020202020204" pitchFamily="34" charset="0"/>
              </a:rPr>
              <a:t>.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434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kern="10" dirty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kern="10" dirty="0">
              <a:ln w="9525">
                <a:rou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81400" y="5562600"/>
            <a:ext cx="1935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3300"/>
                </a:solidFill>
                <a:latin typeface="Arial" panose="020B0604020202020204" pitchFamily="34" charset="0"/>
              </a:rPr>
              <a:t>Nature 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914400" y="304800"/>
            <a:ext cx="73152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Arial" panose="020B0604020202020204" pitchFamily="34" charset="0"/>
              </a:rPr>
              <a:t>Which subject does this photo belong to?</a:t>
            </a:r>
          </a:p>
        </p:txBody>
      </p:sp>
      <p:pic>
        <p:nvPicPr>
          <p:cNvPr id="4098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6172200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7239000" cy="2209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altLang="zh-CN" kern="10">
                <a:ln w="19050">
                  <a:solidFill>
                    <a:srgbClr val="FF33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Thank you!</a:t>
            </a:r>
            <a:endParaRPr lang="zh-CN" altLang="en-US" kern="10">
              <a:ln w="19050">
                <a:solidFill>
                  <a:srgbClr val="FF33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1371600" y="3825875"/>
            <a:ext cx="1847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3300"/>
                </a:solidFill>
                <a:latin typeface="Arial" panose="020B0604020202020204" pitchFamily="34" charset="0"/>
              </a:rPr>
              <a:t>People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562600" y="1768475"/>
            <a:ext cx="19812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</a:rPr>
              <a:t>Music</a:t>
            </a:r>
          </a:p>
        </p:txBody>
      </p:sp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9624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429000"/>
            <a:ext cx="4648200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676400" y="1295400"/>
            <a:ext cx="17526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</a:rPr>
              <a:t>Family 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019800" y="4343400"/>
            <a:ext cx="16764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</a:rPr>
              <a:t>Home</a:t>
            </a:r>
          </a:p>
        </p:txBody>
      </p:sp>
      <p:pic>
        <p:nvPicPr>
          <p:cNvPr id="6146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8400"/>
            <a:ext cx="43434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3" name="Picture 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939800"/>
            <a:ext cx="43434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47291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chemeClr val="tx2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New words</a:t>
            </a:r>
            <a:endParaRPr lang="zh-CN" altLang="en-US" kern="10" dirty="0">
              <a:ln w="12700">
                <a:solidFill>
                  <a:schemeClr val="tx2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257800" y="3657600"/>
            <a:ext cx="2819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FF"/>
                </a:solidFill>
              </a:rPr>
              <a:t>winner</a:t>
            </a:r>
            <a:r>
              <a:rPr lang="en-US" altLang="zh-CN" dirty="0"/>
              <a:t>   </a:t>
            </a:r>
            <a:r>
              <a:rPr lang="en-US" altLang="zh-CN" i="1" dirty="0"/>
              <a:t>n. </a:t>
            </a:r>
          </a:p>
          <a:p>
            <a:pPr>
              <a:lnSpc>
                <a:spcPct val="120000"/>
              </a:lnSpc>
            </a:pPr>
            <a:r>
              <a:rPr lang="en-US" altLang="zh-CN" i="1" dirty="0"/>
              <a:t>  </a:t>
            </a:r>
            <a:r>
              <a:rPr lang="zh-CN" altLang="en-US" dirty="0"/>
              <a:t>获胜者</a:t>
            </a:r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3" cstate="email"/>
          <a:srcRect l="12018" t="5000" r="5579"/>
          <a:stretch>
            <a:fillRect/>
          </a:stretch>
        </p:blipFill>
        <p:spPr bwMode="auto">
          <a:xfrm>
            <a:off x="838200" y="2895600"/>
            <a:ext cx="3657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0" y="1066800"/>
            <a:ext cx="45720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dirty="0">
                <a:solidFill>
                  <a:srgbClr val="FF00FF"/>
                </a:solidFill>
              </a:rPr>
              <a:t>headmaster</a:t>
            </a:r>
            <a:r>
              <a:rPr lang="en-US" altLang="zh-CN" dirty="0"/>
              <a:t>    </a:t>
            </a:r>
            <a:r>
              <a:rPr lang="en-US" altLang="zh-CN" i="1" dirty="0"/>
              <a:t>n</a:t>
            </a:r>
            <a:r>
              <a:rPr lang="en-US" altLang="zh-CN" dirty="0"/>
              <a:t>. </a:t>
            </a:r>
          </a:p>
          <a:p>
            <a:pPr algn="ctr">
              <a:lnSpc>
                <a:spcPct val="110000"/>
              </a:lnSpc>
            </a:pPr>
            <a:r>
              <a:rPr lang="zh-CN" altLang="en-US" dirty="0"/>
              <a:t>男校长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1000" y="4572000"/>
            <a:ext cx="431165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dirty="0">
                <a:solidFill>
                  <a:srgbClr val="FF00FF"/>
                </a:solidFill>
              </a:rPr>
              <a:t>singer</a:t>
            </a:r>
            <a:r>
              <a:rPr lang="en-US" altLang="zh-CN" dirty="0"/>
              <a:t>   </a:t>
            </a:r>
            <a:r>
              <a:rPr lang="en-US" altLang="zh-CN" i="1" dirty="0"/>
              <a:t>n.</a:t>
            </a:r>
            <a:r>
              <a:rPr lang="en-US" altLang="zh-CN" dirty="0"/>
              <a:t> </a:t>
            </a:r>
          </a:p>
          <a:p>
            <a:pPr algn="ctr">
              <a:lnSpc>
                <a:spcPct val="110000"/>
              </a:lnSpc>
            </a:pPr>
            <a:r>
              <a:rPr lang="zh-CN" altLang="en-US" dirty="0"/>
              <a:t>歌手</a:t>
            </a:r>
            <a:r>
              <a:rPr lang="en-US" altLang="zh-CN" dirty="0"/>
              <a:t>; </a:t>
            </a:r>
            <a:r>
              <a:rPr lang="zh-CN" altLang="en-US" dirty="0"/>
              <a:t>歌唱家</a:t>
            </a:r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975" y="1295400"/>
            <a:ext cx="370522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4" cstate="email"/>
          <a:srcRect l="20163" r="8975"/>
          <a:stretch>
            <a:fillRect/>
          </a:stretch>
        </p:blipFill>
        <p:spPr bwMode="auto">
          <a:xfrm>
            <a:off x="5486400" y="2819400"/>
            <a:ext cx="28956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876800" y="126365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FF"/>
                </a:solidFill>
              </a:rPr>
              <a:t>blouse</a:t>
            </a:r>
            <a:r>
              <a:rPr lang="en-US" altLang="zh-CN" dirty="0"/>
              <a:t>   </a:t>
            </a:r>
            <a:r>
              <a:rPr lang="en-US" altLang="zh-CN" i="1" dirty="0"/>
              <a:t>n. </a:t>
            </a:r>
            <a:r>
              <a:rPr lang="zh-CN" altLang="en-US" dirty="0"/>
              <a:t>女衬衫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066800" y="5246688"/>
            <a:ext cx="284162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dirty="0">
                <a:solidFill>
                  <a:srgbClr val="FF00FF"/>
                </a:solidFill>
              </a:rPr>
              <a:t>skirt</a:t>
            </a:r>
            <a:r>
              <a:rPr lang="en-US" altLang="zh-CN" dirty="0"/>
              <a:t>  </a:t>
            </a:r>
            <a:r>
              <a:rPr lang="en-US" altLang="zh-CN" i="1" dirty="0"/>
              <a:t>n.</a:t>
            </a:r>
            <a:r>
              <a:rPr lang="en-US" altLang="zh-CN" dirty="0"/>
              <a:t> </a:t>
            </a:r>
            <a:r>
              <a:rPr lang="zh-CN" altLang="en-US" dirty="0"/>
              <a:t>裙子 </a:t>
            </a: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362200"/>
            <a:ext cx="27495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3" name="Picture 9" descr="864571dba61f95436a5ce9343e41_800_8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827088"/>
            <a:ext cx="3276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066800" y="2667000"/>
            <a:ext cx="73152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Look at the picture and the subjects of the photo competition. Which subject does this photo belong to?</a:t>
            </a:r>
          </a:p>
        </p:txBody>
      </p:sp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411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9050">
                  <a:solidFill>
                    <a:schemeClr val="tx1"/>
                  </a:solidFill>
                  <a:rou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Reading</a:t>
            </a:r>
            <a:endParaRPr lang="zh-CN" altLang="en-US" kern="10" dirty="0">
              <a:ln w="19050">
                <a:solidFill>
                  <a:schemeClr val="tx1"/>
                </a:solidFill>
                <a:rou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全屏显示(4:3)</PresentationFormat>
  <Paragraphs>114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华文隶书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271</cp:revision>
  <cp:lastPrinted>2113-01-01T00:00:00Z</cp:lastPrinted>
  <dcterms:created xsi:type="dcterms:W3CDTF">2113-01-01T00:00:00Z</dcterms:created>
  <dcterms:modified xsi:type="dcterms:W3CDTF">2023-01-16T17:24:00Z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9D8D0D5316284310A1FC607E9B590476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