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8" r:id="rId2"/>
    <p:sldId id="269" r:id="rId3"/>
    <p:sldId id="267" r:id="rId4"/>
    <p:sldId id="533" r:id="rId5"/>
    <p:sldId id="568" r:id="rId6"/>
    <p:sldId id="550" r:id="rId7"/>
    <p:sldId id="551" r:id="rId8"/>
    <p:sldId id="569" r:id="rId9"/>
    <p:sldId id="552" r:id="rId10"/>
    <p:sldId id="559" r:id="rId11"/>
    <p:sldId id="554" r:id="rId12"/>
    <p:sldId id="549" r:id="rId13"/>
    <p:sldId id="553" r:id="rId14"/>
    <p:sldId id="555" r:id="rId15"/>
    <p:sldId id="565" r:id="rId16"/>
    <p:sldId id="566" r:id="rId17"/>
    <p:sldId id="567" r:id="rId18"/>
    <p:sldId id="556" r:id="rId19"/>
    <p:sldId id="557" r:id="rId20"/>
    <p:sldId id="558" r:id="rId21"/>
    <p:sldId id="400" r:id="rId22"/>
    <p:sldId id="586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6" autoAdjust="0"/>
    <p:restoredTop sz="94673" autoAdjust="0"/>
  </p:normalViewPr>
  <p:slideViewPr>
    <p:cSldViewPr snapToGrid="0">
      <p:cViewPr varScale="1">
        <p:scale>
          <a:sx n="109" d="100"/>
          <a:sy n="109" d="100"/>
        </p:scale>
        <p:origin x="-858" y="-9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58B82-0474-4924-920A-A52D2A16C08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72490-676B-4287-AD1F-63873F1EA6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612775" y="6315075"/>
            <a:ext cx="2698750" cy="315913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388" y="6315075"/>
            <a:ext cx="3959225" cy="31591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877300" y="6315075"/>
            <a:ext cx="2700338" cy="315913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2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</p:sldLayoutIdLst>
  <p:transition/>
  <p:hf sldNum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5.pn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57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56.png"/><Relationship Id="rId5" Type="http://schemas.openxmlformats.org/officeDocument/2006/relationships/image" Target="../media/image55.jpeg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1920265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/>
              <a:t>一元一次方程的应用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547516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1505"/>
          <p:cNvSpPr>
            <a:spLocks noChangeArrowheads="1"/>
          </p:cNvSpPr>
          <p:nvPr/>
        </p:nvSpPr>
        <p:spPr bwMode="auto">
          <a:xfrm>
            <a:off x="1241425" y="1137801"/>
            <a:ext cx="9709150" cy="1140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李明以两种方式储蓄了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500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元，一种方式储蓄的年利率为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5%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，另一种是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4%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，一年后得利息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23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元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5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角，问两种储蓄各存了多少元钱？</a:t>
            </a:r>
          </a:p>
        </p:txBody>
      </p:sp>
      <p:sp>
        <p:nvSpPr>
          <p:cNvPr id="3" name="文本占位符 22530"/>
          <p:cNvSpPr>
            <a:spLocks noGrp="1" noChangeArrowheads="1"/>
          </p:cNvSpPr>
          <p:nvPr/>
        </p:nvSpPr>
        <p:spPr bwMode="auto">
          <a:xfrm>
            <a:off x="1397793" y="2606865"/>
            <a:ext cx="5377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解：设年利率为</a:t>
            </a:r>
            <a:r>
              <a:rPr lang="en-US" altLang="zh-CN" sz="24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5% </a:t>
            </a:r>
            <a:r>
              <a:rPr lang="zh-CN" altLang="en-US" sz="24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的储蓄了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 </a:t>
            </a:r>
            <a:r>
              <a:rPr lang="zh-CN" altLang="en-US" sz="24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元，</a:t>
            </a:r>
            <a:endParaRPr lang="en-US" altLang="zh-CN" sz="2400" b="1" dirty="0">
              <a:solidFill>
                <a:srgbClr val="FF0000"/>
              </a:solidFill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97794" y="5649198"/>
            <a:ext cx="92963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答：年利率为</a:t>
            </a:r>
            <a:r>
              <a:rPr lang="en-US" altLang="zh-CN" sz="24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5%</a:t>
            </a:r>
            <a:r>
              <a:rPr lang="zh-CN" altLang="en-US" sz="24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的储蓄了</a:t>
            </a:r>
            <a:r>
              <a:rPr lang="en-US" altLang="zh-CN" sz="24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350</a:t>
            </a:r>
            <a:r>
              <a:rPr lang="zh-CN" altLang="en-US" sz="24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元，年利率为</a:t>
            </a:r>
            <a:r>
              <a:rPr lang="en-US" altLang="zh-CN" sz="24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4%</a:t>
            </a:r>
            <a:r>
              <a:rPr lang="zh-CN" altLang="en-US" sz="24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的储蓄了</a:t>
            </a:r>
            <a:r>
              <a:rPr lang="en-US" altLang="zh-CN" sz="24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150</a:t>
            </a:r>
            <a:r>
              <a:rPr lang="zh-CN" altLang="en-US" sz="24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元</a:t>
            </a:r>
            <a:r>
              <a:rPr lang="en-US" altLang="zh-CN" sz="24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4254500" y="316606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>
                    <a:solidFill>
                      <a:srgbClr val="FF0000"/>
                    </a:solidFill>
                    <a:latin typeface="方正北魏楷书简体" panose="03000509000000000000" pitchFamily="65" charset="-122"/>
                    <a:ea typeface="方正北魏楷书简体" panose="03000509000000000000" pitchFamily="65" charset="-122"/>
                  </a:rPr>
                  <a:t>则另一种年利率为</a:t>
                </a:r>
                <a:r>
                  <a:rPr lang="en-US" altLang="zh-CN" sz="2400" b="1">
                    <a:solidFill>
                      <a:srgbClr val="FF0000"/>
                    </a:solidFill>
                    <a:latin typeface="方正北魏楷书简体" panose="03000509000000000000" pitchFamily="65" charset="-122"/>
                    <a:ea typeface="方正北魏楷书简体" panose="03000509000000000000" pitchFamily="65" charset="-122"/>
                  </a:rPr>
                  <a:t>4%</a:t>
                </a:r>
                <a:r>
                  <a:rPr lang="zh-CN" altLang="en-US" sz="2400" b="1">
                    <a:solidFill>
                      <a:srgbClr val="FF0000"/>
                    </a:solidFill>
                    <a:latin typeface="方正北魏楷书简体" panose="03000509000000000000" pitchFamily="65" charset="-122"/>
                    <a:ea typeface="方正北魏楷书简体" panose="03000509000000000000" pitchFamily="65" charset="-122"/>
                  </a:rPr>
                  <a:t>的储蓄了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方正北魏楷书简体" panose="03000509000000000000" pitchFamily="65" charset="-122"/>
                          </a:rPr>
                        </m:ctrlPr>
                      </m:dPr>
                      <m:e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方正北魏楷书简体" panose="03000509000000000000" pitchFamily="65" charset="-122"/>
                          </a:rPr>
                          <m:t>𝟓𝟎𝟎</m:t>
                        </m:r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方正北魏楷书简体" panose="03000509000000000000" pitchFamily="65" charset="-122"/>
                          </a:rPr>
                          <m:t>−</m:t>
                        </m:r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方正北魏楷书简体" panose="03000509000000000000" pitchFamily="65" charset="-122"/>
                          </a:rPr>
                          <m:t>𝒙</m:t>
                        </m:r>
                      </m:e>
                    </m:d>
                  </m:oMath>
                </a14:m>
                <a:r>
                  <a:rPr lang="zh-CN" altLang="en-US" sz="2400" b="1">
                    <a:solidFill>
                      <a:srgbClr val="FF0000"/>
                    </a:solidFill>
                    <a:latin typeface="方正北魏楷书简体" panose="03000509000000000000" pitchFamily="65" charset="-122"/>
                    <a:ea typeface="方正北魏楷书简体" panose="03000509000000000000" pitchFamily="65" charset="-122"/>
                  </a:rPr>
                  <a:t>元</a:t>
                </a:r>
                <a:r>
                  <a:rPr lang="en-US" altLang="zh-CN" sz="2400" b="1">
                    <a:solidFill>
                      <a:srgbClr val="FF0000"/>
                    </a:solidFill>
                    <a:latin typeface="方正北魏楷书简体" panose="03000509000000000000" pitchFamily="65" charset="-122"/>
                    <a:ea typeface="方正北魏楷书简体" panose="03000509000000000000" pitchFamily="65" charset="-122"/>
                  </a:rPr>
                  <a:t>.</a:t>
                </a:r>
                <a:endParaRPr lang="zh-CN" altLang="en-US" sz="240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500" y="3166064"/>
                <a:ext cx="6096000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128" b="1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2547635" y="3794513"/>
                <a:ext cx="16185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%×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635" y="3794513"/>
                <a:ext cx="1618585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" t="-105" r="-2198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4166220" y="3794513"/>
                <a:ext cx="30223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𝟓𝟎𝟎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%×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220" y="3794513"/>
                <a:ext cx="302236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1" t="-105" r="-2109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7188586" y="3794513"/>
                <a:ext cx="10665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𝟐𝟑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8586" y="3794513"/>
                <a:ext cx="1066509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36" t="-105" r="-3504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6921934" y="4346964"/>
                <a:ext cx="12161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𝟑𝟓𝟎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1934" y="4346964"/>
                <a:ext cx="1216102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36" t="-105" r="-2987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6002836" y="4883156"/>
                <a:ext cx="213520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𝟓𝟎𝟎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𝟏𝟓𝟎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836" y="4883156"/>
                <a:ext cx="2135200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8" t="-2" r="-1523" b="1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本框 17"/>
          <p:cNvSpPr txBox="1"/>
          <p:nvPr/>
        </p:nvSpPr>
        <p:spPr>
          <a:xfrm>
            <a:off x="1307660" y="311499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10" grpId="0"/>
      <p:bldP spid="12" grpId="0"/>
      <p:bldP spid="1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95757" y="1244600"/>
            <a:ext cx="9600485" cy="131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某人购买了一种</a:t>
            </a:r>
            <a:r>
              <a:rPr lang="en-US" altLang="zh-CN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1</a:t>
            </a: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年期债券</a:t>
            </a:r>
            <a:r>
              <a:rPr lang="en-US" altLang="zh-CN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50000</a:t>
            </a: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元，到期后共获得本息</a:t>
            </a:r>
            <a:r>
              <a:rPr lang="en-US" altLang="zh-CN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52500</a:t>
            </a: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元，这种债券的年收益率是多少？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65300" y="2806700"/>
            <a:ext cx="5270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解：设这种债券的年收益率是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x.</a:t>
            </a:r>
            <a:endParaRPr lang="zh-CN" altLang="en-US" sz="2800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3933184" y="4346490"/>
                <a:ext cx="117339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𝟓𝟎𝟎𝟎𝟎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184" y="4346490"/>
                <a:ext cx="1173398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54" t="-128" r="-3687" b="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4676379" y="3576595"/>
            <a:ext cx="3190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本金</a:t>
            </a:r>
            <a:r>
              <a:rPr lang="en-US" altLang="zh-CN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+</a:t>
            </a:r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利息</a:t>
            </a:r>
            <a:r>
              <a:rPr lang="en-US" altLang="zh-CN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=</a:t>
            </a:r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本息和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6547531" y="4993071"/>
                <a:ext cx="13072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531" y="4993071"/>
                <a:ext cx="1307217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4" t="-15" r="-3367" b="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1765300" y="5598181"/>
            <a:ext cx="5270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答：这种债券的年收益率是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5%.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5106582" y="4300323"/>
                <a:ext cx="6096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𝟓𝟎𝟎𝟎𝟎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zh-CN" altLang="en-US" sz="280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582" y="4300323"/>
                <a:ext cx="6096000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9" t="-20" r="9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6796045" y="4297976"/>
                <a:ext cx="172565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𝟓𝟐𝟓𝟎𝟎</m:t>
                      </m:r>
                    </m:oMath>
                  </m:oMathPara>
                </a14:m>
                <a:endParaRPr lang="zh-CN" altLang="en-US" sz="280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6045" y="4297976"/>
                <a:ext cx="1725655" cy="523220"/>
              </a:xfrm>
              <a:prstGeom prst="rect">
                <a:avLst/>
              </a:prstGeom>
              <a:blipFill rotWithShape="1">
                <a:blip r:embed="rId6"/>
                <a:stretch>
                  <a:fillRect l="-16" t="-57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/>
          <p:cNvSpPr txBox="1"/>
          <p:nvPr/>
        </p:nvSpPr>
        <p:spPr>
          <a:xfrm>
            <a:off x="1307660" y="311499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53885" y="1175658"/>
            <a:ext cx="9884229" cy="169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两瓶酒精，甲瓶有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15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升，浓度未知；乙瓶有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10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升，浓度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30%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，从甲瓶中倒入乙瓶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10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升酒精，摇匀后倒回一部分给甲瓶，此时甲瓶浓度为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37.5%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，乙瓶浓度为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35%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，此时乙瓶有酒精多少升。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94973" y="3003848"/>
            <a:ext cx="3430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设甲瓶酒精浓度为</a:t>
            </a:r>
            <a:r>
              <a:rPr lang="en-US" altLang="zh-CN" sz="2400" b="1" i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%</a:t>
            </a:r>
            <a:r>
              <a:rPr lang="zh-CN" altLang="en-US" sz="2400" b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，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724402" y="3003848"/>
            <a:ext cx="4047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则倒入乙瓶的酒精为</a:t>
            </a:r>
            <a:r>
              <a:rPr lang="en-US" altLang="zh-CN" sz="2400" b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10</a:t>
            </a:r>
            <a:r>
              <a:rPr lang="en-US" altLang="zh-CN" sz="2400" b="1" i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%</a:t>
            </a:r>
            <a:r>
              <a:rPr lang="zh-CN" altLang="en-US" sz="2400" b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，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857831" y="3652526"/>
            <a:ext cx="3587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混合后乙瓶酒精浓度为：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5420697" y="3537622"/>
                <a:ext cx="2366032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𝟑𝟓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697" y="3537622"/>
                <a:ext cx="2366032" cy="691471"/>
              </a:xfrm>
              <a:prstGeom prst="rect">
                <a:avLst/>
              </a:prstGeom>
              <a:blipFill rotWithShape="1">
                <a:blip r:embed="rId3"/>
                <a:stretch>
                  <a:fillRect l="-14" t="-5" r="-1354" b="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8256427" y="3720438"/>
                <a:ext cx="103175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6427" y="3720438"/>
                <a:ext cx="103175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5" t="-165" r="-3628" b="1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/>
          <p:cNvSpPr txBox="1"/>
          <p:nvPr/>
        </p:nvSpPr>
        <p:spPr>
          <a:xfrm>
            <a:off x="1494973" y="4322949"/>
            <a:ext cx="3741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设倒入甲瓶的酒精为</a:t>
            </a:r>
            <a:r>
              <a:rPr lang="en-US" altLang="zh-CN" sz="2400" b="1" i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y</a:t>
            </a:r>
            <a:r>
              <a:rPr lang="zh-CN" altLang="en-US" sz="2400" b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升，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236703" y="4325130"/>
            <a:ext cx="2964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混合后浓度为</a:t>
            </a:r>
            <a:r>
              <a:rPr lang="en-US" altLang="zh-CN" sz="2400" b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37.5%.</a:t>
            </a:r>
            <a:endParaRPr lang="zh-CN" altLang="en-US" sz="2400" b="1">
              <a:solidFill>
                <a:srgbClr val="1002C4"/>
              </a:solidFill>
              <a:latin typeface="Times New Roman" panose="02020603050405020304" pitchFamily="18" charset="0"/>
              <a:ea typeface="方正北魏楷书简体" panose="03000509000000000000" pitchFamily="65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本框 25"/>
              <p:cNvSpPr txBox="1"/>
              <p:nvPr/>
            </p:nvSpPr>
            <p:spPr>
              <a:xfrm>
                <a:off x="3511521" y="5079658"/>
                <a:ext cx="47931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</m:t>
                      </m:r>
                      <m:r>
                        <a:rPr lang="en-US" altLang="zh-CN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CN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𝟑𝟓</m:t>
                      </m:r>
                      <m:r>
                        <a:rPr lang="en-US" altLang="zh-CN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𝒚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𝟑𝟕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  <m:d>
                        <m:d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文本框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521" y="5079658"/>
                <a:ext cx="4793107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3" t="-79" r="-448"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/>
              <p:cNvSpPr txBox="1"/>
              <p:nvPr/>
            </p:nvSpPr>
            <p:spPr>
              <a:xfrm>
                <a:off x="8764299" y="5079658"/>
                <a:ext cx="8538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文本框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4299" y="5079658"/>
                <a:ext cx="853823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3" t="-79" r="-4488"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文本框 36"/>
          <p:cNvSpPr txBox="1"/>
          <p:nvPr/>
        </p:nvSpPr>
        <p:spPr>
          <a:xfrm>
            <a:off x="1494973" y="5635277"/>
            <a:ext cx="3276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则乙瓶剩下</a:t>
            </a:r>
            <a:r>
              <a:rPr lang="en-US" altLang="zh-CN" sz="2400" b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15</a:t>
            </a:r>
            <a:r>
              <a:rPr lang="zh-CN" altLang="en-US" sz="2400" b="1">
                <a:solidFill>
                  <a:srgbClr val="1002C4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升酒精，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/>
              <p:cNvSpPr txBox="1"/>
              <p:nvPr/>
            </p:nvSpPr>
            <p:spPr>
              <a:xfrm>
                <a:off x="4829888" y="5635276"/>
                <a:ext cx="45528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b="1">
                    <a:solidFill>
                      <a:srgbClr val="1002C4"/>
                    </a:solidFill>
                    <a:latin typeface="Times New Roman" panose="02020603050405020304" pitchFamily="18" charset="0"/>
                    <a:ea typeface="方正北魏楷书简体" panose="03000509000000000000" pitchFamily="65" charset="-122"/>
                    <a:cs typeface="Times New Roman" panose="02020603050405020304" pitchFamily="18" charset="0"/>
                  </a:rPr>
                  <a:t>纯酒精为：</a:t>
                </a:r>
                <a14:m>
                  <m:oMath xmlns:m="http://schemas.openxmlformats.org/officeDocument/2006/math">
                    <m:r>
                      <a:rPr lang="en-US" altLang="zh-CN" sz="2400" b="1" i="1" smtClean="0">
                        <a:solidFill>
                          <a:srgbClr val="1002C4"/>
                        </a:solidFill>
                        <a:latin typeface="Cambria Math" panose="02040503050406030204" pitchFamily="18" charset="0"/>
                        <a:ea typeface="方正北魏楷书简体" panose="03000509000000000000" pitchFamily="65" charset="-122"/>
                        <a:cs typeface="Times New Roman" panose="02020603050405020304" pitchFamily="18" charset="0"/>
                      </a:rPr>
                      <m:t>𝟏𝟓</m:t>
                    </m:r>
                    <m:r>
                      <a:rPr lang="en-US" altLang="zh-CN" sz="2400" b="1" i="1" smtClean="0">
                        <a:solidFill>
                          <a:srgbClr val="1002C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altLang="zh-CN" sz="2400" b="1" i="1" smtClean="0">
                        <a:solidFill>
                          <a:srgbClr val="1002C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𝟑𝟓</m:t>
                    </m:r>
                    <m:r>
                      <a:rPr lang="en-US" altLang="zh-CN" sz="2400" b="1" i="1">
                        <a:solidFill>
                          <a:srgbClr val="1002C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%</m:t>
                    </m:r>
                    <m:r>
                      <a:rPr lang="en-US" altLang="zh-CN" sz="2400" b="1" i="1" smtClean="0">
                        <a:solidFill>
                          <a:srgbClr val="1002C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400" b="1" i="0" smtClean="0">
                        <a:solidFill>
                          <a:srgbClr val="1002C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  <m:r>
                      <a:rPr lang="en-US" altLang="zh-CN" sz="2400" b="1" i="0" smtClean="0">
                        <a:solidFill>
                          <a:srgbClr val="1002C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altLang="zh-CN" sz="2400" b="1" i="0" smtClean="0">
                        <a:solidFill>
                          <a:srgbClr val="1002C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𝟐𝟓</m:t>
                    </m:r>
                  </m:oMath>
                </a14:m>
                <a:r>
                  <a:rPr lang="zh-CN" altLang="en-US" sz="2400" b="1">
                    <a:solidFill>
                      <a:srgbClr val="1002C4"/>
                    </a:solidFill>
                    <a:latin typeface="Times New Roman" panose="02020603050405020304" pitchFamily="18" charset="0"/>
                    <a:ea typeface="方正北魏楷书简体" panose="03000509000000000000" pitchFamily="65" charset="-122"/>
                    <a:cs typeface="Times New Roman" panose="02020603050405020304" pitchFamily="18" charset="0"/>
                  </a:rPr>
                  <a:t>升</a:t>
                </a:r>
                <a:r>
                  <a:rPr lang="en-US" altLang="zh-CN" sz="2400" b="1">
                    <a:solidFill>
                      <a:srgbClr val="1002C4"/>
                    </a:solidFill>
                    <a:latin typeface="Times New Roman" panose="02020603050405020304" pitchFamily="18" charset="0"/>
                    <a:ea typeface="方正北魏楷书简体" panose="03000509000000000000" pitchFamily="65" charset="-122"/>
                    <a:cs typeface="Times New Roman" panose="02020603050405020304" pitchFamily="18" charset="0"/>
                  </a:rPr>
                  <a:t>.</a:t>
                </a:r>
                <a:endParaRPr lang="zh-CN" altLang="en-US" sz="2400" b="1">
                  <a:solidFill>
                    <a:srgbClr val="1002C4"/>
                  </a:solidFill>
                  <a:latin typeface="Times New Roman" panose="02020603050405020304" pitchFamily="18" charset="0"/>
                  <a:ea typeface="方正北魏楷书简体" panose="03000509000000000000" pitchFamily="65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文本框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888" y="5635276"/>
                <a:ext cx="4552849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2" t="-62" r="13" b="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文本框 40"/>
          <p:cNvSpPr txBox="1"/>
          <p:nvPr/>
        </p:nvSpPr>
        <p:spPr>
          <a:xfrm>
            <a:off x="1307660" y="311499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7" grpId="0"/>
      <p:bldP spid="20" grpId="0"/>
      <p:bldP spid="23" grpId="0"/>
      <p:bldP spid="26" grpId="0"/>
      <p:bldP spid="34" grpId="0"/>
      <p:bldP spid="37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49965" y="1262851"/>
            <a:ext cx="9692069" cy="1313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一件上衣按其进价提高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40%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后标价。由于季节原因，以标价的八折售出，结果仍盈利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18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元，这件上衣的进价是多少元？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520087" y="3579514"/>
            <a:ext cx="3151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利润 </a:t>
            </a:r>
            <a:r>
              <a:rPr lang="en-US" altLang="zh-CN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= </a:t>
            </a:r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售价－进价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22648" y="2664352"/>
            <a:ext cx="60981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解：设这件上衣的进价是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.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20784" y="31329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985404" y="310994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CN" altLang="en-US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5679583" y="3519205"/>
            <a:ext cx="875763" cy="59078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3245476" y="1919730"/>
            <a:ext cx="34901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684987" y="2537439"/>
            <a:ext cx="13544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/>
              <p:cNvSpPr txBox="1"/>
              <p:nvPr/>
            </p:nvSpPr>
            <p:spPr>
              <a:xfrm>
                <a:off x="5120043" y="4301919"/>
                <a:ext cx="19948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  <m:r>
                            <a:rPr lang="en-US" altLang="zh-CN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043" y="4301919"/>
                <a:ext cx="1994841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2" t="-100" r="-2052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7121394" y="4301919"/>
                <a:ext cx="99880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394" y="4301919"/>
                <a:ext cx="998800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50" t="-100" r="-4533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/>
              <p:cNvSpPr txBox="1"/>
              <p:nvPr/>
            </p:nvSpPr>
            <p:spPr>
              <a:xfrm>
                <a:off x="4520087" y="4931991"/>
                <a:ext cx="14178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𝟏𝟓𝟎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文本框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087" y="4931991"/>
                <a:ext cx="1417824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11" t="-135" r="-3044" b="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/>
              <p:cNvSpPr txBox="1"/>
              <p:nvPr/>
            </p:nvSpPr>
            <p:spPr>
              <a:xfrm>
                <a:off x="4752955" y="4294667"/>
                <a:ext cx="3670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955" y="4294667"/>
                <a:ext cx="367088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168" t="-38" r="-12963" b="1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8126704" y="4294666"/>
                <a:ext cx="36708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6704" y="4294666"/>
                <a:ext cx="367088" cy="430887"/>
              </a:xfrm>
              <a:prstGeom prst="rect">
                <a:avLst/>
              </a:prstGeom>
              <a:blipFill rotWithShape="1">
                <a:blip r:embed="rId7"/>
                <a:stretch>
                  <a:fillRect l="-166" t="-37" r="-12965" b="1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本框 22"/>
          <p:cNvSpPr txBox="1"/>
          <p:nvPr/>
        </p:nvSpPr>
        <p:spPr>
          <a:xfrm>
            <a:off x="1522648" y="5668915"/>
            <a:ext cx="60981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答：设这件上衣的进价是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150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.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98280" y="311499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销售问题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06 2.59259E-06 L -0.03972 0.1625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2" y="8125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07 3.33333E-06 L 0.12669 0.16389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8" y="819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6" grpId="1"/>
      <p:bldP spid="8" grpId="0"/>
      <p:bldP spid="8" grpId="1"/>
      <p:bldP spid="9" grpId="0" animBg="1"/>
      <p:bldP spid="15" grpId="0"/>
      <p:bldP spid="16" grpId="0"/>
      <p:bldP spid="17" grpId="0"/>
      <p:bldP spid="19" grpId="0"/>
      <p:bldP spid="21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95400" y="1231900"/>
            <a:ext cx="9601200" cy="1961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某商店出售两件衣服，每件卖了</a:t>
            </a:r>
            <a:r>
              <a:rPr lang="en-US" altLang="zh-CN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200</a:t>
            </a: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元，其中一件赚了</a:t>
            </a:r>
            <a:r>
              <a:rPr lang="en-US" altLang="zh-CN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25%</a:t>
            </a: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，而另一件赔了</a:t>
            </a:r>
            <a:r>
              <a:rPr lang="en-US" altLang="zh-CN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20%</a:t>
            </a: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，那么商店在这次交易中（     ）</a:t>
            </a:r>
            <a:endParaRPr lang="en-US" altLang="zh-CN" sz="2800" b="1"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A.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亏了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10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       B.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赚了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10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       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C.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赚了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20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        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D.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亏了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20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65300" y="3429000"/>
            <a:ext cx="665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设第一件衣服进价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元，第二件衣服进价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y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方正北魏楷书简体" panose="03000509000000000000" pitchFamily="65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2324100" y="4126010"/>
                <a:ext cx="26647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𝟐𝟎𝟎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100" y="4126010"/>
                <a:ext cx="2664767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112" r="-1132" b="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3772765" y="4667640"/>
                <a:ext cx="12161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𝟏𝟔𝟎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765" y="4667640"/>
                <a:ext cx="1216102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9" t="-106" r="-3003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6363384" y="4126010"/>
                <a:ext cx="26647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d>
                        <m:d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𝟐𝟎𝟎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384" y="4126010"/>
                <a:ext cx="2664767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" t="-112" r="-1250" b="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7812049" y="4667640"/>
                <a:ext cx="12161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𝟐𝟓𝟎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049" y="4667640"/>
                <a:ext cx="1216102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3" t="-106" r="-2999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3849327" y="5441434"/>
                <a:ext cx="44933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𝟐𝟎𝟎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𝟏𝟔𝟎</m:t>
                        </m:r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𝟐𝟓𝟎</m:t>
                        </m:r>
                      </m:e>
                    </m:d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altLang="zh-CN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zh-CN" altLang="en-US" sz="2400" b="1">
                    <a:solidFill>
                      <a:srgbClr val="FF0000"/>
                    </a:solidFill>
                    <a:latin typeface="方正北魏楷书简体" panose="03000509000000000000" pitchFamily="65" charset="-122"/>
                    <a:ea typeface="方正北魏楷书简体" panose="03000509000000000000" pitchFamily="65" charset="-122"/>
                  </a:rPr>
                  <a:t>元</a:t>
                </a:r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327" y="5441434"/>
                <a:ext cx="4493346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3" t="-32" r="-2204" b="1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/>
          <p:cNvSpPr txBox="1"/>
          <p:nvPr/>
        </p:nvSpPr>
        <p:spPr>
          <a:xfrm>
            <a:off x="8458200" y="200064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07660" y="311499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练习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020457" y="2522248"/>
            <a:ext cx="41510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000000"/>
              </a:buClr>
            </a:pPr>
            <a:r>
              <a:rPr lang="zh-CN" altLang="zh-CN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ea"/>
                <a:sym typeface="+mn-ea"/>
              </a:rPr>
              <a:t>利润</a:t>
            </a:r>
            <a:r>
              <a:rPr lang="en-US" altLang="zh-CN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ea"/>
                <a:sym typeface="+mn-ea"/>
              </a:rPr>
              <a:t>=</a:t>
            </a:r>
            <a:r>
              <a:rPr lang="zh-CN" altLang="en-US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ea"/>
                <a:sym typeface="+mn-ea"/>
              </a:rPr>
              <a:t>售价</a:t>
            </a:r>
            <a:r>
              <a:rPr lang="en-US" altLang="zh-CN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ea"/>
                <a:sym typeface="+mn-ea"/>
              </a:rPr>
              <a:t>-</a:t>
            </a:r>
            <a:r>
              <a:rPr lang="zh-CN" altLang="en-US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ea"/>
                <a:sym typeface="+mn-ea"/>
              </a:rPr>
              <a:t>进价</a:t>
            </a:r>
            <a:r>
              <a:rPr lang="zh-CN" altLang="en-US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ea"/>
              </a:rPr>
              <a:t>          </a:t>
            </a:r>
            <a:endParaRPr lang="en-US" altLang="zh-CN" sz="2800" b="1" noProof="1">
              <a:solidFill>
                <a:srgbClr val="3333FF"/>
              </a:solidFill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20457" y="3450248"/>
            <a:ext cx="41510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000000"/>
              </a:buClr>
            </a:pPr>
            <a:r>
              <a:rPr lang="zh-CN" altLang="zh-CN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ea"/>
                <a:sym typeface="+mn-ea"/>
              </a:rPr>
              <a:t>利润率</a:t>
            </a:r>
            <a:r>
              <a:rPr lang="en-US" altLang="zh-CN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ea"/>
                <a:sym typeface="+mn-ea"/>
              </a:rPr>
              <a:t>=</a:t>
            </a:r>
            <a:r>
              <a:rPr lang="zh-CN" altLang="en-US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ea"/>
                <a:sym typeface="+mn-ea"/>
              </a:rPr>
              <a:t>利润</a:t>
            </a:r>
            <a:r>
              <a:rPr lang="zh-CN" altLang="en-US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Arial" panose="020B0604020202020204" pitchFamily="34" charset="0"/>
                <a:sym typeface="+mn-ea"/>
              </a:rPr>
              <a:t>÷进价</a:t>
            </a:r>
            <a:endParaRPr lang="en-US" altLang="zh-CN" sz="2800" b="1" noProof="1">
              <a:solidFill>
                <a:srgbClr val="3333FF"/>
              </a:solidFill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20457" y="4378248"/>
            <a:ext cx="41510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ea"/>
                <a:sym typeface="+mn-ea"/>
              </a:rPr>
              <a:t>售价</a:t>
            </a:r>
            <a:r>
              <a:rPr lang="en-US" altLang="zh-CN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ea"/>
                <a:sym typeface="+mn-ea"/>
              </a:rPr>
              <a:t>=</a:t>
            </a:r>
            <a:r>
              <a:rPr lang="zh-CN" altLang="en-US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ea"/>
                <a:sym typeface="+mn-ea"/>
              </a:rPr>
              <a:t>标价</a:t>
            </a:r>
            <a:r>
              <a:rPr lang="zh-CN" altLang="en-US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Arial" panose="020B0604020202020204" pitchFamily="34" charset="0"/>
                <a:sym typeface="+mn-ea"/>
              </a:rPr>
              <a:t>×折扣÷</a:t>
            </a:r>
            <a:r>
              <a:rPr lang="en-US" altLang="zh-CN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Arial" panose="020B0604020202020204" pitchFamily="34" charset="0"/>
                <a:sym typeface="+mn-ea"/>
              </a:rPr>
              <a:t>10</a:t>
            </a:r>
            <a:r>
              <a:rPr lang="zh-CN" altLang="en-US" sz="2800" b="1" noProof="1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+mn-ea"/>
              </a:rPr>
              <a:t>           </a:t>
            </a:r>
            <a:endParaRPr lang="en-US" altLang="zh-CN" sz="2800" b="1" noProof="1">
              <a:solidFill>
                <a:srgbClr val="3333FF"/>
              </a:solidFill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07659" y="311499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小结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17897" y="1460665"/>
            <a:ext cx="9246145" cy="1961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小红的妈妈为她存了一个</a:t>
            </a:r>
            <a:r>
              <a:rPr lang="en-US" altLang="zh-CN" sz="2800" b="1" i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年期的教育储蓄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5000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元，年利率为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2.7%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，到期后能取出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5405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元，则</a:t>
            </a:r>
            <a:r>
              <a:rPr lang="en-US" altLang="zh-CN" sz="2800" b="1" i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的值为（      ）</a:t>
            </a:r>
            <a:endParaRPr lang="en-US" altLang="zh-CN" sz="2800" b="1">
              <a:latin typeface="Times New Roman" panose="02020603050405020304" pitchFamily="18" charset="0"/>
              <a:ea typeface="方正北魏楷书简体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A. 1 		B. 2 		C. 3 		D. 4</a:t>
            </a:r>
            <a:endParaRPr lang="zh-CN" altLang="en-US" sz="2800" b="1">
              <a:latin typeface="Times New Roman" panose="02020603050405020304" pitchFamily="18" charset="0"/>
              <a:ea typeface="方正北魏楷书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44694" y="3574473"/>
            <a:ext cx="4392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利息</a:t>
            </a:r>
            <a:r>
              <a:rPr lang="en-US" altLang="zh-CN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=</a:t>
            </a:r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本金</a:t>
            </a:r>
            <a:r>
              <a:rPr lang="en-US" altLang="zh-CN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×</a:t>
            </a:r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年利率</a:t>
            </a:r>
            <a:r>
              <a:rPr lang="en-US" altLang="zh-CN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×</a:t>
            </a:r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时间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2722175" y="4393870"/>
                <a:ext cx="224503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𝟓𝟒𝟎𝟓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𝟓𝟎𝟎𝟎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175" y="4393870"/>
                <a:ext cx="2245038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25" t="-71" r="-1743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5154637" y="4393870"/>
                <a:ext cx="32470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𝟓𝟎𝟎𝟎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n-US" altLang="zh-CN" sz="28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4637" y="4393870"/>
                <a:ext cx="3247043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11" t="-71" r="-1134" b="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4849276" y="5120934"/>
                <a:ext cx="98821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276" y="5120934"/>
                <a:ext cx="988219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42" t="-68" r="-4568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8977747" y="217993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98280" y="311499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基础巩固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61353" y="1229321"/>
            <a:ext cx="9469294" cy="131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一本课外读物，按照原价的</a:t>
            </a:r>
            <a:r>
              <a:rPr lang="en-US" altLang="zh-CN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6</a:t>
            </a: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折出售，则亏</a:t>
            </a:r>
            <a:r>
              <a:rPr lang="en-US" altLang="zh-CN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6</a:t>
            </a: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元，按原价出售则可盈利</a:t>
            </a:r>
            <a:r>
              <a:rPr lang="en-US" altLang="zh-CN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11</a:t>
            </a: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元，那么这本书的原价是多少？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980211" y="2754477"/>
            <a:ext cx="47174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解：设这本书的原价是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 </a:t>
            </a:r>
            <a:r>
              <a:rPr lang="zh-CN" altLang="en-US" sz="2800" b="1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元</a:t>
            </a:r>
            <a:r>
              <a:rPr lang="en-US" altLang="zh-CN" sz="2800" b="1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.</a:t>
            </a:r>
            <a:endParaRPr lang="zh-CN" altLang="en-US" sz="280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4574878" y="3580304"/>
                <a:ext cx="304224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𝟏𝟏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878" y="3580304"/>
                <a:ext cx="3042243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11" t="-40" r="-1264" b="1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5762410" y="4244516"/>
                <a:ext cx="15513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𝟒𝟐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2410" y="4244516"/>
                <a:ext cx="1551387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27" t="-41" r="-2792" b="1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1980211" y="4908728"/>
            <a:ext cx="51449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答：设这本书的原价是</a:t>
            </a:r>
            <a:r>
              <a:rPr lang="en-US" altLang="zh-CN" sz="2800" b="1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42.5</a:t>
            </a:r>
            <a:r>
              <a:rPr lang="zh-CN" altLang="en-US" sz="2800" b="1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元</a:t>
            </a:r>
            <a:r>
              <a:rPr lang="en-US" altLang="zh-CN" sz="2800" b="1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.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98280" y="311499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基础巩固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105694" y="1111113"/>
            <a:ext cx="9980612" cy="196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eaLnBrk="0" hangingPunct="0"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甲、乙两种商品原来的单价和为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100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元，因市场变化，甲商品降价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10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％，乙商品提价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40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％，调价后两种商品的单价和比原来的单价和提高了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20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％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求甲、乙两种商品原来的单价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.</a:t>
            </a:r>
            <a:endParaRPr lang="en-US" altLang="zh-CN" sz="2800" b="1">
              <a:latin typeface="Times New Roman" panose="02020603050405020304" pitchFamily="18" charset="0"/>
              <a:ea typeface="方正北魏楷书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231503" y="3205122"/>
            <a:ext cx="39754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解：设甲商品原单价为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元，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335088" y="5746887"/>
            <a:ext cx="7000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答：甲商品原单价为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40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元，乙商品原单价为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60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方正北魏楷书简体" panose="03000509000000000000" pitchFamily="65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2489200" y="3926584"/>
                <a:ext cx="17115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200" y="3926584"/>
                <a:ext cx="1711558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103" r="-1990" b="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7071933" y="4562524"/>
                <a:ext cx="10317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1933" y="4562524"/>
                <a:ext cx="1031757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56" t="-13" r="-3587" b="1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6152835" y="5117758"/>
                <a:ext cx="19508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𝟔𝟎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835" y="5117758"/>
                <a:ext cx="1950855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6" t="-79" r="-1734"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4200758" y="3880418"/>
                <a:ext cx="32385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d>
                        <m:d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758" y="3880418"/>
                <a:ext cx="32385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7" t="-123" r="7" b="-682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7290827" y="3880418"/>
                <a:ext cx="292394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%</m:t>
                          </m:r>
                        </m:e>
                      </m:d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0827" y="3880418"/>
                <a:ext cx="2923942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3" t="-123" r="5" b="12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接连接符 15"/>
          <p:cNvCxnSpPr/>
          <p:nvPr/>
        </p:nvCxnSpPr>
        <p:spPr>
          <a:xfrm>
            <a:off x="1105694" y="2374900"/>
            <a:ext cx="1586706" cy="0"/>
          </a:xfrm>
          <a:prstGeom prst="line">
            <a:avLst/>
          </a:prstGeom>
          <a:ln w="38100">
            <a:solidFill>
              <a:srgbClr val="100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3925094" y="2374900"/>
            <a:ext cx="1586706" cy="0"/>
          </a:xfrm>
          <a:prstGeom prst="line">
            <a:avLst/>
          </a:prstGeom>
          <a:ln w="38100">
            <a:solidFill>
              <a:srgbClr val="100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4728602" y="1752600"/>
            <a:ext cx="2399660" cy="0"/>
          </a:xfrm>
          <a:prstGeom prst="line">
            <a:avLst/>
          </a:prstGeom>
          <a:ln w="38100">
            <a:solidFill>
              <a:srgbClr val="100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587500" y="3071201"/>
            <a:ext cx="2906509" cy="0"/>
          </a:xfrm>
          <a:prstGeom prst="line">
            <a:avLst/>
          </a:prstGeom>
          <a:ln w="38100">
            <a:solidFill>
              <a:srgbClr val="100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本框 22"/>
              <p:cNvSpPr txBox="1"/>
              <p:nvPr/>
            </p:nvSpPr>
            <p:spPr>
              <a:xfrm>
                <a:off x="5152861" y="3210437"/>
                <a:ext cx="457279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方正北魏楷书简体" panose="03000509000000000000" pitchFamily="65" charset="-122"/>
                    <a:cs typeface="Times New Roman" panose="02020603050405020304" pitchFamily="18" charset="0"/>
                  </a:rPr>
                  <a:t>则乙商品原单价为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方正北魏楷书简体" panose="03000509000000000000" pitchFamily="65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方正北魏楷书简体" panose="03000509000000000000" pitchFamily="65" charset="-122"/>
                            <a:cs typeface="Times New Roman" panose="02020603050405020304" pitchFamily="18" charset="0"/>
                          </a:rPr>
                          <m:t>𝟏𝟎𝟎</m:t>
                        </m:r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方正北魏楷书简体" panose="03000509000000000000" pitchFamily="65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方正北魏楷书简体" panose="03000509000000000000" pitchFamily="65" charset="-122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方正北魏楷书简体" panose="03000509000000000000" pitchFamily="65" charset="-122"/>
                    <a:cs typeface="Times New Roman" panose="02020603050405020304" pitchFamily="18" charset="0"/>
                  </a:rPr>
                  <a:t>元</a:t>
                </a:r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方正北魏楷书简体" panose="03000509000000000000" pitchFamily="65" charset="-122"/>
                    <a:cs typeface="Times New Roman" panose="02020603050405020304" pitchFamily="18" charset="0"/>
                  </a:rPr>
                  <a:t>.</a:t>
                </a:r>
                <a:endParaRPr lang="zh-CN" altLang="en-US" sz="2400"/>
              </a:p>
            </p:txBody>
          </p:sp>
        </mc:Choice>
        <mc:Fallback xmlns="">
          <p:sp>
            <p:nvSpPr>
              <p:cNvPr id="23" name="文本框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861" y="3210437"/>
                <a:ext cx="4572794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0" t="-111" r="14" b="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文本框 24"/>
          <p:cNvSpPr txBox="1"/>
          <p:nvPr/>
        </p:nvSpPr>
        <p:spPr>
          <a:xfrm>
            <a:off x="998280" y="311499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基础巩固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0" grpId="0"/>
      <p:bldP spid="12" grpId="0"/>
      <p:bldP spid="14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89831" y="1302466"/>
            <a:ext cx="9812337" cy="113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宋体" panose="02010600030101010101" pitchFamily="2" charset="-122"/>
              </a:rPr>
              <a:t>一件服装先将进价提高</a:t>
            </a:r>
            <a:r>
              <a:rPr lang="en-US" altLang="zh-CN" sz="24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宋体" panose="02010600030101010101" pitchFamily="2" charset="-122"/>
              </a:rPr>
              <a:t>25%</a:t>
            </a:r>
            <a:r>
              <a:rPr lang="zh-CN" altLang="en-US" sz="24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宋体" panose="02010600030101010101" pitchFamily="2" charset="-122"/>
              </a:rPr>
              <a:t>出售，后进行促销活动，又按标价的</a:t>
            </a:r>
            <a:r>
              <a:rPr lang="en-US" altLang="zh-CN" sz="24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宋体" panose="02010600030101010101" pitchFamily="2" charset="-122"/>
              </a:rPr>
              <a:t>8</a:t>
            </a:r>
            <a:r>
              <a:rPr lang="zh-CN" altLang="en-US" sz="24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宋体" panose="02010600030101010101" pitchFamily="2" charset="-122"/>
              </a:rPr>
              <a:t>折出售</a:t>
            </a:r>
            <a:r>
              <a:rPr lang="en-US" altLang="zh-CN" sz="24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宋体" panose="02010600030101010101" pitchFamily="2" charset="-122"/>
              </a:rPr>
              <a:t>, </a:t>
            </a:r>
            <a:r>
              <a:rPr lang="zh-CN" altLang="en-US" sz="24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宋体" panose="02010600030101010101" pitchFamily="2" charset="-122"/>
              </a:rPr>
              <a:t>此时售价为</a:t>
            </a:r>
            <a:r>
              <a:rPr lang="en-US" altLang="zh-CN" sz="24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宋体" panose="02010600030101010101" pitchFamily="2" charset="-122"/>
              </a:rPr>
              <a:t>60</a:t>
            </a:r>
            <a:r>
              <a:rPr lang="zh-CN" altLang="en-US" sz="24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宋体" panose="02010600030101010101" pitchFamily="2" charset="-122"/>
              </a:rPr>
              <a:t>元</a:t>
            </a:r>
            <a:r>
              <a:rPr lang="en-US" altLang="zh-CN" sz="24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宋体" panose="02010600030101010101" pitchFamily="2" charset="-122"/>
              </a:rPr>
              <a:t>. </a:t>
            </a:r>
            <a:r>
              <a:rPr lang="zh-CN" altLang="en-US" sz="24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宋体" panose="02010600030101010101" pitchFamily="2" charset="-122"/>
              </a:rPr>
              <a:t>请问商家是盈是亏，还是不盈不亏？</a:t>
            </a:r>
            <a:endParaRPr lang="zh-CN" altLang="en-US" sz="3200" b="1">
              <a:solidFill>
                <a:srgbClr val="0000CC"/>
              </a:solidFill>
              <a:latin typeface="Times New Roman" panose="02020603050405020304" pitchFamily="18" charset="0"/>
              <a:ea typeface="方正北魏楷书简体" panose="03000509000000000000" pitchFamily="65" charset="-122"/>
              <a:cs typeface="Times New Roman" panose="02020603050405020304" pitchFamily="18" charset="0"/>
              <a:sym typeface="Calibri" panose="020F0502020204030204" charset="0"/>
            </a:endParaRPr>
          </a:p>
        </p:txBody>
      </p:sp>
      <p:sp>
        <p:nvSpPr>
          <p:cNvPr id="3" name="矩形 14"/>
          <p:cNvSpPr>
            <a:spLocks noChangeArrowheads="1"/>
          </p:cNvSpPr>
          <p:nvPr/>
        </p:nvSpPr>
        <p:spPr bwMode="auto">
          <a:xfrm>
            <a:off x="1709737" y="2644870"/>
            <a:ext cx="43862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解：设这件衣服的进价是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元，            </a:t>
            </a:r>
          </a:p>
        </p:txBody>
      </p:sp>
      <p:sp>
        <p:nvSpPr>
          <p:cNvPr id="4" name="矩形 14"/>
          <p:cNvSpPr>
            <a:spLocks noChangeArrowheads="1"/>
          </p:cNvSpPr>
          <p:nvPr/>
        </p:nvSpPr>
        <p:spPr bwMode="auto">
          <a:xfrm>
            <a:off x="2343150" y="3279316"/>
            <a:ext cx="4997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则提价后的售价是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(1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25%)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元，            </a:t>
            </a:r>
          </a:p>
        </p:txBody>
      </p: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2343150" y="3913762"/>
            <a:ext cx="5353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促销后的售价是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(1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25%)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×0.8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元，            </a:t>
            </a:r>
          </a:p>
        </p:txBody>
      </p:sp>
      <p:sp>
        <p:nvSpPr>
          <p:cNvPr id="6" name="矩形 14"/>
          <p:cNvSpPr>
            <a:spLocks noChangeArrowheads="1"/>
          </p:cNvSpPr>
          <p:nvPr/>
        </p:nvSpPr>
        <p:spPr bwMode="auto">
          <a:xfrm>
            <a:off x="2343150" y="4548208"/>
            <a:ext cx="4641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依题意得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(1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＋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25%)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×0.8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60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            </a:t>
            </a:r>
          </a:p>
        </p:txBody>
      </p:sp>
      <p:sp>
        <p:nvSpPr>
          <p:cNvPr id="7" name="矩形 14"/>
          <p:cNvSpPr>
            <a:spLocks noChangeArrowheads="1"/>
          </p:cNvSpPr>
          <p:nvPr/>
        </p:nvSpPr>
        <p:spPr bwMode="auto">
          <a:xfrm>
            <a:off x="2343150" y="5182654"/>
            <a:ext cx="3752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解得                      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815139" y="5817099"/>
            <a:ext cx="3509962" cy="46166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答：这家商店不盈不亏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76675" y="5817100"/>
            <a:ext cx="228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售价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60=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成本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60</a:t>
            </a:r>
            <a:endParaRPr lang="zh-CN" altLang="en-US" sz="2400"/>
          </a:p>
        </p:txBody>
      </p:sp>
      <p:sp>
        <p:nvSpPr>
          <p:cNvPr id="14" name="文本框 13"/>
          <p:cNvSpPr txBox="1"/>
          <p:nvPr/>
        </p:nvSpPr>
        <p:spPr>
          <a:xfrm>
            <a:off x="998280" y="311499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基础巩固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30437" y="2448122"/>
            <a:ext cx="7985125" cy="1961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1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、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Arial" panose="020B0604020202020204" pitchFamily="34" charset="0"/>
              </a:rPr>
              <a:t>利用一元一次方程解决百分率问题和销售问题；</a:t>
            </a:r>
            <a:endParaRPr lang="en-US" altLang="zh-CN" sz="2800" b="1" dirty="0">
              <a:latin typeface="方正北魏楷书简体" panose="03000509000000000000" pitchFamily="65" charset="-122"/>
              <a:ea typeface="方正北魏楷书简体" panose="03000509000000000000" pitchFamily="65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、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Arial" panose="020B0604020202020204" pitchFamily="34" charset="0"/>
              </a:rPr>
              <a:t>进一步分析复杂问题中的数量关系和等量关系，列出一元一次方程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Arial" panose="020B0604020202020204" pitchFamily="34" charset="0"/>
              </a:rPr>
              <a:t>.</a:t>
            </a:r>
            <a:endParaRPr lang="en-US" altLang="zh-CN" sz="2800" b="1" dirty="0">
              <a:latin typeface="方正北魏楷书简体" panose="03000509000000000000" pitchFamily="65" charset="-122"/>
              <a:ea typeface="方正北魏楷书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98281" y="311499"/>
            <a:ext cx="142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学习目标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279977" y="1205138"/>
            <a:ext cx="9736365" cy="169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玻璃厂熔炼玻璃液，原料是石英砂和长石粉混合而成，要求原料中含二氧化硅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70%.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根据化验，石英砂中含二氧化硅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99%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，长石粉中含二氧化硅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67%.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试问在</a:t>
            </a:r>
            <a:r>
              <a:rPr lang="en-US" altLang="zh-CN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3.2</a:t>
            </a:r>
            <a:r>
              <a:rPr lang="zh-CN" altLang="en-US" sz="24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吨原料中，石英砂和长石粉各多少吨？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279977" y="3146160"/>
            <a:ext cx="3225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解：设需石英砂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t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，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279977" y="5643756"/>
            <a:ext cx="4639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答：需石英砂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0.3t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，长石粉为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2.9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  <a:sym typeface="Arial" panose="020B0604020202020204" pitchFamily="34" charset="0"/>
              </a:rPr>
              <a:t>t.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方正北魏楷书简体" panose="03000509000000000000" pitchFamily="65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4342719" y="3146159"/>
                <a:ext cx="348683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zh-CN" altLang="en-US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方正北魏楷书简体" panose="03000509000000000000" pitchFamily="65" charset="-122"/>
                    <a:cs typeface="Times New Roman" panose="02020603050405020304" pitchFamily="18" charset="0"/>
                  </a:rPr>
                  <a:t>则长石粉为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方正北魏楷书简体" panose="03000509000000000000" pitchFamily="65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方正北魏楷书简体" panose="03000509000000000000" pitchFamily="65" charset="-122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方正北魏楷书简体" panose="03000509000000000000" pitchFamily="65" charset="-122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方正北魏楷书简体" panose="03000509000000000000" pitchFamily="65" charset="-122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方正北魏楷书简体" panose="03000509000000000000" pitchFamily="65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方正北魏楷书简体" panose="03000509000000000000" pitchFamily="65" charset="-122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ea typeface="方正北魏楷书简体" panose="03000509000000000000" pitchFamily="65" charset="-122"/>
                    <a:cs typeface="Times New Roman" panose="02020603050405020304" pitchFamily="18" charset="0"/>
                  </a:rPr>
                  <a:t>t.</a:t>
                </a:r>
                <a:endParaRPr lang="zh-CN" altLang="en-US" sz="240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2719" y="3146159"/>
                <a:ext cx="3486831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7" t="-80" b="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3200335" y="3773502"/>
                <a:ext cx="57913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𝟗𝟗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%+</m:t>
                      </m:r>
                      <m:d>
                        <m:dPr>
                          <m:ctrlP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𝟔𝟕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𝟕𝟎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335" y="3773502"/>
                <a:ext cx="5791329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0" t="-90" r="-328" b="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6865561" y="4379720"/>
                <a:ext cx="11455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561" y="4379720"/>
                <a:ext cx="1145570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50" t="-34" r="-3273" b="1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6016995" y="4985938"/>
                <a:ext cx="19941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zh-CN" altLang="en-US" sz="24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995" y="4985938"/>
                <a:ext cx="1994136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9" t="-150" r="-1753" b="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本框 13"/>
          <p:cNvSpPr txBox="1"/>
          <p:nvPr/>
        </p:nvSpPr>
        <p:spPr>
          <a:xfrm>
            <a:off x="998280" y="311499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基础巩固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10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16"/>
          <p:cNvSpPr/>
          <p:nvPr/>
        </p:nvSpPr>
        <p:spPr>
          <a:xfrm>
            <a:off x="4901981" y="2855901"/>
            <a:ext cx="3827490" cy="574286"/>
          </a:xfrm>
          <a:prstGeom prst="roundRect">
            <a:avLst>
              <a:gd name="adj" fmla="val 4143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FontTx/>
            </a:pPr>
            <a:r>
              <a:rPr lang="zh-CN" altLang="en-US" sz="2000" b="1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+mn-ea"/>
              </a:rPr>
              <a:t>百分率问题与一元一次方程</a:t>
            </a:r>
          </a:p>
        </p:txBody>
      </p:sp>
      <p:sp>
        <p:nvSpPr>
          <p:cNvPr id="8" name="圆角矩形 21"/>
          <p:cNvSpPr/>
          <p:nvPr/>
        </p:nvSpPr>
        <p:spPr>
          <a:xfrm>
            <a:off x="4901981" y="3735925"/>
            <a:ext cx="3827490" cy="574286"/>
          </a:xfrm>
          <a:prstGeom prst="roundRect">
            <a:avLst>
              <a:gd name="adj" fmla="val 4143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FontTx/>
            </a:pPr>
            <a:r>
              <a:rPr lang="zh-CN" altLang="en-US" sz="2000" b="1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+mn-ea"/>
              </a:rPr>
              <a:t>销售问题与一元一次方程</a:t>
            </a:r>
          </a:p>
        </p:txBody>
      </p:sp>
      <p:sp>
        <p:nvSpPr>
          <p:cNvPr id="9" name="圆角矩形 17"/>
          <p:cNvSpPr/>
          <p:nvPr/>
        </p:nvSpPr>
        <p:spPr>
          <a:xfrm>
            <a:off x="2956834" y="3326899"/>
            <a:ext cx="1097280" cy="599440"/>
          </a:xfrm>
          <a:prstGeom prst="roundRect">
            <a:avLst>
              <a:gd name="adj" fmla="val 31922"/>
            </a:avLst>
          </a:prstGeom>
          <a:solidFill>
            <a:srgbClr val="03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知识</a:t>
            </a:r>
          </a:p>
        </p:txBody>
      </p:sp>
      <p:sp>
        <p:nvSpPr>
          <p:cNvPr id="10" name="圆角矩形 22"/>
          <p:cNvSpPr/>
          <p:nvPr/>
        </p:nvSpPr>
        <p:spPr>
          <a:xfrm>
            <a:off x="2956833" y="5075847"/>
            <a:ext cx="1097280" cy="599440"/>
          </a:xfrm>
          <a:prstGeom prst="roundRect">
            <a:avLst>
              <a:gd name="adj" fmla="val 31922"/>
            </a:avLst>
          </a:prstGeom>
          <a:solidFill>
            <a:srgbClr val="03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考点</a:t>
            </a:r>
          </a:p>
        </p:txBody>
      </p:sp>
      <p:sp>
        <p:nvSpPr>
          <p:cNvPr id="12" name="圆角矩形 24"/>
          <p:cNvSpPr/>
          <p:nvPr/>
        </p:nvSpPr>
        <p:spPr>
          <a:xfrm>
            <a:off x="4901981" y="5088424"/>
            <a:ext cx="3827490" cy="574286"/>
          </a:xfrm>
          <a:prstGeom prst="roundRect">
            <a:avLst>
              <a:gd name="adj" fmla="val 4143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Tx/>
              <a:buSzTx/>
              <a:buFontTx/>
            </a:pPr>
            <a:r>
              <a:rPr lang="zh-CN" altLang="en-US" sz="2000" b="1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+mn-ea"/>
              </a:rPr>
              <a:t>利用一元一次方程解实际问题</a:t>
            </a:r>
            <a:endParaRPr lang="zh-CN" altLang="zh-CN" sz="2000" b="1">
              <a:latin typeface="方正北魏楷书简体" panose="03000509000000000000" pitchFamily="65" charset="-122"/>
              <a:ea typeface="方正北魏楷书简体" panose="03000509000000000000" pitchFamily="65" charset="-122"/>
              <a:sym typeface="+mn-ea"/>
            </a:endParaRPr>
          </a:p>
        </p:txBody>
      </p:sp>
      <p:sp>
        <p:nvSpPr>
          <p:cNvPr id="13" name="左大括号 12"/>
          <p:cNvSpPr/>
          <p:nvPr/>
        </p:nvSpPr>
        <p:spPr>
          <a:xfrm>
            <a:off x="4372320" y="3056706"/>
            <a:ext cx="211455" cy="1139825"/>
          </a:xfrm>
          <a:prstGeom prst="leftBrace">
            <a:avLst>
              <a:gd name="adj1" fmla="val 142269"/>
              <a:gd name="adj2" fmla="val 49677"/>
            </a:avLst>
          </a:prstGeom>
          <a:ln w="28575">
            <a:solidFill>
              <a:srgbClr val="0364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174" y="311499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课堂总结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92274" y="1379398"/>
            <a:ext cx="6407451" cy="7803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/>
    </mc:Choice>
    <mc:Fallback xmlns="">
      <p:transition spd="med"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80" y="914400"/>
            <a:ext cx="13065761" cy="3956685"/>
          </a:xfrm>
        </p:spPr>
        <p:txBody>
          <a:bodyPr/>
          <a:lstStyle/>
          <a:p>
            <a:r>
              <a:rPr lang="zh-CN" altLang="zh-CN"/>
              <a:t>空白演示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80" y="3560445"/>
            <a:ext cx="13065761" cy="2266315"/>
          </a:xfrm>
        </p:spPr>
        <p:txBody>
          <a:bodyPr/>
          <a:lstStyle/>
          <a:p>
            <a:r>
              <a:rPr lang="zh-CN" altLang="en-US"/>
              <a:t>单击输入您的封面副标题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2559050"/>
            <a:ext cx="12192000" cy="39782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-12700"/>
            <a:ext cx="12192000" cy="3958590"/>
          </a:xfrm>
          <a:prstGeom prst="rect">
            <a:avLst/>
          </a:prstGeom>
          <a:solidFill>
            <a:srgbClr val="E48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sp>
        <p:nvSpPr>
          <p:cNvPr id="20" name="矩形 13"/>
          <p:cNvSpPr/>
          <p:nvPr/>
        </p:nvSpPr>
        <p:spPr>
          <a:xfrm flipV="1">
            <a:off x="180975" y="174625"/>
            <a:ext cx="11720195" cy="6362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/>
            <a:endParaRPr lang="zh-CN" altLang="en-US" strike="noStrike" noProof="1"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38430" y="3399155"/>
            <a:ext cx="11720195" cy="3137535"/>
          </a:xfrm>
          <a:custGeom>
            <a:avLst/>
            <a:gdLst>
              <a:gd name="connsiteX0" fmla="*/ 0 w 8755790"/>
              <a:gd name="connsiteY0" fmla="*/ 0 h 4792920"/>
              <a:gd name="connsiteX1" fmla="*/ 8755790 w 8755790"/>
              <a:gd name="connsiteY1" fmla="*/ 0 h 4792920"/>
              <a:gd name="connsiteX2" fmla="*/ 8755790 w 8755790"/>
              <a:gd name="connsiteY2" fmla="*/ 4792920 h 4792920"/>
              <a:gd name="connsiteX3" fmla="*/ 0 w 8755790"/>
              <a:gd name="connsiteY3" fmla="*/ 4792920 h 4792920"/>
              <a:gd name="connsiteX4" fmla="*/ 0 w 8755790"/>
              <a:gd name="connsiteY4" fmla="*/ 0 h 4792920"/>
              <a:gd name="connsiteX0-1" fmla="*/ 0 w 8755790"/>
              <a:gd name="connsiteY0-2" fmla="*/ 0 h 4792920"/>
              <a:gd name="connsiteX1-3" fmla="*/ 8755790 w 8755790"/>
              <a:gd name="connsiteY1-4" fmla="*/ 0 h 4792920"/>
              <a:gd name="connsiteX2-5" fmla="*/ 8755790 w 8755790"/>
              <a:gd name="connsiteY2-6" fmla="*/ 4792920 h 4792920"/>
              <a:gd name="connsiteX3-7" fmla="*/ 0 w 8755790"/>
              <a:gd name="connsiteY3-8" fmla="*/ 4792920 h 4792920"/>
              <a:gd name="connsiteX4-9" fmla="*/ 0 w 8755790"/>
              <a:gd name="connsiteY4-10" fmla="*/ 0 h 4792920"/>
              <a:gd name="connsiteX0-11" fmla="*/ 0 w 8755790"/>
              <a:gd name="connsiteY0-12" fmla="*/ 0 h 4792920"/>
              <a:gd name="connsiteX1-13" fmla="*/ 8755790 w 8755790"/>
              <a:gd name="connsiteY1-14" fmla="*/ 0 h 4792920"/>
              <a:gd name="connsiteX2-15" fmla="*/ 8755790 w 8755790"/>
              <a:gd name="connsiteY2-16" fmla="*/ 4792920 h 4792920"/>
              <a:gd name="connsiteX3-17" fmla="*/ 0 w 8755790"/>
              <a:gd name="connsiteY3-18" fmla="*/ 4792920 h 4792920"/>
              <a:gd name="connsiteX4-19" fmla="*/ 0 w 8755790"/>
              <a:gd name="connsiteY4-20" fmla="*/ 0 h 479292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8755790" h="4792920">
                <a:moveTo>
                  <a:pt x="0" y="0"/>
                </a:moveTo>
                <a:cubicBezTo>
                  <a:pt x="1894028" y="4737253"/>
                  <a:pt x="2124508" y="4671151"/>
                  <a:pt x="8755790" y="0"/>
                </a:cubicBezTo>
                <a:lnTo>
                  <a:pt x="8755790" y="4792920"/>
                </a:lnTo>
                <a:lnTo>
                  <a:pt x="0" y="479292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04800" y="294005"/>
            <a:ext cx="11387455" cy="702056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sp>
        <p:nvSpPr>
          <p:cNvPr id="15" name="六边形 14"/>
          <p:cNvSpPr/>
          <p:nvPr/>
        </p:nvSpPr>
        <p:spPr>
          <a:xfrm flipH="1">
            <a:off x="695960" y="2992755"/>
            <a:ext cx="1969770" cy="591820"/>
          </a:xfrm>
          <a:prstGeom prst="hexagon">
            <a:avLst/>
          </a:prstGeom>
          <a:solidFill>
            <a:schemeClr val="accent4"/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50000"/>
              </a:spcBef>
              <a:defRPr/>
            </a:pPr>
            <a:endParaRPr lang="zh-CN" altLang="en-US" sz="2400" strike="noStrike" noProof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sp>
        <p:nvSpPr>
          <p:cNvPr id="17" name="六边形 16"/>
          <p:cNvSpPr/>
          <p:nvPr/>
        </p:nvSpPr>
        <p:spPr>
          <a:xfrm flipH="1">
            <a:off x="2397125" y="2992755"/>
            <a:ext cx="1969770" cy="591820"/>
          </a:xfrm>
          <a:prstGeom prst="hexagon">
            <a:avLst/>
          </a:prstGeom>
          <a:solidFill>
            <a:srgbClr val="007130"/>
          </a:solidFill>
          <a:ln w="19050">
            <a:gradFill>
              <a:gsLst>
                <a:gs pos="0">
                  <a:schemeClr val="bg1"/>
                </a:gs>
                <a:gs pos="100000">
                  <a:srgbClr val="CBCBCB"/>
                </a:gs>
              </a:gsLst>
              <a:lin ang="5400000" scaled="0"/>
            </a:gradFill>
          </a:ln>
          <a:effectLst>
            <a:outerShdw blurRad="190500" dist="762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ct val="50000"/>
              </a:spcBef>
              <a:defRPr/>
            </a:pPr>
            <a:endParaRPr lang="zh-CN" altLang="en-US" sz="2400" strike="noStrike" noProof="1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pic>
        <p:nvPicPr>
          <p:cNvPr id="44040" name="图片 20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308340" y="2486025"/>
            <a:ext cx="4828540" cy="48285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" name="矩形 18"/>
          <p:cNvSpPr/>
          <p:nvPr/>
        </p:nvSpPr>
        <p:spPr>
          <a:xfrm>
            <a:off x="669290" y="1942465"/>
            <a:ext cx="6586855" cy="1083945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>
            <a:spAutoFit/>
          </a:bodyPr>
          <a:lstStyle/>
          <a:p>
            <a:pPr fontAlgn="auto">
              <a:defRPr/>
            </a:pPr>
            <a:r>
              <a:rPr lang="zh-CN" altLang="en-US" sz="6600" b="1" strike="noStrike" noProof="1" smtClean="0">
                <a:latin typeface="黑体" panose="02010609060101010101" charset="-122"/>
                <a:ea typeface="黑体" panose="02010609060101010101" charset="-122"/>
                <a:cs typeface="+mn-ea"/>
                <a:sym typeface="黑体" panose="02010609060101010101" charset="-122"/>
              </a:rPr>
              <a:t>谢 谢 聆 听</a:t>
            </a:r>
            <a:endParaRPr lang="zh-CN" altLang="en-US" sz="6600" b="1" strike="noStrike" noProof="1">
              <a:latin typeface="黑体" panose="02010609060101010101" charset="-122"/>
              <a:ea typeface="黑体" panose="02010609060101010101" charset="-122"/>
              <a:cs typeface="+mn-ea"/>
              <a:sym typeface="黑体" panose="02010609060101010101" charset="-122"/>
            </a:endParaRPr>
          </a:p>
        </p:txBody>
      </p:sp>
      <p:pic>
        <p:nvPicPr>
          <p:cNvPr id="44041" name="New picture"/>
          <p:cNvPicPr/>
          <p:nvPr/>
        </p:nvPicPr>
        <p:blipFill>
          <a:blip r:embed="rId7"/>
          <a:stretch>
            <a:fillRect/>
          </a:stretch>
        </p:blipFill>
        <p:spPr>
          <a:xfrm>
            <a:off x="10922000" y="10490200"/>
            <a:ext cx="317500" cy="241300"/>
          </a:xfrm>
          <a:prstGeom prst="cube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19195" y="2616300"/>
            <a:ext cx="6453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Arial" panose="020B0604020202020204" pitchFamily="34" charset="0"/>
              </a:rPr>
              <a:t>利用一元一次方程解决百分率问题和销售问题</a:t>
            </a:r>
            <a:r>
              <a:rPr lang="zh-CN" altLang="en-US" sz="20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Times New Roman" panose="02020603050405020304" pitchFamily="18" charset="0"/>
              </a:rPr>
              <a:t>。</a:t>
            </a:r>
            <a:endParaRPr lang="zh-CN" altLang="en-US" sz="2400" b="1" dirty="0">
              <a:latin typeface="方正北魏楷书简体" panose="03000509000000000000" pitchFamily="65" charset="-122"/>
              <a:ea typeface="方正北魏楷书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: 圆角 7"/>
          <p:cNvSpPr/>
          <p:nvPr/>
        </p:nvSpPr>
        <p:spPr>
          <a:xfrm>
            <a:off x="2191463" y="2540525"/>
            <a:ext cx="1259663" cy="613217"/>
          </a:xfrm>
          <a:prstGeom prst="roundRect">
            <a:avLst/>
          </a:prstGeom>
          <a:solidFill>
            <a:srgbClr val="03644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重点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719196" y="4010867"/>
            <a:ext cx="6136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cs typeface="Times New Roman" panose="02020603050405020304" pitchFamily="18" charset="0"/>
                <a:sym typeface="+mn-ea"/>
              </a:rPr>
              <a:t>进一步分析题目中的等量关系，列出方程。</a:t>
            </a:r>
            <a:endParaRPr lang="zh-CN" altLang="en-US" sz="2400" b="1" dirty="0">
              <a:latin typeface="方正北魏楷书简体" panose="03000509000000000000" pitchFamily="65" charset="-122"/>
              <a:ea typeface="方正北魏楷书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: 圆角 7"/>
          <p:cNvSpPr/>
          <p:nvPr/>
        </p:nvSpPr>
        <p:spPr>
          <a:xfrm>
            <a:off x="2191463" y="3935092"/>
            <a:ext cx="1259663" cy="613217"/>
          </a:xfrm>
          <a:prstGeom prst="roundRect">
            <a:avLst/>
          </a:prstGeom>
          <a:solidFill>
            <a:srgbClr val="03644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难点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96514" y="311499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重难点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41425" y="1227760"/>
            <a:ext cx="9709150" cy="131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0090">
              <a:lnSpc>
                <a:spcPct val="150000"/>
              </a:lnSpc>
            </a:pP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某企业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2019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年的生产总值为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95930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万元，比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2018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年增长了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7.3%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，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2018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年该企业生产总值为多少万元？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6731000" y="2428885"/>
            <a:ext cx="3860800" cy="2507645"/>
            <a:chOff x="6934200" y="2421236"/>
            <a:chExt cx="3860800" cy="2507645"/>
          </a:xfrm>
        </p:grpSpPr>
        <p:sp>
          <p:nvSpPr>
            <p:cNvPr id="6" name="矩形 5"/>
            <p:cNvSpPr/>
            <p:nvPr/>
          </p:nvSpPr>
          <p:spPr>
            <a:xfrm>
              <a:off x="7581900" y="3286116"/>
              <a:ext cx="711200" cy="11811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220200" y="2882900"/>
              <a:ext cx="711200" cy="158431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6934200" y="4467216"/>
              <a:ext cx="3860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7537390" y="4467216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2018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9220200" y="4467215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2019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9098746" y="2421236"/>
              <a:ext cx="9541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95930</a:t>
              </a:r>
              <a:endPara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798732" y="3660445"/>
              <a:ext cx="1495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b="1">
                  <a:latin typeface="Times New Roman" panose="02020603050405020304" pitchFamily="18" charset="0"/>
                  <a:ea typeface="方正北魏楷书简体" panose="03000509000000000000" pitchFamily="65" charset="-122"/>
                  <a:cs typeface="Times New Roman" panose="02020603050405020304" pitchFamily="18" charset="0"/>
                </a:rPr>
                <a:t>增长</a:t>
              </a:r>
              <a:r>
                <a:rPr lang="en-US" altLang="zh-CN" sz="2400" b="1">
                  <a:latin typeface="Times New Roman" panose="02020603050405020304" pitchFamily="18" charset="0"/>
                  <a:ea typeface="方正北魏楷书简体" panose="03000509000000000000" pitchFamily="65" charset="-122"/>
                  <a:cs typeface="Times New Roman" panose="02020603050405020304" pitchFamily="18" charset="0"/>
                </a:rPr>
                <a:t>7.3%</a:t>
              </a:r>
              <a:endParaRPr lang="zh-CN" altLang="en-US" sz="24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726202" y="2853676"/>
              <a:ext cx="4924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b="1">
                  <a:latin typeface="方正北魏楷书简体" panose="03000509000000000000" pitchFamily="65" charset="-122"/>
                  <a:ea typeface="方正北魏楷书简体" panose="03000509000000000000" pitchFamily="65" charset="-122"/>
                  <a:cs typeface="Times New Roman" panose="02020603050405020304" pitchFamily="18" charset="0"/>
                </a:rPr>
                <a:t>？</a:t>
              </a: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1486530" y="3101115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题目中的等量关系：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620192" y="5075035"/>
            <a:ext cx="7574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2018</a:t>
            </a:r>
            <a:r>
              <a:rPr lang="zh-CN" altLang="en-US" sz="2800" b="1" dirty="0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年生产总值</a:t>
            </a:r>
            <a:r>
              <a:rPr lang="en-US" altLang="zh-CN" sz="2800" b="1" dirty="0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+</a:t>
            </a:r>
            <a:r>
              <a:rPr lang="zh-CN" altLang="en-US" sz="2800" b="1" dirty="0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增长的产值</a:t>
            </a:r>
            <a:r>
              <a:rPr lang="en-US" altLang="zh-CN" sz="2800" b="1" dirty="0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= 2019</a:t>
            </a:r>
            <a:r>
              <a:rPr lang="zh-CN" altLang="en-US" sz="2800" b="1" dirty="0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年生产总值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43591" y="311499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增长率问题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6293" y="1227760"/>
            <a:ext cx="104280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0090">
              <a:lnSpc>
                <a:spcPct val="150000"/>
              </a:lnSpc>
            </a:pP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某企业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2019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年的生产总值为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95930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万元，比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2018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年增长了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7.3%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，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2018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年该企业生产总值约为多少万元？（精确度万位）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2308745" y="3578215"/>
            <a:ext cx="7574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2018</a:t>
            </a:r>
            <a:r>
              <a:rPr lang="zh-CN" altLang="en-US" sz="2800" b="1" dirty="0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年生产总值</a:t>
            </a:r>
            <a:r>
              <a:rPr lang="en-US" altLang="zh-CN" sz="2800" b="1" dirty="0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+</a:t>
            </a:r>
            <a:r>
              <a:rPr lang="zh-CN" altLang="en-US" sz="2800" b="1" dirty="0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增长的产值</a:t>
            </a:r>
            <a:r>
              <a:rPr lang="en-US" altLang="zh-CN" sz="2800" b="1" dirty="0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= 2019</a:t>
            </a:r>
            <a:r>
              <a:rPr lang="zh-CN" altLang="en-US" sz="2800" b="1" dirty="0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年生产总值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52915" y="2799090"/>
            <a:ext cx="5676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设该企业</a:t>
            </a:r>
            <a:r>
              <a:rPr lang="en-US" altLang="zh-CN" sz="28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2018</a:t>
            </a:r>
            <a:r>
              <a:rPr lang="zh-CN" altLang="en-US" sz="28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年生产总值为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 </a:t>
            </a:r>
            <a:r>
              <a:rPr lang="zh-CN" altLang="en-US" sz="28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万元</a:t>
            </a:r>
            <a:r>
              <a:rPr lang="en-US" altLang="zh-CN" sz="28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.</a:t>
            </a:r>
            <a:endParaRPr lang="zh-CN" altLang="en-US" sz="2800" b="1" dirty="0">
              <a:solidFill>
                <a:srgbClr val="FF0000"/>
              </a:solidFill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4566479" y="4260569"/>
                <a:ext cx="3061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zh-CN" alt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479" y="4260569"/>
                <a:ext cx="306174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63" t="-82" r="-15665" b="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5143500" y="4260568"/>
                <a:ext cx="145604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zh-CN" alt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500" y="4260568"/>
                <a:ext cx="1456040" cy="430887"/>
              </a:xfrm>
              <a:prstGeom prst="rect">
                <a:avLst/>
              </a:prstGeom>
              <a:blipFill rotWithShape="1">
                <a:blip r:embed="rId4"/>
                <a:stretch>
                  <a:fillRect t="-82" r="-3010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6870387" y="4260567"/>
                <a:ext cx="15408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𝟗𝟓𝟗𝟑𝟎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0387" y="4260567"/>
                <a:ext cx="1540871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21" t="-82" r="-2717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6567035" y="4921021"/>
                <a:ext cx="18442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𝟖𝟗𝟒𝟎𝟒</m:t>
                      </m:r>
                    </m:oMath>
                  </m:oMathPara>
                </a14:m>
                <a:endParaRPr lang="zh-CN" alt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7035" y="4921021"/>
                <a:ext cx="1844223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27" t="-94" r="-2201" b="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1752915" y="5630240"/>
            <a:ext cx="6901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答：该企业</a:t>
            </a:r>
            <a:r>
              <a:rPr lang="en-US" altLang="zh-CN" sz="28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2018</a:t>
            </a:r>
            <a:r>
              <a:rPr lang="zh-CN" altLang="en-US" sz="28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年生产总值约为</a:t>
            </a:r>
            <a:r>
              <a:rPr lang="en-US" altLang="zh-CN" sz="28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89404</a:t>
            </a:r>
            <a:r>
              <a:rPr lang="zh-CN" altLang="en-US" sz="28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万元</a:t>
            </a:r>
            <a:r>
              <a:rPr lang="en-US" altLang="zh-CN" sz="2800" b="1" dirty="0">
                <a:solidFill>
                  <a:srgbClr val="FF0000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.</a:t>
            </a:r>
            <a:endParaRPr lang="zh-CN" altLang="en-US" sz="2800" b="1" dirty="0">
              <a:solidFill>
                <a:srgbClr val="FF0000"/>
              </a:solidFill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43591" y="311499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增长率问题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" grpId="0"/>
      <p:bldP spid="8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22399" y="1143000"/>
            <a:ext cx="9347201" cy="260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某期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年期国债，年利率为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5.18%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，这期国债发行时，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年定期存款的年利率为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5%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，小红的爸爸有一笔钱，如果用来买这期国债比存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年定期存款到期后可多得利息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43.2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元，那么这笔钱为多少元？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054942" y="4718961"/>
            <a:ext cx="6082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这期</a:t>
            </a:r>
            <a:r>
              <a:rPr lang="en-US" altLang="zh-CN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3</a:t>
            </a:r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年国债利息－</a:t>
            </a:r>
            <a:r>
              <a:rPr lang="en-US" altLang="zh-CN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3</a:t>
            </a:r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年定期利息</a:t>
            </a:r>
            <a:r>
              <a:rPr lang="en-US" altLang="zh-CN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=43.2</a:t>
            </a:r>
            <a:endParaRPr lang="zh-CN" altLang="en-US" sz="2800" b="1">
              <a:solidFill>
                <a:srgbClr val="1002C4"/>
              </a:solidFill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22399" y="3972580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题目中等量关系：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98280" y="311499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利率问题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22399" y="1143000"/>
            <a:ext cx="9347201" cy="260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某期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年期国债，年利率为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5.18%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，这期国债发行时，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年定期存款的年利率为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5%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，小红的爸爸有一笔钱，如果用来买这期国债比存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年定期存款到期后可多得利息</a:t>
            </a:r>
            <a:r>
              <a:rPr lang="en-US" altLang="zh-CN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43.2</a:t>
            </a:r>
            <a:r>
              <a:rPr lang="zh-CN" altLang="en-US" sz="2800" b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元，那么这笔钱为多少元？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578100" y="3749419"/>
            <a:ext cx="3518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解：设这笔钱为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.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方正北魏楷书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54942" y="4401461"/>
            <a:ext cx="6082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这期</a:t>
            </a:r>
            <a:r>
              <a:rPr lang="en-US" altLang="zh-CN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3</a:t>
            </a:r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年国债利息－</a:t>
            </a:r>
            <a:r>
              <a:rPr lang="en-US" altLang="zh-CN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3</a:t>
            </a:r>
            <a:r>
              <a:rPr lang="zh-CN" altLang="en-US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年定期利息</a:t>
            </a:r>
            <a:r>
              <a:rPr lang="en-US" altLang="zh-CN" sz="2800" b="1">
                <a:solidFill>
                  <a:srgbClr val="1002C4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=43.2</a:t>
            </a:r>
            <a:endParaRPr lang="zh-CN" altLang="en-US" sz="2800" b="1">
              <a:solidFill>
                <a:srgbClr val="1002C4"/>
              </a:solidFill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3252337" y="5109999"/>
                <a:ext cx="244996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𝟏𝟖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%×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2337" y="5109999"/>
                <a:ext cx="2449965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20" t="-36" r="-1659" b="1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7504430" y="5715000"/>
                <a:ext cx="16326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𝟖𝟎𝟎𝟎</m:t>
                      </m:r>
                    </m:oMath>
                  </m:oMathPara>
                </a14:m>
                <a:endParaRPr lang="zh-CN" altLang="en-US" sz="2800" b="1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4430" y="5715000"/>
                <a:ext cx="1632626" cy="430887"/>
              </a:xfrm>
              <a:prstGeom prst="rect">
                <a:avLst/>
              </a:prstGeom>
              <a:blipFill rotWithShape="1">
                <a:blip r:embed="rId4"/>
                <a:stretch>
                  <a:fillRect r="-2603" b="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2577087" y="5832618"/>
            <a:ext cx="3877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答：设这笔钱为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8000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元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.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方正北魏楷书简体" panose="03000509000000000000" pitchFamily="65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5702303" y="5017666"/>
                <a:ext cx="234949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%×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zh-CN" altLang="en-US" sz="280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303" y="5017666"/>
                <a:ext cx="2349498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1" b="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/>
              <p:cNvSpPr txBox="1"/>
              <p:nvPr/>
            </p:nvSpPr>
            <p:spPr>
              <a:xfrm>
                <a:off x="8051800" y="5017666"/>
                <a:ext cx="15621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𝟒𝟑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CN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zh-CN" altLang="en-US" sz="2800"/>
              </a:p>
            </p:txBody>
          </p:sp>
        </mc:Choice>
        <mc:Fallback xmlns=""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800" y="5017666"/>
                <a:ext cx="1562100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1" b="9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/>
          <p:cNvSpPr txBox="1"/>
          <p:nvPr/>
        </p:nvSpPr>
        <p:spPr>
          <a:xfrm>
            <a:off x="998280" y="311499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利率问题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28535" y="1213757"/>
            <a:ext cx="9134929" cy="131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把浓度为</a:t>
            </a:r>
            <a:r>
              <a:rPr lang="en-US" altLang="zh-CN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90%</a:t>
            </a: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的酒精</a:t>
            </a:r>
            <a:r>
              <a:rPr lang="en-US" altLang="zh-CN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150</a:t>
            </a: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升加水 </a:t>
            </a:r>
            <a:r>
              <a:rPr lang="en-US" altLang="zh-CN" sz="2800" b="1" i="1">
                <a:latin typeface="Times New Roman" panose="02020603050405020304" pitchFamily="18" charset="0"/>
                <a:ea typeface="方正北魏楷书简体" panose="03000509000000000000" pitchFamily="65" charset="-122"/>
                <a:cs typeface="Times New Roman" panose="02020603050405020304" pitchFamily="18" charset="0"/>
              </a:rPr>
              <a:t>x </a:t>
            </a: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升稀释为</a:t>
            </a:r>
            <a:r>
              <a:rPr lang="en-US" altLang="zh-CN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75%</a:t>
            </a:r>
            <a:r>
              <a:rPr lang="zh-CN" altLang="en-US" sz="2800" b="1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的酒精，下列所列方程中，不正确的是（        ）</a:t>
            </a:r>
            <a:endParaRPr lang="en-US" altLang="zh-CN" sz="2800" b="1"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2024744" y="2786743"/>
                <a:ext cx="554312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𝟏𝟓𝟎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𝟕𝟓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%=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𝟏𝟓𝟎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𝟗𝟎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744" y="2786743"/>
                <a:ext cx="5543121" cy="430887"/>
              </a:xfrm>
              <a:prstGeom prst="rect">
                <a:avLst/>
              </a:prstGeom>
              <a:blipFill rotWithShape="1">
                <a:blip r:embed="rId2"/>
                <a:stretch>
                  <a:fillRect l="-7" t="-84" r="-998" b="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2024744" y="3493334"/>
                <a:ext cx="55254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𝟏𝟓𝟎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𝟗𝟎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%=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𝟏𝟓𝟎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𝟕𝟓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744" y="3493334"/>
                <a:ext cx="5525487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7" t="-46" r="-975" b="1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2024744" y="4199925"/>
                <a:ext cx="618034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𝟏𝟓𝟎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𝟐𝟓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%=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𝟏𝟓𝟎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744" y="4199925"/>
                <a:ext cx="6180346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6" t="-8" r="-787" b="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2024744" y="4906516"/>
                <a:ext cx="60625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C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</a:rPr>
                          <m:t>𝟏𝟓𝟎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𝟗𝟎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%</m:t>
                        </m:r>
                      </m:e>
                    </m:d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d>
                      <m:dPr>
                        <m:ctrlP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𝟏𝟓𝟎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𝟕𝟓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altLang="zh-CN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</m:oMath>
                </a14:m>
                <a:endPara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4744" y="4906516"/>
                <a:ext cx="6062557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6" t="-117" r="-797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6439807" y="194491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98280" y="311499"/>
            <a:ext cx="142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浓度问题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470024" y="3456322"/>
            <a:ext cx="28987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（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2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）浓度问题：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470025" y="1803710"/>
            <a:ext cx="34503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宋体" panose="02010600030101010101" pitchFamily="2" charset="-122"/>
              </a:rPr>
              <a:t>（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宋体" panose="02010600030101010101" pitchFamily="2" charset="-122"/>
              </a:rPr>
              <a:t>）银行利率问题：</a:t>
            </a:r>
            <a:endParaRPr lang="en-US" altLang="zh-CN" sz="2800" b="1" dirty="0">
              <a:latin typeface="方正北魏楷书简体" panose="03000509000000000000" pitchFamily="65" charset="-122"/>
              <a:ea typeface="方正北魏楷书简体" panose="03000509000000000000" pitchFamily="65" charset="-122"/>
              <a:sym typeface="宋体" panose="02010600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920343" y="1744623"/>
            <a:ext cx="6096000" cy="1164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宋体" panose="02010600030101010101" pitchFamily="2" charset="-122"/>
              </a:rPr>
              <a:t>利息＝本金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宋体" panose="02010600030101010101" pitchFamily="2" charset="-122"/>
              </a:rPr>
              <a:t>×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宋体" panose="02010600030101010101" pitchFamily="2" charset="-122"/>
              </a:rPr>
              <a:t>年利率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宋体" panose="02010600030101010101" pitchFamily="2" charset="-122"/>
              </a:rPr>
              <a:t>×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宋体" panose="02010600030101010101" pitchFamily="2" charset="-122"/>
              </a:rPr>
              <a:t>年数；</a:t>
            </a: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宋体" panose="02010600030101010101" pitchFamily="2" charset="-122"/>
              </a:rPr>
              <a:t>本息和＝本金＋利息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920343" y="3456322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浓度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=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溶质质量÷溶液质量×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100%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；</a:t>
            </a:r>
            <a:endParaRPr lang="zh-CN" altLang="en-US" sz="2800" dirty="0"/>
          </a:p>
        </p:txBody>
      </p:sp>
      <p:sp>
        <p:nvSpPr>
          <p:cNvPr id="22" name="文本框 21"/>
          <p:cNvSpPr txBox="1"/>
          <p:nvPr/>
        </p:nvSpPr>
        <p:spPr>
          <a:xfrm>
            <a:off x="4920343" y="4333047"/>
            <a:ext cx="6096000" cy="1315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原量×（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1+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增长率）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=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增长后的量；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Arial" panose="020B0604020202020204" pitchFamily="34" charset="0"/>
              </a:rPr>
              <a:t>原量×（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Arial" panose="020B0604020202020204" pitchFamily="34" charset="0"/>
              </a:rPr>
              <a:t>1-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Arial" panose="020B0604020202020204" pitchFamily="34" charset="0"/>
              </a:rPr>
              <a:t>减少率）</a:t>
            </a:r>
            <a:r>
              <a:rPr lang="en-US" altLang="zh-CN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Arial" panose="020B0604020202020204" pitchFamily="34" charset="0"/>
              </a:rPr>
              <a:t>=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  <a:sym typeface="Arial" panose="020B0604020202020204" pitchFamily="34" charset="0"/>
              </a:rPr>
              <a:t>减少后的量；</a:t>
            </a:r>
            <a:r>
              <a:rPr lang="zh-CN" altLang="en-US" sz="2800" b="1" dirty="0"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     </a:t>
            </a: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1470025" y="4467540"/>
            <a:ext cx="33178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prstClr val="black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3</a:t>
            </a:r>
            <a:r>
              <a:rPr lang="zh-CN" altLang="en-US" sz="2800" b="1" dirty="0">
                <a:solidFill>
                  <a:prstClr val="black"/>
                </a:solidFill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）增长率问题：</a:t>
            </a:r>
            <a:endParaRPr lang="zh-CN" altLang="en-US" sz="2800" b="1" dirty="0">
              <a:latin typeface="方正北魏楷书简体" panose="03000509000000000000" pitchFamily="65" charset="-122"/>
              <a:ea typeface="方正北魏楷书简体" panose="03000509000000000000" pitchFamily="65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07660" y="311499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方正北魏楷书简体" panose="03000509000000000000" pitchFamily="65" charset="-122"/>
                <a:ea typeface="方正北魏楷书简体" panose="03000509000000000000" pitchFamily="65" charset="-122"/>
              </a:rPr>
              <a:t>小结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99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8" grpId="0"/>
      <p:bldP spid="20" grpId="0"/>
      <p:bldP spid="22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1567</Words>
  <Application>Microsoft Office PowerPoint</Application>
  <PresentationFormat>宽屏</PresentationFormat>
  <Paragraphs>165</Paragraphs>
  <Slides>22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等线</vt:lpstr>
      <vt:lpstr>方正北魏楷书简体</vt:lpstr>
      <vt:lpstr>黑体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空白演示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2021-11-06T12:23:00Z</cp:lastPrinted>
  <dcterms:created xsi:type="dcterms:W3CDTF">2021-11-06T12:23:00Z</dcterms:created>
  <dcterms:modified xsi:type="dcterms:W3CDTF">2023-01-16T17:24:07Z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FB8CD2FD54C84971B23CCDC241F247ED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