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98" r:id="rId9"/>
    <p:sldId id="299" r:id="rId10"/>
    <p:sldId id="300" r:id="rId11"/>
    <p:sldId id="301" r:id="rId12"/>
    <p:sldId id="302" r:id="rId13"/>
    <p:sldId id="303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269-B5C5-4D7A-AC1F-8C776DE0B4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9015-FCFD-4C4C-B21A-AB9B91D357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solidFill>
              <a:srgbClr val="000000"/>
            </a:solidFill>
            <a:miter lim="800000"/>
          </a:ln>
        </p:spPr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3794" name="文本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2" name="文本占位符 2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3251E-0934-4B00-8811-EBFF3E92790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313F141-D125-40FE-B825-D36B8044C7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4615200"/>
            <a:ext cx="58266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06A1F3D-FF21-4BE3-9417-5404D58E9824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7"/>
            </p:custDataLst>
          </p:nvPr>
        </p:nvSpPr>
        <p:spPr bwMode="auto">
          <a:xfrm>
            <a:off x="456010" y="608014"/>
            <a:ext cx="8227219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5"/>
            <p:custDataLst>
              <p:tags r:id="rId18"/>
            </p:custDataLst>
          </p:nvPr>
        </p:nvSpPr>
        <p:spPr bwMode="auto">
          <a:xfrm>
            <a:off x="456010" y="1490664"/>
            <a:ext cx="8227219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459581" y="6315076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75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087291" y="6315076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750" baseline="0" noProof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657975" y="6315076"/>
            <a:ext cx="2025254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e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38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5.wmf"/><Relationship Id="rId19" Type="http://schemas.openxmlformats.org/officeDocument/2006/relationships/image" Target="../media/image3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" Type="http://schemas.openxmlformats.org/officeDocument/2006/relationships/oleObject" Target="../embeddings/oleObject55.bin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6.wmf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29" Type="http://schemas.openxmlformats.org/officeDocument/2006/relationships/image" Target="../media/image72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66.bin"/><Relationship Id="rId5" Type="http://schemas.openxmlformats.org/officeDocument/2006/relationships/oleObject" Target="../embeddings/oleObject56.bin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28" Type="http://schemas.openxmlformats.org/officeDocument/2006/relationships/oleObject" Target="../embeddings/oleObject68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7.wmf"/><Relationship Id="rId4" Type="http://schemas.openxmlformats.org/officeDocument/2006/relationships/image" Target="../media/image60.wmf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7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049" y="2746695"/>
            <a:ext cx="6480810" cy="1470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223" y="620688"/>
            <a:ext cx="8245554" cy="1656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600" b="1" dirty="0">
                <a:latin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3600" b="1" dirty="0"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有理数的运算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46236" y="1328181"/>
            <a:ext cx="954026" cy="804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79118" y="2741481"/>
            <a:ext cx="6145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dirty="0">
                <a:latin typeface="+mn-ea"/>
                <a:ea typeface="+mn-ea"/>
                <a:cs typeface="Times New Roman" panose="02020603050405020304" pitchFamily="18" charset="0"/>
              </a:rPr>
              <a:t>3.2 </a:t>
            </a:r>
            <a:r>
              <a:rPr lang="zh-CN" altLang="en-US" sz="4000" dirty="0">
                <a:latin typeface="+mn-ea"/>
                <a:ea typeface="+mn-ea"/>
                <a:cs typeface="Times New Roman" panose="02020603050405020304" pitchFamily="18" charset="0"/>
              </a:rPr>
              <a:t>有理数的乘法与除法</a:t>
            </a:r>
          </a:p>
          <a:p>
            <a:pPr algn="ctr">
              <a:lnSpc>
                <a:spcPct val="200000"/>
              </a:lnSpc>
            </a:pPr>
            <a:r>
              <a:rPr lang="zh-CN" altLang="en-US" sz="3200" dirty="0" smtClean="0"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CN" sz="32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3200" dirty="0" smtClean="0">
                <a:latin typeface="+mn-ea"/>
                <a:ea typeface="+mn-ea"/>
                <a:cs typeface="Times New Roman" panose="02020603050405020304" pitchFamily="18" charset="0"/>
              </a:rPr>
              <a:t>课</a:t>
            </a:r>
            <a:r>
              <a:rPr lang="zh-CN" altLang="en-US" sz="3200" dirty="0">
                <a:latin typeface="+mn-ea"/>
                <a:ea typeface="+mn-ea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602128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16386"/>
          <p:cNvSpPr txBox="1">
            <a:spLocks noChangeArrowheads="1"/>
          </p:cNvSpPr>
          <p:nvPr/>
        </p:nvSpPr>
        <p:spPr bwMode="auto">
          <a:xfrm>
            <a:off x="752793" y="1586865"/>
            <a:ext cx="1782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sp>
        <p:nvSpPr>
          <p:cNvPr id="30722" name="文本框 16387"/>
          <p:cNvSpPr txBox="1">
            <a:spLocks noChangeArrowheads="1"/>
          </p:cNvSpPr>
          <p:nvPr/>
        </p:nvSpPr>
        <p:spPr bwMode="auto">
          <a:xfrm>
            <a:off x="4988243" y="1617028"/>
            <a:ext cx="1960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sp>
        <p:nvSpPr>
          <p:cNvPr id="30723" name="文本框 16388"/>
          <p:cNvSpPr txBox="1">
            <a:spLocks noChangeArrowheads="1"/>
          </p:cNvSpPr>
          <p:nvPr/>
        </p:nvSpPr>
        <p:spPr bwMode="auto">
          <a:xfrm>
            <a:off x="1170305" y="2525078"/>
            <a:ext cx="160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graphicFrame>
        <p:nvGraphicFramePr>
          <p:cNvPr id="30724" name="对象 16389"/>
          <p:cNvGraphicFramePr>
            <a:graphicFrameLocks noChangeAspect="1"/>
          </p:cNvGraphicFramePr>
          <p:nvPr/>
        </p:nvGraphicFramePr>
        <p:xfrm>
          <a:off x="528955" y="2272665"/>
          <a:ext cx="717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3" imgW="140335" imgH="396240" progId="Equation.DSMT4">
                  <p:embed/>
                </p:oleObj>
              </mc:Choice>
              <mc:Fallback>
                <p:oleObj r:id="rId3" imgW="140335" imgH="39624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28955" y="2272665"/>
                        <a:ext cx="717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文本框 16390"/>
          <p:cNvSpPr txBox="1">
            <a:spLocks noChangeArrowheads="1"/>
          </p:cNvSpPr>
          <p:nvPr/>
        </p:nvSpPr>
        <p:spPr bwMode="auto">
          <a:xfrm>
            <a:off x="4870768" y="2601278"/>
            <a:ext cx="2493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   </a:t>
            </a:r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graphicFrame>
        <p:nvGraphicFramePr>
          <p:cNvPr id="30726" name="对象 16391"/>
          <p:cNvGraphicFramePr>
            <a:graphicFrameLocks noChangeAspect="1"/>
          </p:cNvGraphicFramePr>
          <p:nvPr/>
        </p:nvGraphicFramePr>
        <p:xfrm>
          <a:off x="5132705" y="2372678"/>
          <a:ext cx="488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5" imgW="140335" imgH="396240" progId="Equation.DSMT4">
                  <p:embed/>
                </p:oleObj>
              </mc:Choice>
              <mc:Fallback>
                <p:oleObj r:id="rId5" imgW="140335" imgH="39624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32705" y="2372678"/>
                        <a:ext cx="4889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文本框 16394"/>
          <p:cNvSpPr txBox="1">
            <a:spLocks noChangeArrowheads="1"/>
          </p:cNvSpPr>
          <p:nvPr/>
        </p:nvSpPr>
        <p:spPr bwMode="auto">
          <a:xfrm>
            <a:off x="1138555" y="3658553"/>
            <a:ext cx="1604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sp>
        <p:nvSpPr>
          <p:cNvPr id="30728" name="文本框 16395"/>
          <p:cNvSpPr txBox="1">
            <a:spLocks noChangeArrowheads="1"/>
          </p:cNvSpPr>
          <p:nvPr/>
        </p:nvSpPr>
        <p:spPr bwMode="auto">
          <a:xfrm>
            <a:off x="4948555" y="3707765"/>
            <a:ext cx="2493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   </a:t>
            </a:r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graphicFrame>
        <p:nvGraphicFramePr>
          <p:cNvPr id="30729" name="对象 16396"/>
          <p:cNvGraphicFramePr>
            <a:graphicFrameLocks noChangeAspect="1"/>
          </p:cNvGraphicFramePr>
          <p:nvPr/>
        </p:nvGraphicFramePr>
        <p:xfrm>
          <a:off x="605155" y="3439478"/>
          <a:ext cx="533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7" imgW="153035" imgH="395605" progId="Equation.DSMT4">
                  <p:embed/>
                </p:oleObj>
              </mc:Choice>
              <mc:Fallback>
                <p:oleObj r:id="rId7" imgW="153035" imgH="39560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5155" y="3439478"/>
                        <a:ext cx="533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对象 16397"/>
          <p:cNvGraphicFramePr>
            <a:graphicFrameLocks noChangeAspect="1"/>
          </p:cNvGraphicFramePr>
          <p:nvPr/>
        </p:nvGraphicFramePr>
        <p:xfrm>
          <a:off x="5140643" y="3498215"/>
          <a:ext cx="533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9" imgW="153035" imgH="395605" progId="Equation.DSMT4">
                  <p:embed/>
                </p:oleObj>
              </mc:Choice>
              <mc:Fallback>
                <p:oleObj r:id="rId9" imgW="153035" imgH="39560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40643" y="3498215"/>
                        <a:ext cx="533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直接连接符 16398"/>
          <p:cNvSpPr>
            <a:spLocks noChangeShapeType="1"/>
          </p:cNvSpPr>
          <p:nvPr/>
        </p:nvSpPr>
        <p:spPr bwMode="auto">
          <a:xfrm>
            <a:off x="2886393" y="214407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直接连接符 16399"/>
          <p:cNvSpPr>
            <a:spLocks noChangeShapeType="1"/>
          </p:cNvSpPr>
          <p:nvPr/>
        </p:nvSpPr>
        <p:spPr bwMode="auto">
          <a:xfrm>
            <a:off x="7158355" y="2120265"/>
            <a:ext cx="1219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直接连接符 16400"/>
          <p:cNvSpPr>
            <a:spLocks noChangeShapeType="1"/>
          </p:cNvSpPr>
          <p:nvPr/>
        </p:nvSpPr>
        <p:spPr bwMode="auto">
          <a:xfrm>
            <a:off x="2922905" y="313467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直接连接符 16401"/>
          <p:cNvSpPr>
            <a:spLocks noChangeShapeType="1"/>
          </p:cNvSpPr>
          <p:nvPr/>
        </p:nvSpPr>
        <p:spPr bwMode="auto">
          <a:xfrm>
            <a:off x="7190105" y="313467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5" name="直接连接符 16404"/>
          <p:cNvSpPr>
            <a:spLocks noChangeShapeType="1"/>
          </p:cNvSpPr>
          <p:nvPr/>
        </p:nvSpPr>
        <p:spPr bwMode="auto">
          <a:xfrm>
            <a:off x="2810193" y="4479290"/>
            <a:ext cx="1219200" cy="0"/>
          </a:xfrm>
          <a:prstGeom prst="line">
            <a:avLst/>
          </a:prstGeom>
          <a:noFill/>
          <a:ln w="9525">
            <a:solidFill>
              <a:srgbClr val="33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6" name="直接连接符 16405"/>
          <p:cNvSpPr>
            <a:spLocks noChangeShapeType="1"/>
          </p:cNvSpPr>
          <p:nvPr/>
        </p:nvSpPr>
        <p:spPr bwMode="auto">
          <a:xfrm>
            <a:off x="7286943" y="447929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7" name="文本框 16406"/>
          <p:cNvSpPr txBox="1">
            <a:spLocks noChangeArrowheads="1"/>
          </p:cNvSpPr>
          <p:nvPr/>
        </p:nvSpPr>
        <p:spPr bwMode="auto">
          <a:xfrm>
            <a:off x="3238818" y="1617028"/>
            <a:ext cx="360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6408" name="文本框 16407"/>
          <p:cNvSpPr txBox="1">
            <a:spLocks noChangeArrowheads="1"/>
          </p:cNvSpPr>
          <p:nvPr/>
        </p:nvSpPr>
        <p:spPr bwMode="auto">
          <a:xfrm>
            <a:off x="7528243" y="1617028"/>
            <a:ext cx="538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</a:p>
        </p:txBody>
      </p:sp>
      <p:sp>
        <p:nvSpPr>
          <p:cNvPr id="16409" name="文本框 16408"/>
          <p:cNvSpPr txBox="1">
            <a:spLocks noChangeArrowheads="1"/>
          </p:cNvSpPr>
          <p:nvPr/>
        </p:nvSpPr>
        <p:spPr bwMode="auto">
          <a:xfrm>
            <a:off x="3211830" y="2607628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6410" name="文本框 16409"/>
          <p:cNvSpPr txBox="1">
            <a:spLocks noChangeArrowheads="1"/>
          </p:cNvSpPr>
          <p:nvPr/>
        </p:nvSpPr>
        <p:spPr bwMode="auto">
          <a:xfrm>
            <a:off x="7418705" y="2607628"/>
            <a:ext cx="53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</a:p>
        </p:txBody>
      </p:sp>
      <p:sp>
        <p:nvSpPr>
          <p:cNvPr id="30741" name="文本框 16411"/>
          <p:cNvSpPr txBox="1">
            <a:spLocks noChangeArrowheads="1"/>
          </p:cNvSpPr>
          <p:nvPr/>
        </p:nvSpPr>
        <p:spPr bwMode="auto">
          <a:xfrm>
            <a:off x="14489430" y="4047490"/>
            <a:ext cx="309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6413" name="对象 16412"/>
          <p:cNvGraphicFramePr>
            <a:graphicFrameLocks noChangeAspect="1"/>
          </p:cNvGraphicFramePr>
          <p:nvPr/>
        </p:nvGraphicFramePr>
        <p:xfrm>
          <a:off x="3067368" y="3385503"/>
          <a:ext cx="5302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11" imgW="152400" imgH="405765" progId="Equations">
                  <p:embed/>
                </p:oleObj>
              </mc:Choice>
              <mc:Fallback>
                <p:oleObj r:id="rId11" imgW="152400" imgH="405765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67368" y="3385503"/>
                        <a:ext cx="5302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3" name="文本框 16413"/>
          <p:cNvSpPr txBox="1">
            <a:spLocks noChangeArrowheads="1"/>
          </p:cNvSpPr>
          <p:nvPr/>
        </p:nvSpPr>
        <p:spPr bwMode="auto">
          <a:xfrm>
            <a:off x="16775430" y="4061778"/>
            <a:ext cx="53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</a:p>
        </p:txBody>
      </p:sp>
      <p:sp>
        <p:nvSpPr>
          <p:cNvPr id="30744" name="文本框 16414"/>
          <p:cNvSpPr txBox="1">
            <a:spLocks noChangeArrowheads="1"/>
          </p:cNvSpPr>
          <p:nvPr/>
        </p:nvSpPr>
        <p:spPr bwMode="auto">
          <a:xfrm>
            <a:off x="21271230" y="3985578"/>
            <a:ext cx="53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</a:p>
        </p:txBody>
      </p:sp>
      <p:grpSp>
        <p:nvGrpSpPr>
          <p:cNvPr id="2" name="组合 16415"/>
          <p:cNvGrpSpPr/>
          <p:nvPr/>
        </p:nvGrpSpPr>
        <p:grpSpPr>
          <a:xfrm>
            <a:off x="7386955" y="3244215"/>
            <a:ext cx="885825" cy="1250950"/>
            <a:chOff x="0" y="-10"/>
            <a:chExt cx="558" cy="788"/>
          </a:xfrm>
        </p:grpSpPr>
        <p:graphicFrame>
          <p:nvGraphicFramePr>
            <p:cNvPr id="30746" name="对象 16416"/>
            <p:cNvGraphicFramePr>
              <a:graphicFrameLocks noChangeAspect="1"/>
            </p:cNvGraphicFramePr>
            <p:nvPr/>
          </p:nvGraphicFramePr>
          <p:xfrm>
            <a:off x="175" y="-10"/>
            <a:ext cx="383" cy="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r:id="rId13" imgW="152400" imgH="405765" progId="Equations">
                    <p:embed/>
                  </p:oleObj>
                </mc:Choice>
                <mc:Fallback>
                  <p:oleObj r:id="rId13" imgW="152400" imgH="405765" progId="Equations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5" y="-10"/>
                          <a:ext cx="383" cy="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7" name="直接连接符 16417"/>
            <p:cNvSpPr>
              <a:spLocks noChangeShapeType="1"/>
            </p:cNvSpPr>
            <p:nvPr/>
          </p:nvSpPr>
          <p:spPr bwMode="auto">
            <a:xfrm>
              <a:off x="0" y="40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48" name="文本框 16421"/>
          <p:cNvSpPr txBox="1">
            <a:spLocks noChangeArrowheads="1"/>
          </p:cNvSpPr>
          <p:nvPr/>
        </p:nvSpPr>
        <p:spPr bwMode="auto">
          <a:xfrm>
            <a:off x="651193" y="4849178"/>
            <a:ext cx="1782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0400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的倒数为</a:t>
            </a:r>
          </a:p>
        </p:txBody>
      </p:sp>
      <p:sp>
        <p:nvSpPr>
          <p:cNvPr id="16423" name="文本框 16422"/>
          <p:cNvSpPr txBox="1"/>
          <p:nvPr/>
        </p:nvSpPr>
        <p:spPr>
          <a:xfrm>
            <a:off x="2535555" y="4849178"/>
            <a:ext cx="2663825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零没有倒数</a:t>
            </a:r>
          </a:p>
        </p:txBody>
      </p:sp>
      <p:grpSp>
        <p:nvGrpSpPr>
          <p:cNvPr id="4" name="组合 16423"/>
          <p:cNvGrpSpPr/>
          <p:nvPr/>
        </p:nvGrpSpPr>
        <p:grpSpPr>
          <a:xfrm>
            <a:off x="651193" y="5369878"/>
            <a:ext cx="5283200" cy="1143000"/>
            <a:chOff x="45" y="-264"/>
            <a:chExt cx="3328" cy="720"/>
          </a:xfrm>
        </p:grpSpPr>
        <p:sp>
          <p:nvSpPr>
            <p:cNvPr id="30751" name="文本框 16424"/>
            <p:cNvSpPr txBox="1">
              <a:spLocks noChangeArrowheads="1"/>
            </p:cNvSpPr>
            <p:nvPr/>
          </p:nvSpPr>
          <p:spPr bwMode="auto">
            <a:xfrm>
              <a:off x="45" y="-48"/>
              <a:ext cx="33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hlink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思考：</a:t>
              </a:r>
              <a:r>
                <a:rPr lang="en-US" altLang="zh-CN" sz="28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的倒数是   对吗？</a:t>
              </a:r>
            </a:p>
          </p:txBody>
        </p:sp>
        <p:graphicFrame>
          <p:nvGraphicFramePr>
            <p:cNvPr id="30752" name="对象 16425"/>
            <p:cNvGraphicFramePr>
              <a:graphicFrameLocks noChangeAspect="1"/>
            </p:cNvGraphicFramePr>
            <p:nvPr/>
          </p:nvGraphicFramePr>
          <p:xfrm>
            <a:off x="1738" y="-264"/>
            <a:ext cx="28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r:id="rId15" imgW="152400" imgH="393700" progId="Equation.DSMT4">
                    <p:embed/>
                  </p:oleObj>
                </mc:Choice>
                <mc:Fallback>
                  <p:oleObj r:id="rId15" imgW="1524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38" y="-264"/>
                          <a:ext cx="280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16426"/>
          <p:cNvGrpSpPr/>
          <p:nvPr/>
        </p:nvGrpSpPr>
        <p:grpSpPr>
          <a:xfrm>
            <a:off x="5062855" y="5388928"/>
            <a:ext cx="4103688" cy="1143000"/>
            <a:chOff x="0" y="-5"/>
            <a:chExt cx="2585" cy="720"/>
          </a:xfrm>
        </p:grpSpPr>
        <p:sp>
          <p:nvSpPr>
            <p:cNvPr id="30754" name="文本框 16427"/>
            <p:cNvSpPr txBox="1">
              <a:spLocks noChangeArrowheads="1"/>
            </p:cNvSpPr>
            <p:nvPr/>
          </p:nvSpPr>
          <p:spPr bwMode="auto">
            <a:xfrm>
              <a:off x="0" y="181"/>
              <a:ext cx="258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i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≠0</a:t>
              </a:r>
              <a:r>
                <a: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时</a:t>
              </a:r>
              <a:r>
                <a:rPr lang="en-US" altLang="zh-CN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800" i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的倒数是     </a:t>
              </a:r>
              <a:r>
                <a:rPr lang="en-US" altLang="zh-CN" sz="280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30755" name="对象 16428"/>
            <p:cNvGraphicFramePr>
              <a:graphicFrameLocks noChangeAspect="1"/>
            </p:cNvGraphicFramePr>
            <p:nvPr/>
          </p:nvGraphicFramePr>
          <p:xfrm>
            <a:off x="1719" y="-5"/>
            <a:ext cx="28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r:id="rId17" imgW="152400" imgH="393700" progId="Equation.DSMT4">
                    <p:embed/>
                  </p:oleObj>
                </mc:Choice>
                <mc:Fallback>
                  <p:oleObj r:id="rId17" imgW="1524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19" y="-5"/>
                          <a:ext cx="280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56" name="直接连接符 16404"/>
          <p:cNvSpPr>
            <a:spLocks noChangeShapeType="1"/>
          </p:cNvSpPr>
          <p:nvPr/>
        </p:nvSpPr>
        <p:spPr bwMode="auto">
          <a:xfrm>
            <a:off x="2535555" y="5366703"/>
            <a:ext cx="2160588" cy="1587"/>
          </a:xfrm>
          <a:prstGeom prst="line">
            <a:avLst/>
          </a:prstGeom>
          <a:noFill/>
          <a:ln w="9525">
            <a:solidFill>
              <a:srgbClr val="33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7" name="圆角矩形 31"/>
          <p:cNvSpPr>
            <a:spLocks noChangeArrowheads="1"/>
          </p:cNvSpPr>
          <p:nvPr/>
        </p:nvSpPr>
        <p:spPr bwMode="auto">
          <a:xfrm>
            <a:off x="405130" y="985550"/>
            <a:ext cx="1449388" cy="4984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/>
      <p:bldP spid="16408" grpId="0"/>
      <p:bldP spid="16409" grpId="0"/>
      <p:bldP spid="16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33" name="对象 77832"/>
          <p:cNvGraphicFramePr>
            <a:graphicFrameLocks noChangeAspect="1"/>
          </p:cNvGraphicFramePr>
          <p:nvPr/>
        </p:nvGraphicFramePr>
        <p:xfrm>
          <a:off x="323850" y="1890395"/>
          <a:ext cx="8366125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8763635" imgH="4985385" progId="Word.Document.8">
                  <p:embed/>
                </p:oleObj>
              </mc:Choice>
              <mc:Fallback>
                <p:oleObj r:id="rId3" imgW="8763635" imgH="498538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807"/>
                      <a:stretch>
                        <a:fillRect/>
                      </a:stretch>
                    </p:blipFill>
                    <p:spPr>
                      <a:xfrm>
                        <a:off x="323850" y="1890395"/>
                        <a:ext cx="8366125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991" name="矩形 77990"/>
          <p:cNvSpPr>
            <a:spLocks noChangeArrowheads="1"/>
          </p:cNvSpPr>
          <p:nvPr/>
        </p:nvSpPr>
        <p:spPr bwMode="auto">
          <a:xfrm>
            <a:off x="2187575" y="1958658"/>
            <a:ext cx="9842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992" name="矩形 77991"/>
          <p:cNvSpPr>
            <a:spLocks noChangeArrowheads="1"/>
          </p:cNvSpPr>
          <p:nvPr/>
        </p:nvSpPr>
        <p:spPr bwMode="auto">
          <a:xfrm>
            <a:off x="3409950" y="2095183"/>
            <a:ext cx="1003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7993" name="矩形 77992"/>
          <p:cNvSpPr>
            <a:spLocks noChangeArrowheads="1"/>
          </p:cNvSpPr>
          <p:nvPr/>
        </p:nvSpPr>
        <p:spPr bwMode="auto">
          <a:xfrm>
            <a:off x="7523163" y="2068195"/>
            <a:ext cx="646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7995" name="矩形 77994"/>
          <p:cNvSpPr>
            <a:spLocks noChangeArrowheads="1"/>
          </p:cNvSpPr>
          <p:nvPr/>
        </p:nvSpPr>
        <p:spPr bwMode="auto">
          <a:xfrm>
            <a:off x="962025" y="2914333"/>
            <a:ext cx="9429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77996" name="矩形 77995"/>
          <p:cNvSpPr>
            <a:spLocks noChangeArrowheads="1"/>
          </p:cNvSpPr>
          <p:nvPr/>
        </p:nvSpPr>
        <p:spPr bwMode="auto">
          <a:xfrm>
            <a:off x="3609975" y="2941320"/>
            <a:ext cx="646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7997" name="矩形 77996"/>
          <p:cNvSpPr>
            <a:spLocks noChangeArrowheads="1"/>
          </p:cNvSpPr>
          <p:nvPr/>
        </p:nvSpPr>
        <p:spPr bwMode="auto">
          <a:xfrm>
            <a:off x="7550150" y="4838383"/>
            <a:ext cx="646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7998" name="矩形 77997"/>
          <p:cNvSpPr>
            <a:spLocks noChangeArrowheads="1"/>
          </p:cNvSpPr>
          <p:nvPr/>
        </p:nvSpPr>
        <p:spPr bwMode="auto">
          <a:xfrm>
            <a:off x="3690938" y="4886008"/>
            <a:ext cx="646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7999" name="矩形 77998"/>
          <p:cNvSpPr>
            <a:spLocks noChangeArrowheads="1"/>
          </p:cNvSpPr>
          <p:nvPr/>
        </p:nvSpPr>
        <p:spPr bwMode="auto">
          <a:xfrm>
            <a:off x="2371725" y="4814570"/>
            <a:ext cx="646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8000" name="矩形 77999"/>
          <p:cNvSpPr>
            <a:spLocks noChangeArrowheads="1"/>
          </p:cNvSpPr>
          <p:nvPr/>
        </p:nvSpPr>
        <p:spPr bwMode="auto">
          <a:xfrm>
            <a:off x="890588" y="4757420"/>
            <a:ext cx="9429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78001" name="矩形 78000"/>
          <p:cNvSpPr>
            <a:spLocks noChangeArrowheads="1"/>
          </p:cNvSpPr>
          <p:nvPr/>
        </p:nvSpPr>
        <p:spPr bwMode="auto">
          <a:xfrm>
            <a:off x="4924425" y="3965258"/>
            <a:ext cx="646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78002" name="对象 78001"/>
          <p:cNvGraphicFramePr>
            <a:graphicFrameLocks noChangeAspect="1"/>
          </p:cNvGraphicFramePr>
          <p:nvPr/>
        </p:nvGraphicFramePr>
        <p:xfrm>
          <a:off x="1211263" y="3771583"/>
          <a:ext cx="1119187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5" imgW="1138555" imgH="793750" progId="Word.Document.8">
                  <p:embed/>
                </p:oleObj>
              </mc:Choice>
              <mc:Fallback>
                <p:oleObj r:id="rId5" imgW="1138555" imgH="7937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11263" y="3771583"/>
                        <a:ext cx="1119187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3" name="对象 78002"/>
          <p:cNvGraphicFramePr>
            <a:graphicFrameLocks noChangeAspect="1"/>
          </p:cNvGraphicFramePr>
          <p:nvPr/>
        </p:nvGraphicFramePr>
        <p:xfrm>
          <a:off x="2474913" y="3758883"/>
          <a:ext cx="8048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7" imgW="805815" imgH="795020" progId="Word.Document.8">
                  <p:embed/>
                </p:oleObj>
              </mc:Choice>
              <mc:Fallback>
                <p:oleObj r:id="rId7" imgW="805815" imgH="79502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74913" y="3758883"/>
                        <a:ext cx="8048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5" name="对象 78004"/>
          <p:cNvGraphicFramePr>
            <a:graphicFrameLocks noChangeAspect="1"/>
          </p:cNvGraphicFramePr>
          <p:nvPr/>
        </p:nvGraphicFramePr>
        <p:xfrm>
          <a:off x="5283200" y="4622483"/>
          <a:ext cx="10096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9" imgW="1025525" imgH="793750" progId="Word.Document.8">
                  <p:embed/>
                </p:oleObj>
              </mc:Choice>
              <mc:Fallback>
                <p:oleObj r:id="rId9" imgW="1025525" imgH="7937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283200" y="4622483"/>
                        <a:ext cx="10096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6" name="对象 78005"/>
          <p:cNvGraphicFramePr>
            <a:graphicFrameLocks noChangeAspect="1"/>
          </p:cNvGraphicFramePr>
          <p:nvPr/>
        </p:nvGraphicFramePr>
        <p:xfrm>
          <a:off x="6505575" y="4695508"/>
          <a:ext cx="3270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1" imgW="334010" imgH="796290" progId="Word.Document.8">
                  <p:embed/>
                </p:oleObj>
              </mc:Choice>
              <mc:Fallback>
                <p:oleObj r:id="rId11" imgW="334010" imgH="79629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05575" y="4695508"/>
                        <a:ext cx="32702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7" name="对象 78006"/>
          <p:cNvGraphicFramePr>
            <a:graphicFrameLocks noChangeAspect="1"/>
          </p:cNvGraphicFramePr>
          <p:nvPr/>
        </p:nvGraphicFramePr>
        <p:xfrm>
          <a:off x="5067300" y="2750820"/>
          <a:ext cx="13636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3" imgW="1386205" imgH="793750" progId="Word.Document.8">
                  <p:embed/>
                </p:oleObj>
              </mc:Choice>
              <mc:Fallback>
                <p:oleObj r:id="rId13" imgW="1386205" imgH="7937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67300" y="2750820"/>
                        <a:ext cx="13636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8" name="对象 78007"/>
          <p:cNvGraphicFramePr>
            <a:graphicFrameLocks noChangeAspect="1"/>
          </p:cNvGraphicFramePr>
          <p:nvPr/>
        </p:nvGraphicFramePr>
        <p:xfrm>
          <a:off x="6291263" y="2822258"/>
          <a:ext cx="10223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5" imgW="1040765" imgH="789940" progId="Word.Document.8">
                  <p:embed/>
                </p:oleObj>
              </mc:Choice>
              <mc:Fallback>
                <p:oleObj r:id="rId15" imgW="1040765" imgH="78994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291263" y="2822258"/>
                        <a:ext cx="10223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09" name="对象 78008"/>
          <p:cNvGraphicFramePr>
            <a:graphicFrameLocks noChangeAspect="1"/>
          </p:cNvGraphicFramePr>
          <p:nvPr/>
        </p:nvGraphicFramePr>
        <p:xfrm>
          <a:off x="6505575" y="3758883"/>
          <a:ext cx="66833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17" imgW="680720" imgH="789940" progId="Word.Document.8">
                  <p:embed/>
                </p:oleObj>
              </mc:Choice>
              <mc:Fallback>
                <p:oleObj r:id="rId17" imgW="680720" imgH="78994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05575" y="3758883"/>
                        <a:ext cx="668338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10" name="对象 78009"/>
          <p:cNvGraphicFramePr>
            <a:graphicFrameLocks noChangeAspect="1"/>
          </p:cNvGraphicFramePr>
          <p:nvPr/>
        </p:nvGraphicFramePr>
        <p:xfrm>
          <a:off x="7945438" y="3758883"/>
          <a:ext cx="8318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19" imgW="845820" imgH="793750" progId="Word.Document.8">
                  <p:embed/>
                </p:oleObj>
              </mc:Choice>
              <mc:Fallback>
                <p:oleObj r:id="rId19" imgW="845820" imgH="7937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945438" y="3758883"/>
                        <a:ext cx="8318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Rectangle 15"/>
          <p:cNvSpPr>
            <a:spLocks noGrp="1" noChangeArrowheads="1"/>
          </p:cNvSpPr>
          <p:nvPr/>
        </p:nvSpPr>
        <p:spPr bwMode="auto">
          <a:xfrm>
            <a:off x="1619250" y="1090295"/>
            <a:ext cx="5694363" cy="736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相反数、倒数及绝对值的区别运算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91" grpId="0"/>
      <p:bldP spid="77992" grpId="0"/>
      <p:bldP spid="77993" grpId="0"/>
      <p:bldP spid="77995" grpId="0"/>
      <p:bldP spid="77996" grpId="0"/>
      <p:bldP spid="77997" grpId="0"/>
      <p:bldP spid="77998" grpId="0"/>
      <p:bldP spid="77999" grpId="0"/>
      <p:bldP spid="78000" grpId="0"/>
      <p:bldP spid="780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99"/>
          <p:cNvSpPr txBox="1">
            <a:spLocks noChangeArrowheads="1"/>
          </p:cNvSpPr>
          <p:nvPr/>
        </p:nvSpPr>
        <p:spPr bwMode="auto">
          <a:xfrm>
            <a:off x="498475" y="867842"/>
            <a:ext cx="7988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互为相反数，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互为倒数，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的绝对值为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的值．</a:t>
            </a:r>
          </a:p>
        </p:txBody>
      </p:sp>
      <p:sp>
        <p:nvSpPr>
          <p:cNvPr id="32770" name="文本框 1"/>
          <p:cNvSpPr txBox="1">
            <a:spLocks noChangeArrowheads="1"/>
          </p:cNvSpPr>
          <p:nvPr/>
        </p:nvSpPr>
        <p:spPr bwMode="auto">
          <a:xfrm>
            <a:off x="436563" y="2136254"/>
            <a:ext cx="82708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解：由题意得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5275" y="4911725"/>
            <a:ext cx="8585200" cy="120015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方法总结：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解答此题的关键是先根据题意得出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＝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，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＝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及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|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m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|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＝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6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，再代入所求代数式进行计算．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2772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63875" y="1428229"/>
          <a:ext cx="6635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4" imgW="368300" imgH="393700" progId="Equation.KSEE3">
                  <p:embed/>
                </p:oleObj>
              </mc:Choice>
              <mc:Fallback>
                <p:oleObj r:id="rId4" imgW="368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63875" y="1428229"/>
                        <a:ext cx="6635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652463" y="3618979"/>
            <a:ext cx="4206875" cy="746125"/>
            <a:chOff x="5528" y="6557"/>
            <a:chExt cx="6624" cy="1177"/>
          </a:xfrm>
        </p:grpSpPr>
        <p:graphicFrame>
          <p:nvGraphicFramePr>
            <p:cNvPr id="32774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696" y="6626"/>
            <a:ext cx="1007" cy="1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r:id="rId6" imgW="368300" imgH="405765" progId="Equation.3">
                    <p:embed/>
                  </p:oleObj>
                </mc:Choice>
                <mc:Fallback>
                  <p:oleObj r:id="rId6" imgW="368300" imgH="40576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696" y="6626"/>
                          <a:ext cx="1007" cy="1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5" name="文本框 3"/>
            <p:cNvSpPr txBox="1">
              <a:spLocks noChangeArrowheads="1"/>
            </p:cNvSpPr>
            <p:nvPr/>
          </p:nvSpPr>
          <p:spPr bwMode="auto">
            <a:xfrm>
              <a:off x="5528" y="6557"/>
              <a:ext cx="6625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       －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的值为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0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0">
                                            <p:txEl>
                                              <p:charRg st="29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2"/>
          <p:cNvSpPr txBox="1">
            <a:spLocks noChangeArrowheads="1"/>
          </p:cNvSpPr>
          <p:nvPr/>
        </p:nvSpPr>
        <p:spPr bwMode="auto">
          <a:xfrm>
            <a:off x="2411760" y="1606451"/>
            <a:ext cx="449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比较下列各组数计算结果：</a:t>
            </a:r>
          </a:p>
        </p:txBody>
      </p:sp>
      <p:sp>
        <p:nvSpPr>
          <p:cNvPr id="28762" name="Text Box 90"/>
          <p:cNvSpPr txBox="1">
            <a:spLocks noChangeArrowheads="1"/>
          </p:cNvSpPr>
          <p:nvPr/>
        </p:nvSpPr>
        <p:spPr bwMode="auto">
          <a:xfrm>
            <a:off x="8316416" y="4503738"/>
            <a:ext cx="731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</a:p>
        </p:txBody>
      </p:sp>
      <p:sp>
        <p:nvSpPr>
          <p:cNvPr id="9240" name="Text Box 93"/>
          <p:cNvSpPr txBox="1">
            <a:spLocks noChangeArrowheads="1"/>
          </p:cNvSpPr>
          <p:nvPr/>
        </p:nvSpPr>
        <p:spPr bwMode="auto">
          <a:xfrm>
            <a:off x="1098550" y="5824538"/>
            <a:ext cx="6413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除以一个数等于乘这个数的倒数</a:t>
            </a:r>
          </a:p>
        </p:txBody>
      </p:sp>
      <p:sp>
        <p:nvSpPr>
          <p:cNvPr id="13316" name="矩形 1"/>
          <p:cNvSpPr>
            <a:spLocks noChangeArrowheads="1"/>
          </p:cNvSpPr>
          <p:nvPr/>
        </p:nvSpPr>
        <p:spPr bwMode="auto">
          <a:xfrm>
            <a:off x="952500" y="1546126"/>
            <a:ext cx="141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做一做</a:t>
            </a:r>
          </a:p>
        </p:txBody>
      </p:sp>
      <p:grpSp>
        <p:nvGrpSpPr>
          <p:cNvPr id="13317" name="组合 2"/>
          <p:cNvGrpSpPr/>
          <p:nvPr/>
        </p:nvGrpSpPr>
        <p:grpSpPr>
          <a:xfrm>
            <a:off x="436563" y="2124075"/>
            <a:ext cx="5000625" cy="1016000"/>
            <a:chOff x="688" y="2214"/>
            <a:chExt cx="7874" cy="1602"/>
          </a:xfrm>
        </p:grpSpPr>
        <p:sp>
          <p:nvSpPr>
            <p:cNvPr id="13318" name="Text Box 14"/>
            <p:cNvSpPr txBox="1">
              <a:spLocks noChangeArrowheads="1"/>
            </p:cNvSpPr>
            <p:nvPr/>
          </p:nvSpPr>
          <p:spPr bwMode="auto">
            <a:xfrm>
              <a:off x="687" y="2675"/>
              <a:ext cx="787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1÷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）与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1×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）</a:t>
              </a:r>
            </a:p>
          </p:txBody>
        </p:sp>
        <p:graphicFrame>
          <p:nvGraphicFramePr>
            <p:cNvPr id="13319" name="对象 39"/>
            <p:cNvGraphicFramePr>
              <a:graphicFrameLocks noChangeAspect="1"/>
            </p:cNvGraphicFramePr>
            <p:nvPr/>
          </p:nvGraphicFramePr>
          <p:xfrm>
            <a:off x="3988" y="2215"/>
            <a:ext cx="615" cy="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3" r:id="rId3" imgW="152400" imgH="393065" progId="Equation.DSMT4">
                    <p:embed/>
                  </p:oleObj>
                </mc:Choice>
                <mc:Fallback>
                  <p:oleObj r:id="rId3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88" y="2215"/>
                          <a:ext cx="615" cy="1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0" name="对象 40"/>
            <p:cNvGraphicFramePr>
              <a:graphicFrameLocks noChangeAspect="1"/>
            </p:cNvGraphicFramePr>
            <p:nvPr/>
          </p:nvGraphicFramePr>
          <p:xfrm>
            <a:off x="7421" y="2214"/>
            <a:ext cx="615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r:id="rId5" imgW="152400" imgH="393065" progId="Equation.DSMT4">
                    <p:embed/>
                  </p:oleObj>
                </mc:Choice>
                <mc:Fallback>
                  <p:oleObj r:id="rId5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421" y="2214"/>
                          <a:ext cx="615" cy="1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" name="对象 41"/>
          <p:cNvGraphicFramePr>
            <a:graphicFrameLocks noChangeAspect="1"/>
          </p:cNvGraphicFramePr>
          <p:nvPr/>
        </p:nvGraphicFramePr>
        <p:xfrm>
          <a:off x="6553200" y="2144713"/>
          <a:ext cx="70167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7" imgW="254000" imgH="393065" progId="Equation.DSMT4">
                  <p:embed/>
                </p:oleObj>
              </mc:Choice>
              <mc:Fallback>
                <p:oleObj r:id="rId7" imgW="2540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53200" y="2144713"/>
                        <a:ext cx="701675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2" name="组合 1"/>
          <p:cNvGrpSpPr/>
          <p:nvPr/>
        </p:nvGrpSpPr>
        <p:grpSpPr>
          <a:xfrm>
            <a:off x="436563" y="3176588"/>
            <a:ext cx="5800725" cy="1085850"/>
            <a:chOff x="688" y="3872"/>
            <a:chExt cx="9134" cy="1711"/>
          </a:xfrm>
        </p:grpSpPr>
        <p:sp>
          <p:nvSpPr>
            <p:cNvPr id="13323" name="Text Box 30"/>
            <p:cNvSpPr txBox="1">
              <a:spLocks noChangeArrowheads="1"/>
            </p:cNvSpPr>
            <p:nvPr/>
          </p:nvSpPr>
          <p:spPr bwMode="auto">
            <a:xfrm>
              <a:off x="687" y="4375"/>
              <a:ext cx="913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0.8÷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 ）与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0.8×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  ）</a:t>
              </a:r>
            </a:p>
          </p:txBody>
        </p:sp>
        <p:graphicFrame>
          <p:nvGraphicFramePr>
            <p:cNvPr id="13324" name="对象 42"/>
            <p:cNvGraphicFramePr>
              <a:graphicFrameLocks noChangeAspect="1"/>
            </p:cNvGraphicFramePr>
            <p:nvPr/>
          </p:nvGraphicFramePr>
          <p:xfrm>
            <a:off x="4214" y="3985"/>
            <a:ext cx="820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r:id="rId9" imgW="203200" imgH="393065" progId="Equation.DSMT4">
                    <p:embed/>
                  </p:oleObj>
                </mc:Choice>
                <mc:Fallback>
                  <p:oleObj r:id="rId9" imgW="2032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214" y="3985"/>
                          <a:ext cx="820" cy="1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5" name="对象 43"/>
            <p:cNvGraphicFramePr>
              <a:graphicFrameLocks noChangeAspect="1"/>
            </p:cNvGraphicFramePr>
            <p:nvPr/>
          </p:nvGraphicFramePr>
          <p:xfrm>
            <a:off x="8353" y="3872"/>
            <a:ext cx="820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r:id="rId11" imgW="203200" imgH="393065" progId="Equation.DSMT4">
                    <p:embed/>
                  </p:oleObj>
                </mc:Choice>
                <mc:Fallback>
                  <p:oleObj r:id="rId11" imgW="2032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353" y="3872"/>
                          <a:ext cx="820" cy="1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" name="对象 44"/>
          <p:cNvGraphicFramePr>
            <a:graphicFrameLocks noChangeAspect="1"/>
          </p:cNvGraphicFramePr>
          <p:nvPr/>
        </p:nvGraphicFramePr>
        <p:xfrm>
          <a:off x="6845300" y="3100388"/>
          <a:ext cx="6667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r:id="rId13" imgW="241300" imgH="393700" progId="Equation.DSMT4">
                  <p:embed/>
                </p:oleObj>
              </mc:Choice>
              <mc:Fallback>
                <p:oleObj r:id="rId13" imgW="241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845300" y="3100388"/>
                        <a:ext cx="66675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7" name="组合 3"/>
          <p:cNvGrpSpPr/>
          <p:nvPr/>
        </p:nvGrpSpPr>
        <p:grpSpPr>
          <a:xfrm>
            <a:off x="436563" y="4196715"/>
            <a:ext cx="8057197" cy="1073786"/>
            <a:chOff x="688" y="5480"/>
            <a:chExt cx="12689" cy="1689"/>
          </a:xfrm>
        </p:grpSpPr>
        <p:sp>
          <p:nvSpPr>
            <p:cNvPr id="13328" name="Text Box 37"/>
            <p:cNvSpPr txBox="1">
              <a:spLocks noChangeArrowheads="1"/>
            </p:cNvSpPr>
            <p:nvPr/>
          </p:nvSpPr>
          <p:spPr bwMode="auto">
            <a:xfrm>
              <a:off x="688" y="5963"/>
              <a:ext cx="12689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）（－   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÷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   ）与（－     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×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60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</a:p>
          </p:txBody>
        </p:sp>
        <p:graphicFrame>
          <p:nvGraphicFramePr>
            <p:cNvPr id="13329" name="对象 45"/>
            <p:cNvGraphicFramePr>
              <a:graphicFrameLocks noChangeAspect="1"/>
            </p:cNvGraphicFramePr>
            <p:nvPr/>
          </p:nvGraphicFramePr>
          <p:xfrm>
            <a:off x="3345" y="5572"/>
            <a:ext cx="617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r:id="rId15" imgW="152400" imgH="393065" progId="Equation.DSMT4">
                    <p:embed/>
                  </p:oleObj>
                </mc:Choice>
                <mc:Fallback>
                  <p:oleObj r:id="rId15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345" y="5572"/>
                          <a:ext cx="617" cy="1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0" name="对象 46"/>
            <p:cNvGraphicFramePr>
              <a:graphicFrameLocks noChangeAspect="1"/>
            </p:cNvGraphicFramePr>
            <p:nvPr/>
          </p:nvGraphicFramePr>
          <p:xfrm>
            <a:off x="8965" y="5498"/>
            <a:ext cx="617" cy="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17" imgW="152400" imgH="393065" progId="Equation.DSMT4">
                    <p:embed/>
                  </p:oleObj>
                </mc:Choice>
                <mc:Fallback>
                  <p:oleObj r:id="rId17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965" y="5498"/>
                          <a:ext cx="617" cy="1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对象 47"/>
            <p:cNvGraphicFramePr>
              <a:graphicFrameLocks noChangeAspect="1"/>
            </p:cNvGraphicFramePr>
            <p:nvPr/>
          </p:nvGraphicFramePr>
          <p:xfrm>
            <a:off x="5872" y="5480"/>
            <a:ext cx="875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r:id="rId18" imgW="215900" imgH="393065" progId="Equation.DSMT4">
                    <p:embed/>
                  </p:oleObj>
                </mc:Choice>
                <mc:Fallback>
                  <p:oleObj r:id="rId18" imgW="2159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872" y="5480"/>
                          <a:ext cx="875" cy="1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/>
          <p:cNvGrpSpPr/>
          <p:nvPr/>
        </p:nvGrpSpPr>
        <p:grpSpPr>
          <a:xfrm>
            <a:off x="299021" y="908720"/>
            <a:ext cx="4711422" cy="557164"/>
            <a:chOff x="299021" y="836712"/>
            <a:chExt cx="4711422" cy="557164"/>
          </a:xfrm>
        </p:grpSpPr>
        <p:sp>
          <p:nvSpPr>
            <p:cNvPr id="43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3246755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有理数的除法法则</a:t>
              </a:r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</a:p>
          </p:txBody>
        </p:sp>
        <p:sp>
          <p:nvSpPr>
            <p:cNvPr id="44" name="矩形 4"/>
            <p:cNvSpPr>
              <a:spLocks noChangeArrowheads="1"/>
            </p:cNvSpPr>
            <p:nvPr/>
          </p:nvSpPr>
          <p:spPr bwMode="auto">
            <a:xfrm>
              <a:off x="299021" y="836712"/>
              <a:ext cx="1464667" cy="557164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1</a:t>
              </a:r>
              <a:endPara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62" grpId="0"/>
      <p:bldP spid="92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文本占位符 11268"/>
          <p:cNvSpPr>
            <a:spLocks noGrp="1"/>
          </p:cNvSpPr>
          <p:nvPr>
            <p:ph type="body" sz="half" idx="1"/>
          </p:nvPr>
        </p:nvSpPr>
        <p:spPr>
          <a:xfrm>
            <a:off x="401638" y="2011363"/>
            <a:ext cx="8497887" cy="720725"/>
          </a:xfr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/>
          <a:lstStyle/>
          <a:p>
            <a:pPr algn="ctr">
              <a:buFontTx/>
              <a:buNone/>
            </a:pPr>
            <a:r>
              <a:rPr lang="zh-CN" altLang="en-US" sz="3200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除以一个不为</a:t>
            </a:r>
            <a:r>
              <a:rPr lang="en-US" altLang="zh-CN" sz="3200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200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的数，等于乘这个数的倒数</a:t>
            </a:r>
            <a:r>
              <a:rPr lang="en-US" altLang="zh-CN" sz="3200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ctr">
              <a:buFontTx/>
              <a:buNone/>
            </a:pPr>
            <a:endParaRPr lang="en-US" altLang="zh-CN" sz="4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1325" name="组合 11324"/>
          <p:cNvGrpSpPr/>
          <p:nvPr/>
        </p:nvGrpSpPr>
        <p:grpSpPr>
          <a:xfrm>
            <a:off x="358775" y="3494088"/>
            <a:ext cx="8424863" cy="2016125"/>
            <a:chOff x="204" y="1570"/>
            <a:chExt cx="5307" cy="1270"/>
          </a:xfrm>
        </p:grpSpPr>
        <p:sp>
          <p:nvSpPr>
            <p:cNvPr id="14339" name="矩形 11276"/>
            <p:cNvSpPr>
              <a:spLocks noChangeArrowheads="1"/>
            </p:cNvSpPr>
            <p:nvPr/>
          </p:nvSpPr>
          <p:spPr bwMode="auto">
            <a:xfrm>
              <a:off x="204" y="1570"/>
              <a:ext cx="5307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endParaRPr lang="en-US" altLang="zh-CN" sz="90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spcBef>
                  <a:spcPct val="20000"/>
                </a:spcBef>
              </a:pPr>
              <a:endParaRPr lang="en-US" altLang="zh-CN" sz="80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spcBef>
                  <a:spcPct val="20000"/>
                </a:spcBef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也可以表示成：</a:t>
              </a:r>
            </a:p>
            <a:p>
              <a:pPr>
                <a:spcBef>
                  <a:spcPct val="20000"/>
                </a:spcBef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          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÷ 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 b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  =   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 ·    (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≠0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</a:p>
          </p:txBody>
        </p:sp>
        <p:pic>
          <p:nvPicPr>
            <p:cNvPr id="14340" name="内容占位符 11307"/>
            <p:cNvPicPr>
              <a:picLocks noGrp="1"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3515" y="1933"/>
              <a:ext cx="23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326" name="组合 11325"/>
          <p:cNvGrpSpPr/>
          <p:nvPr/>
        </p:nvGrpSpPr>
        <p:grpSpPr>
          <a:xfrm>
            <a:off x="2774950" y="3662363"/>
            <a:ext cx="3025775" cy="1670050"/>
            <a:chOff x="2154" y="1797"/>
            <a:chExt cx="1452" cy="825"/>
          </a:xfrm>
        </p:grpSpPr>
        <p:grpSp>
          <p:nvGrpSpPr>
            <p:cNvPr id="14342" name="组合 11283"/>
            <p:cNvGrpSpPr/>
            <p:nvPr/>
          </p:nvGrpSpPr>
          <p:grpSpPr>
            <a:xfrm>
              <a:off x="2154" y="2341"/>
              <a:ext cx="1269" cy="281"/>
              <a:chOff x="2018" y="2160"/>
              <a:chExt cx="1269" cy="281"/>
            </a:xfrm>
          </p:grpSpPr>
          <p:grpSp>
            <p:nvGrpSpPr>
              <p:cNvPr id="14343" name="组合 11284"/>
              <p:cNvGrpSpPr/>
              <p:nvPr/>
            </p:nvGrpSpPr>
            <p:grpSpPr>
              <a:xfrm>
                <a:off x="2018" y="2296"/>
                <a:ext cx="1263" cy="145"/>
                <a:chOff x="2018" y="2296"/>
                <a:chExt cx="1263" cy="145"/>
              </a:xfrm>
            </p:grpSpPr>
            <p:sp>
              <p:nvSpPr>
                <p:cNvPr id="14344" name="直接连接符 11285"/>
                <p:cNvSpPr>
                  <a:spLocks noChangeShapeType="1"/>
                </p:cNvSpPr>
                <p:nvPr/>
              </p:nvSpPr>
              <p:spPr bwMode="auto">
                <a:xfrm flipH="1">
                  <a:off x="2018" y="2296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5" name="直接连接符 11286"/>
                <p:cNvSpPr>
                  <a:spLocks noChangeShapeType="1"/>
                </p:cNvSpPr>
                <p:nvPr/>
              </p:nvSpPr>
              <p:spPr bwMode="auto">
                <a:xfrm flipV="1">
                  <a:off x="2018" y="2432"/>
                  <a:ext cx="1263" cy="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46" name="直接连接符 11287"/>
              <p:cNvSpPr>
                <a:spLocks noChangeShapeType="1"/>
              </p:cNvSpPr>
              <p:nvPr/>
            </p:nvSpPr>
            <p:spPr bwMode="auto">
              <a:xfrm flipV="1">
                <a:off x="3281" y="2160"/>
                <a:ext cx="6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47" name="组合 11312"/>
            <p:cNvGrpSpPr/>
            <p:nvPr/>
          </p:nvGrpSpPr>
          <p:grpSpPr>
            <a:xfrm>
              <a:off x="2381" y="1797"/>
              <a:ext cx="1225" cy="182"/>
              <a:chOff x="2381" y="2115"/>
              <a:chExt cx="1225" cy="182"/>
            </a:xfrm>
          </p:grpSpPr>
          <p:sp>
            <p:nvSpPr>
              <p:cNvPr id="14348" name="直接连接符 11278"/>
              <p:cNvSpPr>
                <a:spLocks noChangeShapeType="1"/>
              </p:cNvSpPr>
              <p:nvPr/>
            </p:nvSpPr>
            <p:spPr bwMode="auto">
              <a:xfrm flipH="1">
                <a:off x="3606" y="211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49" name="组合 11311"/>
              <p:cNvGrpSpPr/>
              <p:nvPr/>
            </p:nvGrpSpPr>
            <p:grpSpPr>
              <a:xfrm>
                <a:off x="2381" y="2115"/>
                <a:ext cx="1225" cy="134"/>
                <a:chOff x="2381" y="2115"/>
                <a:chExt cx="1225" cy="134"/>
              </a:xfrm>
            </p:grpSpPr>
            <p:sp>
              <p:nvSpPr>
                <p:cNvPr id="14350" name="直接连接符 11280"/>
                <p:cNvSpPr>
                  <a:spLocks noChangeShapeType="1"/>
                </p:cNvSpPr>
                <p:nvPr/>
              </p:nvSpPr>
              <p:spPr bwMode="auto">
                <a:xfrm flipH="1">
                  <a:off x="2381" y="2115"/>
                  <a:ext cx="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1" name="直接连接符 11309"/>
                <p:cNvSpPr>
                  <a:spLocks noChangeShapeType="1"/>
                </p:cNvSpPr>
                <p:nvPr/>
              </p:nvSpPr>
              <p:spPr bwMode="auto">
                <a:xfrm>
                  <a:off x="2381" y="2115"/>
                  <a:ext cx="12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1336" name="组合 11335"/>
          <p:cNvGrpSpPr/>
          <p:nvPr/>
        </p:nvGrpSpPr>
        <p:grpSpPr>
          <a:xfrm>
            <a:off x="3468688" y="3081338"/>
            <a:ext cx="2519362" cy="2678112"/>
            <a:chOff x="2125" y="1369"/>
            <a:chExt cx="1587" cy="1687"/>
          </a:xfrm>
        </p:grpSpPr>
        <p:sp>
          <p:nvSpPr>
            <p:cNvPr id="17442" name="文本框 11333"/>
            <p:cNvSpPr txBox="1"/>
            <p:nvPr/>
          </p:nvSpPr>
          <p:spPr>
            <a:xfrm>
              <a:off x="2200" y="2614"/>
              <a:ext cx="95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2000" b="1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除号变乘号</a:t>
              </a:r>
              <a:endParaRPr lang="zh-CN" altLang="en-US" sz="20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7443" name="文本框 11334"/>
            <p:cNvSpPr txBox="1"/>
            <p:nvPr/>
          </p:nvSpPr>
          <p:spPr>
            <a:xfrm>
              <a:off x="2125" y="1369"/>
              <a:ext cx="1587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2000" b="1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除数变为倒数作因数</a:t>
              </a:r>
              <a:endParaRPr lang="zh-CN" altLang="en-US" sz="20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4355" name="WordArt 2"/>
          <p:cNvSpPr>
            <a:spLocks noChangeArrowheads="1" noChangeShapeType="1" noTextEdit="1"/>
          </p:cNvSpPr>
          <p:nvPr/>
        </p:nvSpPr>
        <p:spPr bwMode="auto">
          <a:xfrm>
            <a:off x="1931988" y="764754"/>
            <a:ext cx="4824412" cy="10080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CN" altLang="en-US" sz="3600" b="1" kern="10" spc="-36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有理数的除法法则</a:t>
            </a:r>
            <a:r>
              <a:rPr lang="en-US" altLang="zh-CN" sz="3600" b="1" kern="10" spc="-36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2</a:t>
            </a:r>
            <a:endParaRPr lang="zh-CN" altLang="en-US" sz="3600" b="1" kern="10" spc="-36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30750"/>
          <p:cNvSpPr>
            <a:spLocks noGrp="1" noChangeArrowheads="1"/>
          </p:cNvSpPr>
          <p:nvPr>
            <p:ph type="title"/>
          </p:nvPr>
        </p:nvSpPr>
        <p:spPr>
          <a:xfrm>
            <a:off x="179512" y="712390"/>
            <a:ext cx="8229600" cy="1143000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对比记忆</a:t>
            </a:r>
          </a:p>
        </p:txBody>
      </p:sp>
      <p:sp>
        <p:nvSpPr>
          <p:cNvPr id="15362" name="文本占位符 30724"/>
          <p:cNvSpPr>
            <a:spLocks noGrp="1" noChangeArrowheads="1"/>
          </p:cNvSpPr>
          <p:nvPr>
            <p:ph type="body" sz="half" idx="1"/>
          </p:nvPr>
        </p:nvSpPr>
        <p:spPr>
          <a:xfrm>
            <a:off x="390650" y="185536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有理数的减法法则</a:t>
            </a:r>
          </a:p>
        </p:txBody>
      </p:sp>
      <p:pic>
        <p:nvPicPr>
          <p:cNvPr id="15380" name="内容占位符 3074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730056" y="1825625"/>
            <a:ext cx="1684388" cy="4351338"/>
          </a:xfrm>
        </p:spPr>
      </p:pic>
      <p:sp>
        <p:nvSpPr>
          <p:cNvPr id="15363" name="矩形 30728"/>
          <p:cNvSpPr>
            <a:spLocks noChangeArrowheads="1"/>
          </p:cNvSpPr>
          <p:nvPr/>
        </p:nvSpPr>
        <p:spPr bwMode="auto">
          <a:xfrm>
            <a:off x="390650" y="2287165"/>
            <a:ext cx="38163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去一个数，等于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这个数的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相反数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4" name="矩形 30729"/>
          <p:cNvSpPr>
            <a:spLocks noChangeArrowheads="1"/>
          </p:cNvSpPr>
          <p:nvPr/>
        </p:nvSpPr>
        <p:spPr bwMode="auto">
          <a:xfrm>
            <a:off x="589087" y="4342978"/>
            <a:ext cx="3457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-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= 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+   (-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grpSp>
        <p:nvGrpSpPr>
          <p:cNvPr id="15365" name="组合 30730"/>
          <p:cNvGrpSpPr/>
          <p:nvPr/>
        </p:nvGrpSpPr>
        <p:grpSpPr>
          <a:xfrm>
            <a:off x="1181225" y="4806528"/>
            <a:ext cx="1873250" cy="287337"/>
            <a:chOff x="2018" y="2251"/>
            <a:chExt cx="1180" cy="181"/>
          </a:xfrm>
        </p:grpSpPr>
        <p:grpSp>
          <p:nvGrpSpPr>
            <p:cNvPr id="15366" name="组合 30731"/>
            <p:cNvGrpSpPr/>
            <p:nvPr/>
          </p:nvGrpSpPr>
          <p:grpSpPr>
            <a:xfrm>
              <a:off x="2018" y="2296"/>
              <a:ext cx="1180" cy="136"/>
              <a:chOff x="2018" y="2296"/>
              <a:chExt cx="1180" cy="136"/>
            </a:xfrm>
          </p:grpSpPr>
          <p:sp>
            <p:nvSpPr>
              <p:cNvPr id="15367" name="直接连接符 30732"/>
              <p:cNvSpPr>
                <a:spLocks noChangeShapeType="1"/>
              </p:cNvSpPr>
              <p:nvPr/>
            </p:nvSpPr>
            <p:spPr bwMode="auto">
              <a:xfrm flipH="1">
                <a:off x="2018" y="229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8" name="直接连接符 30733"/>
              <p:cNvSpPr>
                <a:spLocks noChangeShapeType="1"/>
              </p:cNvSpPr>
              <p:nvPr/>
            </p:nvSpPr>
            <p:spPr bwMode="auto">
              <a:xfrm>
                <a:off x="2018" y="2432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69" name="直接连接符 30734"/>
            <p:cNvSpPr>
              <a:spLocks noChangeShapeType="1"/>
            </p:cNvSpPr>
            <p:nvPr/>
          </p:nvSpPr>
          <p:spPr bwMode="auto">
            <a:xfrm flipH="1" flipV="1">
              <a:off x="3198" y="225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0" name="文本框 30735"/>
          <p:cNvSpPr txBox="1">
            <a:spLocks noChangeArrowheads="1"/>
          </p:cNvSpPr>
          <p:nvPr/>
        </p:nvSpPr>
        <p:spPr bwMode="auto">
          <a:xfrm>
            <a:off x="1325687" y="3511128"/>
            <a:ext cx="2722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减数变为相反数作加数</a:t>
            </a:r>
          </a:p>
        </p:txBody>
      </p:sp>
      <p:sp>
        <p:nvSpPr>
          <p:cNvPr id="15371" name="文本框 30736"/>
          <p:cNvSpPr txBox="1">
            <a:spLocks noChangeArrowheads="1"/>
          </p:cNvSpPr>
          <p:nvPr/>
        </p:nvSpPr>
        <p:spPr bwMode="auto">
          <a:xfrm>
            <a:off x="1397125" y="5095453"/>
            <a:ext cx="1452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减号变加号</a:t>
            </a:r>
          </a:p>
        </p:txBody>
      </p:sp>
      <p:grpSp>
        <p:nvGrpSpPr>
          <p:cNvPr id="15372" name="组合 30737"/>
          <p:cNvGrpSpPr/>
          <p:nvPr/>
        </p:nvGrpSpPr>
        <p:grpSpPr>
          <a:xfrm>
            <a:off x="1470150" y="4014365"/>
            <a:ext cx="2176462" cy="288925"/>
            <a:chOff x="2245" y="2160"/>
            <a:chExt cx="1542" cy="182"/>
          </a:xfrm>
        </p:grpSpPr>
        <p:sp>
          <p:nvSpPr>
            <p:cNvPr id="15373" name="直接连接符 30738"/>
            <p:cNvSpPr>
              <a:spLocks noChangeShapeType="1"/>
            </p:cNvSpPr>
            <p:nvPr/>
          </p:nvSpPr>
          <p:spPr bwMode="auto">
            <a:xfrm flipH="1">
              <a:off x="3787" y="2160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74" name="组合 30739"/>
            <p:cNvGrpSpPr/>
            <p:nvPr/>
          </p:nvGrpSpPr>
          <p:grpSpPr>
            <a:xfrm>
              <a:off x="2245" y="2160"/>
              <a:ext cx="1542" cy="134"/>
              <a:chOff x="2245" y="2160"/>
              <a:chExt cx="1542" cy="134"/>
            </a:xfrm>
          </p:grpSpPr>
          <p:sp>
            <p:nvSpPr>
              <p:cNvPr id="15375" name="直接连接符 30740"/>
              <p:cNvSpPr>
                <a:spLocks noChangeShapeType="1"/>
              </p:cNvSpPr>
              <p:nvPr/>
            </p:nvSpPr>
            <p:spPr bwMode="auto">
              <a:xfrm flipH="1">
                <a:off x="2245" y="2160"/>
                <a:ext cx="2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直接连接符 30741"/>
              <p:cNvSpPr>
                <a:spLocks noChangeShapeType="1"/>
              </p:cNvSpPr>
              <p:nvPr/>
            </p:nvSpPr>
            <p:spPr bwMode="auto">
              <a:xfrm>
                <a:off x="2245" y="2160"/>
                <a:ext cx="15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377" name="矩形 30742"/>
          <p:cNvSpPr>
            <a:spLocks noChangeArrowheads="1"/>
          </p:cNvSpPr>
          <p:nvPr/>
        </p:nvSpPr>
        <p:spPr bwMode="auto">
          <a:xfrm>
            <a:off x="5070600" y="1758528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有理数的除法法则</a:t>
            </a:r>
          </a:p>
        </p:txBody>
      </p:sp>
      <p:sp>
        <p:nvSpPr>
          <p:cNvPr id="15378" name="矩形 30743"/>
          <p:cNvSpPr>
            <a:spLocks noChangeArrowheads="1"/>
          </p:cNvSpPr>
          <p:nvPr/>
        </p:nvSpPr>
        <p:spPr bwMode="auto">
          <a:xfrm>
            <a:off x="4638800" y="2287165"/>
            <a:ext cx="42481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除以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</a:t>
            </a:r>
            <a:r>
              <a:rPr lang="zh-CN" altLang="en-US" sz="2800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不等于</a:t>
            </a:r>
            <a:r>
              <a:rPr lang="en-US" altLang="zh-CN" sz="2800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的数，等于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这个数的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倒数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79" name="矩形 30748"/>
          <p:cNvSpPr>
            <a:spLocks noChangeArrowheads="1"/>
          </p:cNvSpPr>
          <p:nvPr/>
        </p:nvSpPr>
        <p:spPr bwMode="auto">
          <a:xfrm>
            <a:off x="4749925" y="4376315"/>
            <a:ext cx="4316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÷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=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·       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 </a:t>
            </a:r>
          </a:p>
        </p:txBody>
      </p:sp>
      <p:grpSp>
        <p:nvGrpSpPr>
          <p:cNvPr id="15381" name="组合 30753"/>
          <p:cNvGrpSpPr/>
          <p:nvPr/>
        </p:nvGrpSpPr>
        <p:grpSpPr>
          <a:xfrm>
            <a:off x="5267450" y="3904828"/>
            <a:ext cx="1965325" cy="1295400"/>
            <a:chOff x="2154" y="1797"/>
            <a:chExt cx="1452" cy="816"/>
          </a:xfrm>
        </p:grpSpPr>
        <p:grpSp>
          <p:nvGrpSpPr>
            <p:cNvPr id="15382" name="组合 30754"/>
            <p:cNvGrpSpPr/>
            <p:nvPr/>
          </p:nvGrpSpPr>
          <p:grpSpPr>
            <a:xfrm>
              <a:off x="2154" y="2432"/>
              <a:ext cx="1180" cy="181"/>
              <a:chOff x="2018" y="2251"/>
              <a:chExt cx="1180" cy="181"/>
            </a:xfrm>
          </p:grpSpPr>
          <p:grpSp>
            <p:nvGrpSpPr>
              <p:cNvPr id="15383" name="组合 30755"/>
              <p:cNvGrpSpPr/>
              <p:nvPr/>
            </p:nvGrpSpPr>
            <p:grpSpPr>
              <a:xfrm>
                <a:off x="2018" y="2296"/>
                <a:ext cx="1180" cy="136"/>
                <a:chOff x="2018" y="2296"/>
                <a:chExt cx="1180" cy="136"/>
              </a:xfrm>
            </p:grpSpPr>
            <p:sp>
              <p:nvSpPr>
                <p:cNvPr id="15384" name="直接连接符 30756"/>
                <p:cNvSpPr>
                  <a:spLocks noChangeShapeType="1"/>
                </p:cNvSpPr>
                <p:nvPr/>
              </p:nvSpPr>
              <p:spPr bwMode="auto">
                <a:xfrm flipH="1">
                  <a:off x="2018" y="2296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5" name="直接连接符 30757"/>
                <p:cNvSpPr>
                  <a:spLocks noChangeShapeType="1"/>
                </p:cNvSpPr>
                <p:nvPr/>
              </p:nvSpPr>
              <p:spPr bwMode="auto">
                <a:xfrm>
                  <a:off x="2018" y="243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386" name="直接连接符 30758"/>
              <p:cNvSpPr>
                <a:spLocks noChangeShapeType="1"/>
              </p:cNvSpPr>
              <p:nvPr/>
            </p:nvSpPr>
            <p:spPr bwMode="auto">
              <a:xfrm flipH="1" flipV="1">
                <a:off x="3198" y="2251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87" name="组合 30759"/>
            <p:cNvGrpSpPr/>
            <p:nvPr/>
          </p:nvGrpSpPr>
          <p:grpSpPr>
            <a:xfrm>
              <a:off x="2381" y="1797"/>
              <a:ext cx="1225" cy="182"/>
              <a:chOff x="2381" y="2115"/>
              <a:chExt cx="1225" cy="182"/>
            </a:xfrm>
          </p:grpSpPr>
          <p:sp>
            <p:nvSpPr>
              <p:cNvPr id="15388" name="直接连接符 30760"/>
              <p:cNvSpPr>
                <a:spLocks noChangeShapeType="1"/>
              </p:cNvSpPr>
              <p:nvPr/>
            </p:nvSpPr>
            <p:spPr bwMode="auto">
              <a:xfrm flipH="1">
                <a:off x="3606" y="211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89" name="组合 30761"/>
              <p:cNvGrpSpPr/>
              <p:nvPr/>
            </p:nvGrpSpPr>
            <p:grpSpPr>
              <a:xfrm>
                <a:off x="2381" y="2115"/>
                <a:ext cx="1225" cy="134"/>
                <a:chOff x="2381" y="2115"/>
                <a:chExt cx="1225" cy="134"/>
              </a:xfrm>
            </p:grpSpPr>
            <p:sp>
              <p:nvSpPr>
                <p:cNvPr id="15390" name="直接连接符 30762"/>
                <p:cNvSpPr>
                  <a:spLocks noChangeShapeType="1"/>
                </p:cNvSpPr>
                <p:nvPr/>
              </p:nvSpPr>
              <p:spPr bwMode="auto">
                <a:xfrm flipH="1">
                  <a:off x="2381" y="2115"/>
                  <a:ext cx="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1" name="直接连接符 30763"/>
                <p:cNvSpPr>
                  <a:spLocks noChangeShapeType="1"/>
                </p:cNvSpPr>
                <p:nvPr/>
              </p:nvSpPr>
              <p:spPr bwMode="auto">
                <a:xfrm>
                  <a:off x="2381" y="2115"/>
                  <a:ext cx="12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5392" name="组合 30764"/>
          <p:cNvGrpSpPr/>
          <p:nvPr/>
        </p:nvGrpSpPr>
        <p:grpSpPr>
          <a:xfrm>
            <a:off x="5502400" y="3368253"/>
            <a:ext cx="2519362" cy="2339975"/>
            <a:chOff x="2200" y="1616"/>
            <a:chExt cx="1587" cy="1474"/>
          </a:xfrm>
        </p:grpSpPr>
        <p:sp>
          <p:nvSpPr>
            <p:cNvPr id="15393" name="文本框 30765"/>
            <p:cNvSpPr txBox="1">
              <a:spLocks noChangeArrowheads="1"/>
            </p:cNvSpPr>
            <p:nvPr/>
          </p:nvSpPr>
          <p:spPr bwMode="auto">
            <a:xfrm>
              <a:off x="2290" y="2840"/>
              <a:ext cx="9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除号变乘号</a:t>
              </a:r>
            </a:p>
          </p:txBody>
        </p:sp>
        <p:sp>
          <p:nvSpPr>
            <p:cNvPr id="15394" name="文本框 30766"/>
            <p:cNvSpPr txBox="1">
              <a:spLocks noChangeArrowheads="1"/>
            </p:cNvSpPr>
            <p:nvPr/>
          </p:nvSpPr>
          <p:spPr bwMode="auto">
            <a:xfrm>
              <a:off x="2200" y="1616"/>
              <a:ext cx="1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除数变为倒数作因数</a:t>
              </a:r>
            </a:p>
          </p:txBody>
        </p:sp>
      </p:grpSp>
      <p:sp>
        <p:nvSpPr>
          <p:cNvPr id="15395" name="直接连接符 30775"/>
          <p:cNvSpPr>
            <a:spLocks noChangeShapeType="1"/>
          </p:cNvSpPr>
          <p:nvPr/>
        </p:nvSpPr>
        <p:spPr bwMode="auto">
          <a:xfrm flipH="1">
            <a:off x="4422900" y="1999828"/>
            <a:ext cx="0" cy="3455987"/>
          </a:xfrm>
          <a:prstGeom prst="line">
            <a:avLst/>
          </a:prstGeom>
          <a:noFill/>
          <a:ln w="57150" cmpd="thinThick">
            <a:pattFill prst="diagBrick">
              <a:fgClr>
                <a:srgbClr val="FF0000"/>
              </a:fgClr>
              <a:bgClr>
                <a:srgbClr val="FFFFFF"/>
              </a:bgClr>
            </a:patt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"/>
          <p:cNvSpPr txBox="1">
            <a:spLocks noChangeArrowheads="1"/>
          </p:cNvSpPr>
          <p:nvPr/>
        </p:nvSpPr>
        <p:spPr bwMode="auto">
          <a:xfrm>
            <a:off x="403225" y="1198314"/>
            <a:ext cx="8751888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-36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）÷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9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6386" name="对象 10"/>
          <p:cNvGraphicFramePr>
            <a:graphicFrameLocks noChangeAspect="1"/>
          </p:cNvGraphicFramePr>
          <p:nvPr/>
        </p:nvGraphicFramePr>
        <p:xfrm>
          <a:off x="2971800" y="2130425"/>
          <a:ext cx="21272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865505" imgH="394335" progId="Equation.3">
                  <p:embed/>
                </p:oleObj>
              </mc:Choice>
              <mc:Fallback>
                <p:oleObj r:id="rId3" imgW="86550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71800" y="2130425"/>
                        <a:ext cx="21272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831975" y="4232275"/>
            <a:ext cx="4349750" cy="833438"/>
            <a:chOff x="2885" y="6347"/>
            <a:chExt cx="6850" cy="1312"/>
          </a:xfrm>
        </p:grpSpPr>
        <p:sp>
          <p:nvSpPr>
            <p:cNvPr id="16388" name="文本框 5"/>
            <p:cNvSpPr txBox="1">
              <a:spLocks noChangeArrowheads="1"/>
            </p:cNvSpPr>
            <p:nvPr/>
          </p:nvSpPr>
          <p:spPr bwMode="auto">
            <a:xfrm>
              <a:off x="2885" y="6595"/>
              <a:ext cx="335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）原式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=</a:t>
              </a: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aphicFrame>
          <p:nvGraphicFramePr>
            <p:cNvPr id="16389" name="对象 12"/>
            <p:cNvGraphicFramePr>
              <a:graphicFrameLocks noChangeAspect="1"/>
            </p:cNvGraphicFramePr>
            <p:nvPr/>
          </p:nvGraphicFramePr>
          <p:xfrm>
            <a:off x="5840" y="6346"/>
            <a:ext cx="3894" cy="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r:id="rId5" imgW="1143000" imgH="393700" progId="Equation.3">
                    <p:embed/>
                  </p:oleObj>
                </mc:Choice>
                <mc:Fallback>
                  <p:oleObj r:id="rId5" imgW="11430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840" y="6346"/>
                          <a:ext cx="3894" cy="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0" name="圆角矩形 31"/>
          <p:cNvSpPr>
            <a:spLocks noChangeArrowheads="1"/>
          </p:cNvSpPr>
          <p:nvPr/>
        </p:nvSpPr>
        <p:spPr bwMode="auto">
          <a:xfrm>
            <a:off x="403225" y="840135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08075" y="3384550"/>
            <a:ext cx="5073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）原式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- (36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÷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9)= - 4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图片 44036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203325" y="2025650"/>
            <a:ext cx="2732088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文本框 44037"/>
          <p:cNvSpPr txBox="1">
            <a:spLocks noChangeArrowheads="1"/>
          </p:cNvSpPr>
          <p:nvPr/>
        </p:nvSpPr>
        <p:spPr bwMode="auto">
          <a:xfrm>
            <a:off x="3692525" y="2017713"/>
            <a:ext cx="1298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</a:t>
            </a:r>
          </a:p>
        </p:txBody>
      </p:sp>
      <p:sp>
        <p:nvSpPr>
          <p:cNvPr id="44039" name="文本框 44038"/>
          <p:cNvSpPr txBox="1">
            <a:spLocks noChangeArrowheads="1"/>
          </p:cNvSpPr>
          <p:nvPr/>
        </p:nvSpPr>
        <p:spPr bwMode="auto">
          <a:xfrm>
            <a:off x="3692525" y="2741613"/>
            <a:ext cx="1298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8</a:t>
            </a:r>
          </a:p>
        </p:txBody>
      </p:sp>
      <p:sp>
        <p:nvSpPr>
          <p:cNvPr id="44040" name="文本框 44039"/>
          <p:cNvSpPr txBox="1">
            <a:spLocks noChangeArrowheads="1"/>
          </p:cNvSpPr>
          <p:nvPr/>
        </p:nvSpPr>
        <p:spPr bwMode="auto">
          <a:xfrm>
            <a:off x="4000500" y="3676650"/>
            <a:ext cx="414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0</a:t>
            </a:r>
          </a:p>
        </p:txBody>
      </p:sp>
      <p:pic>
        <p:nvPicPr>
          <p:cNvPr id="44042" name="图片 44041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332288" y="4459288"/>
            <a:ext cx="4445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6" name="文本框 44045"/>
          <p:cNvSpPr txBox="1">
            <a:spLocks noChangeArrowheads="1"/>
          </p:cNvSpPr>
          <p:nvPr/>
        </p:nvSpPr>
        <p:spPr bwMode="auto">
          <a:xfrm>
            <a:off x="828675" y="1292225"/>
            <a:ext cx="152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17415" name="圆角矩形 31"/>
          <p:cNvSpPr>
            <a:spLocks noChangeArrowheads="1"/>
          </p:cNvSpPr>
          <p:nvPr/>
        </p:nvSpPr>
        <p:spPr bwMode="auto">
          <a:xfrm>
            <a:off x="877888" y="714375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  <p:bldP spid="440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占位符 208897"/>
          <p:cNvSpPr>
            <a:spLocks noGrp="1" noChangeArrowheads="1"/>
          </p:cNvSpPr>
          <p:nvPr>
            <p:ph idx="1"/>
          </p:nvPr>
        </p:nvSpPr>
        <p:spPr>
          <a:xfrm>
            <a:off x="218255" y="1364704"/>
            <a:ext cx="8458201" cy="3173413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18434" name="对象 208898"/>
          <p:cNvGraphicFramePr>
            <a:graphicFrameLocks noChangeAspect="1"/>
          </p:cNvGraphicFramePr>
          <p:nvPr/>
        </p:nvGraphicFramePr>
        <p:xfrm>
          <a:off x="1875606" y="2017167"/>
          <a:ext cx="247808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3" imgW="1130300" imgH="444500" progId="Equation.3">
                  <p:embed/>
                </p:oleObj>
              </mc:Choice>
              <mc:Fallback>
                <p:oleObj r:id="rId3" imgW="11303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75606" y="2017167"/>
                        <a:ext cx="247808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0" name="文本框 208899"/>
          <p:cNvSpPr txBox="1">
            <a:spLocks noChangeArrowheads="1"/>
          </p:cNvSpPr>
          <p:nvPr/>
        </p:nvSpPr>
        <p:spPr bwMode="auto">
          <a:xfrm>
            <a:off x="954856" y="3183979"/>
            <a:ext cx="1765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</a:p>
        </p:txBody>
      </p:sp>
      <p:graphicFrame>
        <p:nvGraphicFramePr>
          <p:cNvPr id="208901" name="对象 208900"/>
          <p:cNvGraphicFramePr>
            <a:graphicFrameLocks noChangeAspect="1"/>
          </p:cNvGraphicFramePr>
          <p:nvPr/>
        </p:nvGraphicFramePr>
        <p:xfrm>
          <a:off x="2421706" y="4539704"/>
          <a:ext cx="2390775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5" imgW="1041400" imgH="812800" progId="Equation.3">
                  <p:embed/>
                </p:oleObj>
              </mc:Choice>
              <mc:Fallback>
                <p:oleObj r:id="rId5" imgW="1041400" imgH="812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21706" y="4539704"/>
                        <a:ext cx="2390775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2" name="对象 208901"/>
          <p:cNvGraphicFramePr>
            <a:graphicFrameLocks noChangeAspect="1"/>
          </p:cNvGraphicFramePr>
          <p:nvPr/>
        </p:nvGraphicFramePr>
        <p:xfrm>
          <a:off x="2650306" y="3034754"/>
          <a:ext cx="14859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7" imgW="699770" imgH="394335" progId="Equation.3">
                  <p:embed/>
                </p:oleObj>
              </mc:Choice>
              <mc:Fallback>
                <p:oleObj r:id="rId7" imgW="69977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50306" y="3034754"/>
                        <a:ext cx="14859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对象 208902"/>
          <p:cNvGraphicFramePr>
            <a:graphicFrameLocks noChangeAspect="1"/>
          </p:cNvGraphicFramePr>
          <p:nvPr/>
        </p:nvGraphicFramePr>
        <p:xfrm>
          <a:off x="2420118" y="3771354"/>
          <a:ext cx="23939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9" imgW="929005" imgH="394335" progId="Equation.3">
                  <p:embed/>
                </p:oleObj>
              </mc:Choice>
              <mc:Fallback>
                <p:oleObj r:id="rId9" imgW="92900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20118" y="3771354"/>
                        <a:ext cx="23939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对象 208903"/>
          <p:cNvGraphicFramePr>
            <a:graphicFrameLocks noChangeAspect="1"/>
          </p:cNvGraphicFramePr>
          <p:nvPr/>
        </p:nvGraphicFramePr>
        <p:xfrm>
          <a:off x="5368106" y="2004467"/>
          <a:ext cx="23828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11" imgW="1079500" imgH="405765" progId="Equation.3">
                  <p:embed/>
                </p:oleObj>
              </mc:Choice>
              <mc:Fallback>
                <p:oleObj r:id="rId11" imgW="10795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68106" y="2004467"/>
                        <a:ext cx="23828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对象 208904"/>
          <p:cNvGraphicFramePr>
            <a:graphicFrameLocks noChangeAspect="1"/>
          </p:cNvGraphicFramePr>
          <p:nvPr/>
        </p:nvGraphicFramePr>
        <p:xfrm>
          <a:off x="7247706" y="3453854"/>
          <a:ext cx="2698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13" imgW="114935" imgH="217170" progId="Equation.3">
                  <p:embed/>
                </p:oleObj>
              </mc:Choice>
              <mc:Fallback>
                <p:oleObj r:id="rId13" imgW="114935" imgH="2171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247706" y="3453854"/>
                        <a:ext cx="2698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6" name="对象 208905"/>
          <p:cNvGraphicFramePr>
            <a:graphicFrameLocks noChangeAspect="1"/>
          </p:cNvGraphicFramePr>
          <p:nvPr/>
        </p:nvGraphicFramePr>
        <p:xfrm>
          <a:off x="6374581" y="3163342"/>
          <a:ext cx="150971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15" imgW="699770" imgH="394335" progId="Equation.3">
                  <p:embed/>
                </p:oleObj>
              </mc:Choice>
              <mc:Fallback>
                <p:oleObj r:id="rId15" imgW="69977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374581" y="3163342"/>
                        <a:ext cx="1509712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文本框 208906"/>
          <p:cNvSpPr txBox="1">
            <a:spLocks noChangeArrowheads="1"/>
          </p:cNvSpPr>
          <p:nvPr/>
        </p:nvSpPr>
        <p:spPr bwMode="auto">
          <a:xfrm>
            <a:off x="4814068" y="2264817"/>
            <a:ext cx="936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(2)</a:t>
            </a:r>
          </a:p>
        </p:txBody>
      </p:sp>
      <p:graphicFrame>
        <p:nvGraphicFramePr>
          <p:cNvPr id="208908" name="对象 208907"/>
          <p:cNvGraphicFramePr>
            <a:graphicFrameLocks noChangeAspect="1"/>
          </p:cNvGraphicFramePr>
          <p:nvPr/>
        </p:nvGraphicFramePr>
        <p:xfrm>
          <a:off x="6398393" y="4104729"/>
          <a:ext cx="6032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17" imgW="254000" imgH="177165" progId="Equation.3">
                  <p:embed/>
                </p:oleObj>
              </mc:Choice>
              <mc:Fallback>
                <p:oleObj r:id="rId17" imgW="2540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398393" y="4104729"/>
                        <a:ext cx="6032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36343" y="3342729"/>
            <a:ext cx="1765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41089" y="837326"/>
            <a:ext cx="5240060" cy="555936"/>
            <a:chOff x="299021" y="837326"/>
            <a:chExt cx="5240060" cy="555936"/>
          </a:xfrm>
        </p:grpSpPr>
        <p:sp>
          <p:nvSpPr>
            <p:cNvPr id="21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37753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有理数的乘除混合运算</a:t>
              </a:r>
            </a:p>
          </p:txBody>
        </p:sp>
        <p:sp>
          <p:nvSpPr>
            <p:cNvPr id="22" name="矩形 4"/>
            <p:cNvSpPr>
              <a:spLocks noChangeArrowheads="1"/>
            </p:cNvSpPr>
            <p:nvPr/>
          </p:nvSpPr>
          <p:spPr bwMode="auto">
            <a:xfrm>
              <a:off x="299021" y="837326"/>
              <a:ext cx="1464667" cy="555936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9" name="文本框 208908"/>
          <p:cNvSpPr txBox="1">
            <a:spLocks noChangeArrowheads="1"/>
          </p:cNvSpPr>
          <p:nvPr/>
        </p:nvSpPr>
        <p:spPr bwMode="auto">
          <a:xfrm>
            <a:off x="812800" y="1471613"/>
            <a:ext cx="73136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）有理数除法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化为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有理数乘法以后，可以利用有理数乘法的运算律简化运算</a:t>
            </a:r>
          </a:p>
        </p:txBody>
      </p:sp>
      <p:sp>
        <p:nvSpPr>
          <p:cNvPr id="208910" name="文本框 208909"/>
          <p:cNvSpPr txBox="1">
            <a:spLocks noChangeArrowheads="1"/>
          </p:cNvSpPr>
          <p:nvPr/>
        </p:nvSpPr>
        <p:spPr bwMode="auto">
          <a:xfrm>
            <a:off x="812800" y="2944813"/>
            <a:ext cx="766127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）乘除混合运算往往先将除法化为乘法，然后确定积的符号，最后求出结果（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乘除混合运算按从左到右的顺序进行计算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742950" y="838200"/>
            <a:ext cx="185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方法归纳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9" grpId="0"/>
      <p:bldP spid="2089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270125"/>
            <a:ext cx="792003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认识有理数的除法，经历除法的运算过程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理解除法法则，体验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除法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与乘法的转化关系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掌握有理数的除法及乘除混合运算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重点、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难点）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理解倒数的意义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" name="矩形 80"/>
          <p:cNvSpPr>
            <a:spLocks noChangeArrowheads="1"/>
          </p:cNvSpPr>
          <p:nvPr/>
        </p:nvSpPr>
        <p:spPr bwMode="auto">
          <a:xfrm>
            <a:off x="3332763" y="1270501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>
                <a:solidFill>
                  <a:schemeClr val="bg1"/>
                </a:solidFill>
                <a:latin typeface="+mj-ea"/>
                <a:ea typeface="+mj-ea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8"/>
          <p:cNvGrpSpPr/>
          <p:nvPr/>
        </p:nvGrpSpPr>
        <p:grpSpPr>
          <a:xfrm>
            <a:off x="549275" y="1358354"/>
            <a:ext cx="8093075" cy="2141538"/>
            <a:chOff x="772" y="1027"/>
            <a:chExt cx="12744" cy="3372"/>
          </a:xfrm>
        </p:grpSpPr>
        <p:grpSp>
          <p:nvGrpSpPr>
            <p:cNvPr id="20482" name="组合 11"/>
            <p:cNvGrpSpPr/>
            <p:nvPr/>
          </p:nvGrpSpPr>
          <p:grpSpPr>
            <a:xfrm>
              <a:off x="772" y="1027"/>
              <a:ext cx="12744" cy="1622"/>
              <a:chOff x="772" y="1027"/>
              <a:chExt cx="12744" cy="1622"/>
            </a:xfrm>
          </p:grpSpPr>
          <p:sp>
            <p:nvSpPr>
              <p:cNvPr id="20483" name="文本框 7"/>
              <p:cNvSpPr txBox="1">
                <a:spLocks noChangeArrowheads="1"/>
              </p:cNvSpPr>
              <p:nvPr/>
            </p:nvSpPr>
            <p:spPr bwMode="auto">
              <a:xfrm>
                <a:off x="772" y="1430"/>
                <a:ext cx="12745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1.</a:t>
                </a:r>
                <a:r>
                  <a:rPr lang="zh-CN" alt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计算                      的结果正确的是     （       ）</a:t>
                </a:r>
                <a:endPara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20484" name="对象 13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2503" y="1027"/>
              <a:ext cx="3047" cy="16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3" r:id="rId3" imgW="812800" imgH="431800" progId="Equation.KSEE3">
                      <p:embed/>
                    </p:oleObj>
                  </mc:Choice>
                  <mc:Fallback>
                    <p:oleObj r:id="rId3" imgW="812800" imgH="4318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503" y="1027"/>
                            <a:ext cx="3047" cy="16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485" name="对象 1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53" y="2919"/>
            <a:ext cx="6557" cy="1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4" r:id="rId5" imgW="1320165" imgH="393700" progId="Equation.KSEE3">
                    <p:embed/>
                  </p:oleObj>
                </mc:Choice>
                <mc:Fallback>
                  <p:oleObj r:id="rId5" imgW="1320165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53" y="2919"/>
                          <a:ext cx="6557" cy="1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对象 1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066" y="2919"/>
            <a:ext cx="1667" cy="1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r:id="rId7" imgW="444500" imgH="393700" progId="Equation.KSEE3">
                    <p:embed/>
                  </p:oleObj>
                </mc:Choice>
                <mc:Fallback>
                  <p:oleObj r:id="rId7" imgW="4445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066" y="2919"/>
                          <a:ext cx="1667" cy="1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8" name="组合 6"/>
          <p:cNvGrpSpPr/>
          <p:nvPr/>
        </p:nvGrpSpPr>
        <p:grpSpPr>
          <a:xfrm>
            <a:off x="549275" y="4023767"/>
            <a:ext cx="8093075" cy="2141537"/>
            <a:chOff x="772" y="1027"/>
            <a:chExt cx="12745" cy="3372"/>
          </a:xfrm>
        </p:grpSpPr>
        <p:grpSp>
          <p:nvGrpSpPr>
            <p:cNvPr id="20489" name="组合 1"/>
            <p:cNvGrpSpPr/>
            <p:nvPr/>
          </p:nvGrpSpPr>
          <p:grpSpPr>
            <a:xfrm>
              <a:off x="772" y="1027"/>
              <a:ext cx="12745" cy="1622"/>
              <a:chOff x="772" y="1027"/>
              <a:chExt cx="12745" cy="1622"/>
            </a:xfrm>
          </p:grpSpPr>
          <p:sp>
            <p:nvSpPr>
              <p:cNvPr id="20490" name="文本框 7"/>
              <p:cNvSpPr txBox="1">
                <a:spLocks noChangeArrowheads="1"/>
              </p:cNvSpPr>
              <p:nvPr/>
            </p:nvSpPr>
            <p:spPr bwMode="auto">
              <a:xfrm>
                <a:off x="772" y="1430"/>
                <a:ext cx="12745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2.</a:t>
                </a:r>
                <a:r>
                  <a:rPr lang="zh-CN" alt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算式                        中的括号内应填上      （       ）</a:t>
                </a:r>
                <a:endPara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20491" name="对象 9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2449" y="1027"/>
              <a:ext cx="3381" cy="16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6" r:id="rId9" imgW="901700" imgH="431800" progId="Equation.KSEE3">
                      <p:embed/>
                    </p:oleObj>
                  </mc:Choice>
                  <mc:Fallback>
                    <p:oleObj r:id="rId9" imgW="901700" imgH="4318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449" y="1027"/>
                            <a:ext cx="3381" cy="16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492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31" y="2919"/>
            <a:ext cx="7002" cy="1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7" r:id="rId11" imgW="1409700" imgH="393700" progId="Equation.KSEE3">
                    <p:embed/>
                  </p:oleObj>
                </mc:Choice>
                <mc:Fallback>
                  <p:oleObj r:id="rId11" imgW="140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31" y="2919"/>
                          <a:ext cx="7002" cy="1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352" y="2919"/>
            <a:ext cx="1096" cy="1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r:id="rId13" imgW="292100" imgH="393700" progId="Equation.KSEE3">
                    <p:embed/>
                  </p:oleObj>
                </mc:Choice>
                <mc:Fallback>
                  <p:oleObj r:id="rId13" imgW="2921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352" y="2919"/>
                          <a:ext cx="1096" cy="1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873875" y="1615529"/>
            <a:ext cx="420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7540625" y="4279354"/>
            <a:ext cx="439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7" name="矩形 80"/>
          <p:cNvSpPr>
            <a:spLocks noChangeArrowheads="1"/>
          </p:cNvSpPr>
          <p:nvPr/>
        </p:nvSpPr>
        <p:spPr bwMode="auto">
          <a:xfrm>
            <a:off x="3220270" y="620688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>
                <a:solidFill>
                  <a:schemeClr val="bg1"/>
                </a:solidFill>
                <a:latin typeface="+mj-ea"/>
                <a:ea typeface="+mj-ea"/>
              </a:rPr>
              <a:t>随堂练习</a:t>
            </a:r>
            <a:endParaRPr lang="zh-CN" altLang="en-US" sz="360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3"/>
          <p:cNvGraphicFramePr>
            <a:graphicFrameLocks noChangeAspect="1"/>
          </p:cNvGraphicFramePr>
          <p:nvPr/>
        </p:nvGraphicFramePr>
        <p:xfrm>
          <a:off x="4410075" y="243716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r:id="rId3" imgW="114935" imgH="217170" progId="Equation.3">
                  <p:embed/>
                </p:oleObj>
              </mc:Choice>
              <mc:Fallback>
                <p:oleObj r:id="rId3" imgW="114935" imgH="2171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410075" y="243716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4410075" y="243716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r:id="rId5" imgW="114935" imgH="217170" progId="Equation.3">
                  <p:embed/>
                </p:oleObj>
              </mc:Choice>
              <mc:Fallback>
                <p:oleObj r:id="rId5" imgW="114935" imgH="2171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410075" y="243716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95288" y="727422"/>
            <a:ext cx="1516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填空：</a:t>
            </a:r>
          </a:p>
        </p:txBody>
      </p:sp>
      <p:grpSp>
        <p:nvGrpSpPr>
          <p:cNvPr id="21510" name="组合 31"/>
          <p:cNvGrpSpPr/>
          <p:nvPr/>
        </p:nvGrpSpPr>
        <p:grpSpPr>
          <a:xfrm>
            <a:off x="466725" y="1073497"/>
            <a:ext cx="7815263" cy="1330325"/>
            <a:chOff x="900113" y="1956695"/>
            <a:chExt cx="7815291" cy="1330081"/>
          </a:xfrm>
        </p:grpSpPr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900113" y="2097937"/>
              <a:ext cx="7815291" cy="118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）若        互为相反数，且           ，则  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________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________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          </a:t>
              </a:r>
            </a:p>
          </p:txBody>
        </p:sp>
        <p:graphicFrame>
          <p:nvGraphicFramePr>
            <p:cNvPr id="21512" name="Object 9"/>
            <p:cNvGraphicFramePr>
              <a:graphicFrameLocks noChangeAspect="1"/>
            </p:cNvGraphicFramePr>
            <p:nvPr/>
          </p:nvGraphicFramePr>
          <p:xfrm>
            <a:off x="2143108" y="2214554"/>
            <a:ext cx="642942" cy="515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1" r:id="rId6" imgW="256540" imgH="205105" progId="Equation.DSMT4">
                    <p:embed/>
                  </p:oleObj>
                </mc:Choice>
                <mc:Fallback>
                  <p:oleObj r:id="rId6" imgW="256540" imgH="20510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143108" y="2214554"/>
                          <a:ext cx="642942" cy="515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3" name="Object 10"/>
            <p:cNvGraphicFramePr>
              <a:graphicFrameLocks noChangeAspect="1"/>
            </p:cNvGraphicFramePr>
            <p:nvPr/>
          </p:nvGraphicFramePr>
          <p:xfrm>
            <a:off x="4774793" y="2253657"/>
            <a:ext cx="928695" cy="464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r:id="rId8" imgW="357505" imgH="178435" progId="Equation.DSMT4">
                    <p:embed/>
                  </p:oleObj>
                </mc:Choice>
                <mc:Fallback>
                  <p:oleObj r:id="rId8" imgW="357505" imgH="17843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774793" y="2253657"/>
                          <a:ext cx="928695" cy="464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4" name="Object 12"/>
            <p:cNvGraphicFramePr>
              <a:graphicFrameLocks noChangeAspect="1"/>
            </p:cNvGraphicFramePr>
            <p:nvPr/>
          </p:nvGraphicFramePr>
          <p:xfrm>
            <a:off x="6214123" y="1956695"/>
            <a:ext cx="642942" cy="9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3" r:id="rId10" imgW="268605" imgH="396240" progId="Equation.DSMT4">
                    <p:embed/>
                  </p:oleObj>
                </mc:Choice>
                <mc:Fallback>
                  <p:oleObj r:id="rId10" imgW="268605" imgH="39624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214123" y="1956695"/>
                          <a:ext cx="642942" cy="9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5" name="Object 14"/>
            <p:cNvGraphicFramePr>
              <a:graphicFrameLocks noChangeAspect="1"/>
            </p:cNvGraphicFramePr>
            <p:nvPr/>
          </p:nvGraphicFramePr>
          <p:xfrm>
            <a:off x="1142976" y="2786058"/>
            <a:ext cx="1500198" cy="445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4" r:id="rId12" imgW="611505" imgH="178435" progId="Equation.DSMT4">
                    <p:embed/>
                  </p:oleObj>
                </mc:Choice>
                <mc:Fallback>
                  <p:oleObj r:id="rId12" imgW="611505" imgH="17843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42976" y="2786058"/>
                          <a:ext cx="1500198" cy="4456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20" name="组合 32"/>
          <p:cNvGrpSpPr/>
          <p:nvPr/>
        </p:nvGrpSpPr>
        <p:grpSpPr>
          <a:xfrm>
            <a:off x="538163" y="2426047"/>
            <a:ext cx="7172325" cy="1047750"/>
            <a:chOff x="900112" y="3214686"/>
            <a:chExt cx="7172349" cy="1047013"/>
          </a:xfrm>
        </p:grpSpPr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900112" y="3538839"/>
              <a:ext cx="7172349" cy="45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）当            时， 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=_______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</a:p>
          </p:txBody>
        </p:sp>
        <p:graphicFrame>
          <p:nvGraphicFramePr>
            <p:cNvPr id="21522" name="Object 19"/>
            <p:cNvGraphicFramePr>
              <a:graphicFrameLocks noChangeAspect="1"/>
            </p:cNvGraphicFramePr>
            <p:nvPr/>
          </p:nvGraphicFramePr>
          <p:xfrm>
            <a:off x="2214546" y="3528332"/>
            <a:ext cx="836515" cy="42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5" r:id="rId14" imgW="357505" imgH="179070" progId="Equation.DSMT4">
                    <p:embed/>
                  </p:oleObj>
                </mc:Choice>
                <mc:Fallback>
                  <p:oleObj r:id="rId14" imgW="357505" imgH="17907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14546" y="3528332"/>
                          <a:ext cx="836515" cy="42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3" name="Object 21"/>
            <p:cNvGraphicFramePr>
              <a:graphicFrameLocks noChangeAspect="1"/>
            </p:cNvGraphicFramePr>
            <p:nvPr/>
          </p:nvGraphicFramePr>
          <p:xfrm>
            <a:off x="3499479" y="3214686"/>
            <a:ext cx="500066" cy="104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6" r:id="rId16" imgW="204470" imgH="421640" progId="Equation.DSMT4">
                    <p:embed/>
                  </p:oleObj>
                </mc:Choice>
                <mc:Fallback>
                  <p:oleObj r:id="rId16" imgW="204470" imgH="42164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99479" y="3214686"/>
                          <a:ext cx="500066" cy="104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5" name="Rectangle 25"/>
          <p:cNvSpPr>
            <a:spLocks noChangeArrowheads="1"/>
          </p:cNvSpPr>
          <p:nvPr/>
        </p:nvSpPr>
        <p:spPr bwMode="auto">
          <a:xfrm>
            <a:off x="-104775" y="287531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21526" name="组合 33"/>
          <p:cNvGrpSpPr/>
          <p:nvPr/>
        </p:nvGrpSpPr>
        <p:grpSpPr>
          <a:xfrm>
            <a:off x="538163" y="3473797"/>
            <a:ext cx="8572500" cy="928688"/>
            <a:chOff x="900113" y="4357694"/>
            <a:chExt cx="8243887" cy="928694"/>
          </a:xfrm>
        </p:grpSpPr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900113" y="4610409"/>
              <a:ext cx="8243887" cy="457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）若                       则        的符号分别是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_____________.</a:t>
              </a:r>
            </a:p>
          </p:txBody>
        </p:sp>
        <p:graphicFrame>
          <p:nvGraphicFramePr>
            <p:cNvPr id="21528" name="Object 24"/>
            <p:cNvGraphicFramePr>
              <a:graphicFrameLocks noChangeAspect="1"/>
            </p:cNvGraphicFramePr>
            <p:nvPr/>
          </p:nvGraphicFramePr>
          <p:xfrm>
            <a:off x="1933662" y="4357694"/>
            <a:ext cx="1834613" cy="928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7" r:id="rId18" imgW="777240" imgH="394970" progId="Equation.DSMT4">
                    <p:embed/>
                  </p:oleObj>
                </mc:Choice>
                <mc:Fallback>
                  <p:oleObj r:id="rId18" imgW="777240" imgH="39497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33662" y="4357694"/>
                          <a:ext cx="1834613" cy="928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9" name="Object 26"/>
            <p:cNvGraphicFramePr>
              <a:graphicFrameLocks noChangeAspect="1"/>
            </p:cNvGraphicFramePr>
            <p:nvPr/>
          </p:nvGraphicFramePr>
          <p:xfrm>
            <a:off x="4012666" y="4572008"/>
            <a:ext cx="643810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8" r:id="rId20" imgW="256540" imgH="205105" progId="Equation.DSMT4">
                    <p:embed/>
                  </p:oleObj>
                </mc:Choice>
                <mc:Fallback>
                  <p:oleObj r:id="rId20" imgW="256540" imgH="20510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12666" y="4572008"/>
                          <a:ext cx="643810" cy="500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5311775" y="46231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6680200" y="1332260"/>
          <a:ext cx="431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r:id="rId22" imgW="192405" imgH="166370" progId="Equation.DSMT4">
                  <p:embed/>
                </p:oleObj>
              </mc:Choice>
              <mc:Fallback>
                <p:oleObj r:id="rId22" imgW="192405" imgH="1663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80200" y="1332260"/>
                        <a:ext cx="431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2536825" y="1830735"/>
          <a:ext cx="3317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r:id="rId24" imgW="128270" imgH="179070" progId="Equation.DSMT4">
                  <p:embed/>
                </p:oleObj>
              </mc:Choice>
              <mc:Fallback>
                <p:oleObj r:id="rId24" imgW="128270" imgH="1790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6825" y="1830735"/>
                        <a:ext cx="33178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4252913" y="2670522"/>
          <a:ext cx="431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r:id="rId26" imgW="192405" imgH="166370" progId="Equation.DSMT4">
                  <p:embed/>
                </p:oleObj>
              </mc:Choice>
              <mc:Fallback>
                <p:oleObj r:id="rId26" imgW="192405" imgH="1663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52913" y="2670522"/>
                        <a:ext cx="431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6251575" y="3688110"/>
          <a:ext cx="17510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r:id="rId28" imgW="712470" imgH="203835" progId="Equation.DSMT4">
                  <p:embed/>
                </p:oleObj>
              </mc:Choice>
              <mc:Fallback>
                <p:oleObj r:id="rId28" imgW="712470" imgH="2038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251575" y="3688110"/>
                        <a:ext cx="17510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5" name="矩形 14340"/>
          <p:cNvSpPr>
            <a:spLocks noChangeArrowheads="1"/>
          </p:cNvSpPr>
          <p:nvPr/>
        </p:nvSpPr>
        <p:spPr bwMode="auto">
          <a:xfrm>
            <a:off x="461963" y="4498975"/>
            <a:ext cx="83585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计算：规定一种新的运算：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A★B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A×B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A÷B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，如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4★2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4×2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4÷2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6★(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的值为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14345" name="文本框 14344"/>
          <p:cNvSpPr txBox="1">
            <a:spLocks noChangeArrowheads="1"/>
          </p:cNvSpPr>
          <p:nvPr/>
        </p:nvSpPr>
        <p:spPr bwMode="auto">
          <a:xfrm>
            <a:off x="7677472" y="5191472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7"/>
          <p:cNvSpPr txBox="1">
            <a:spLocks noChangeArrowheads="1"/>
          </p:cNvSpPr>
          <p:nvPr/>
        </p:nvSpPr>
        <p:spPr bwMode="auto">
          <a:xfrm>
            <a:off x="449263" y="823243"/>
            <a:ext cx="1603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</a:p>
        </p:txBody>
      </p:sp>
      <p:grpSp>
        <p:nvGrpSpPr>
          <p:cNvPr id="22530" name="组合 12"/>
          <p:cNvGrpSpPr/>
          <p:nvPr/>
        </p:nvGrpSpPr>
        <p:grpSpPr>
          <a:xfrm>
            <a:off x="736600" y="1373188"/>
            <a:ext cx="5686425" cy="2105025"/>
            <a:chOff x="1501" y="7305"/>
            <a:chExt cx="8955" cy="3315"/>
          </a:xfrm>
        </p:grpSpPr>
        <p:graphicFrame>
          <p:nvGraphicFramePr>
            <p:cNvPr id="22531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501" y="7377"/>
            <a:ext cx="3903" cy="1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1" r:id="rId3" imgW="1041400" imgH="393700" progId="Equation.KSEE3">
                    <p:embed/>
                  </p:oleObj>
                </mc:Choice>
                <mc:Fallback>
                  <p:oleObj r:id="rId3" imgW="1041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501" y="7377"/>
                          <a:ext cx="3903" cy="1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2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791" y="7305"/>
            <a:ext cx="4665" cy="1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2" r:id="rId5" imgW="1244600" imgH="431800" progId="Equation.KSEE3">
                    <p:embed/>
                  </p:oleObj>
                </mc:Choice>
                <mc:Fallback>
                  <p:oleObj r:id="rId5" imgW="1244600" imgH="431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791" y="7305"/>
                          <a:ext cx="4665" cy="1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3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561" y="8998"/>
            <a:ext cx="5189" cy="1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3" r:id="rId7" imgW="1384300" imgH="431800" progId="Equation.KSEE3">
                    <p:embed/>
                  </p:oleObj>
                </mc:Choice>
                <mc:Fallback>
                  <p:oleObj r:id="rId7" imgW="1384300" imgH="431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561" y="8998"/>
                          <a:ext cx="5189" cy="1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7" name="组合 14346"/>
          <p:cNvGrpSpPr/>
          <p:nvPr/>
        </p:nvGrpSpPr>
        <p:grpSpPr>
          <a:xfrm>
            <a:off x="320675" y="3573463"/>
            <a:ext cx="3531245" cy="995362"/>
            <a:chOff x="0" y="118"/>
            <a:chExt cx="1904" cy="451"/>
          </a:xfrm>
        </p:grpSpPr>
        <p:graphicFrame>
          <p:nvGraphicFramePr>
            <p:cNvPr id="22535" name="对象 14347"/>
            <p:cNvGraphicFramePr>
              <a:graphicFrameLocks noChangeAspect="1"/>
            </p:cNvGraphicFramePr>
            <p:nvPr/>
          </p:nvGraphicFramePr>
          <p:xfrm>
            <a:off x="485" y="118"/>
            <a:ext cx="1419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4" r:id="rId9" imgW="1117600" imgH="355600" progId="Equation.DSMT4">
                    <p:embed/>
                  </p:oleObj>
                </mc:Choice>
                <mc:Fallback>
                  <p:oleObj r:id="rId9" imgW="1117600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85" y="118"/>
                          <a:ext cx="1419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6" name="文本框 14348"/>
            <p:cNvSpPr txBox="1">
              <a:spLocks noChangeArrowheads="1"/>
            </p:cNvSpPr>
            <p:nvPr/>
          </p:nvSpPr>
          <p:spPr bwMode="auto">
            <a:xfrm>
              <a:off x="0" y="231"/>
              <a:ext cx="54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</p:grpSp>
      <p:graphicFrame>
        <p:nvGraphicFramePr>
          <p:cNvPr id="15" name="对象 14347"/>
          <p:cNvGraphicFramePr>
            <a:graphicFrameLocks noChangeAspect="1"/>
          </p:cNvGraphicFramePr>
          <p:nvPr/>
        </p:nvGraphicFramePr>
        <p:xfrm>
          <a:off x="4591050" y="3573463"/>
          <a:ext cx="314930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11" imgW="1346200" imgH="355600" progId="Equation.DSMT4">
                  <p:embed/>
                </p:oleObj>
              </mc:Choice>
              <mc:Fallback>
                <p:oleObj r:id="rId11" imgW="1346200" imgH="355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591050" y="3573463"/>
                        <a:ext cx="3149302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4347"/>
          <p:cNvGraphicFramePr>
            <a:graphicFrameLocks noChangeAspect="1"/>
          </p:cNvGraphicFramePr>
          <p:nvPr/>
        </p:nvGraphicFramePr>
        <p:xfrm>
          <a:off x="920750" y="4784725"/>
          <a:ext cx="3867274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13" imgW="1536700" imgH="355600" progId="Equation.DSMT4">
                  <p:embed/>
                </p:oleObj>
              </mc:Choice>
              <mc:Fallback>
                <p:oleObj r:id="rId13" imgW="1536700" imgH="355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20750" y="4784725"/>
                        <a:ext cx="3867274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4341"/>
          <p:cNvSpPr>
            <a:spLocks noChangeArrowheads="1"/>
          </p:cNvSpPr>
          <p:nvPr/>
        </p:nvSpPr>
        <p:spPr bwMode="auto">
          <a:xfrm>
            <a:off x="395511" y="1066800"/>
            <a:ext cx="1800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计算： 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4" name="矩形 14342"/>
          <p:cNvSpPr>
            <a:spLocks noChangeArrowheads="1"/>
          </p:cNvSpPr>
          <p:nvPr/>
        </p:nvSpPr>
        <p:spPr bwMode="auto">
          <a:xfrm>
            <a:off x="73025" y="1646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3555" name="对象 14343"/>
          <p:cNvGraphicFramePr>
            <a:graphicFrameLocks noChangeAspect="1"/>
          </p:cNvGraphicFramePr>
          <p:nvPr/>
        </p:nvGraphicFramePr>
        <p:xfrm>
          <a:off x="1939925" y="781050"/>
          <a:ext cx="4437063" cy="231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3" imgW="1473200" imgH="774700" progId="Equation.DSMT4">
                  <p:embed/>
                </p:oleObj>
              </mc:Choice>
              <mc:Fallback>
                <p:oleObj r:id="rId3" imgW="1473200" imgH="774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939925" y="781050"/>
                        <a:ext cx="4437063" cy="231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矩形 14345"/>
          <p:cNvSpPr>
            <a:spLocks noChangeArrowheads="1"/>
          </p:cNvSpPr>
          <p:nvPr/>
        </p:nvSpPr>
        <p:spPr bwMode="auto">
          <a:xfrm>
            <a:off x="73025" y="1646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4347" name="组合 14346"/>
          <p:cNvGrpSpPr/>
          <p:nvPr/>
        </p:nvGrpSpPr>
        <p:grpSpPr>
          <a:xfrm>
            <a:off x="252413" y="3263900"/>
            <a:ext cx="8352035" cy="1100138"/>
            <a:chOff x="0" y="66"/>
            <a:chExt cx="4349" cy="499"/>
          </a:xfrm>
        </p:grpSpPr>
        <p:graphicFrame>
          <p:nvGraphicFramePr>
            <p:cNvPr id="23558" name="对象 14347"/>
            <p:cNvGraphicFramePr>
              <a:graphicFrameLocks noChangeAspect="1"/>
            </p:cNvGraphicFramePr>
            <p:nvPr/>
          </p:nvGraphicFramePr>
          <p:xfrm>
            <a:off x="673" y="66"/>
            <a:ext cx="367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4" r:id="rId5" imgW="2895600" imgH="393700" progId="Equation.DSMT4">
                    <p:embed/>
                  </p:oleObj>
                </mc:Choice>
                <mc:Fallback>
                  <p:oleObj r:id="rId5" imgW="28956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73" y="66"/>
                          <a:ext cx="367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9" name="文本框 14348"/>
            <p:cNvSpPr txBox="1">
              <a:spLocks noChangeArrowheads="1"/>
            </p:cNvSpPr>
            <p:nvPr/>
          </p:nvSpPr>
          <p:spPr bwMode="auto">
            <a:xfrm>
              <a:off x="0" y="198"/>
              <a:ext cx="54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</p:grpSp>
      <p:graphicFrame>
        <p:nvGraphicFramePr>
          <p:cNvPr id="3" name="对象 14347"/>
          <p:cNvGraphicFramePr>
            <a:graphicFrameLocks noChangeAspect="1"/>
          </p:cNvGraphicFramePr>
          <p:nvPr/>
        </p:nvGraphicFramePr>
        <p:xfrm>
          <a:off x="1025525" y="4529138"/>
          <a:ext cx="7362899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7" imgW="3238500" imgH="419100" progId="Equation.DSMT4">
                  <p:embed/>
                </p:oleObj>
              </mc:Choice>
              <mc:Fallback>
                <p:oleObj r:id="rId7" imgW="3238500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25525" y="4529138"/>
                        <a:ext cx="7362899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6" name="Text Box 45"/>
          <p:cNvSpPr txBox="1"/>
          <p:nvPr/>
        </p:nvSpPr>
        <p:spPr>
          <a:xfrm>
            <a:off x="394970" y="1073150"/>
            <a:ext cx="2881630" cy="2218116"/>
          </a:xfrm>
          <a:prstGeom prst="wedgeEllipseCallout">
            <a:avLst>
              <a:gd name="adj1" fmla="val 10743"/>
              <a:gd name="adj2" fmla="val 73455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黑体" panose="02010609060101010101" pitchFamily="49" charset="-122"/>
              </a:rPr>
              <a:t>两数相除，同号得正，异号得负，并把绝对值相除</a:t>
            </a:r>
            <a:r>
              <a:rPr lang="en-US" altLang="x-none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黑体" panose="02010609060101010101" pitchFamily="49" charset="-122"/>
              </a:rPr>
              <a:t>.</a:t>
            </a:r>
            <a:r>
              <a:rPr lang="en-US" altLang="x-none" sz="2400" noProof="1">
                <a:cs typeface="+mn-ea"/>
                <a:sym typeface="黑体" panose="02010609060101010101" pitchFamily="49" charset="-122"/>
              </a:rPr>
              <a:t> </a:t>
            </a:r>
            <a:endParaRPr lang="en-US" altLang="x-none" sz="2400" b="1" noProof="1">
              <a:latin typeface="Calibri" panose="020F0502020204030204"/>
              <a:sym typeface="黑体" panose="02010609060101010101" pitchFamily="49" charset="-122"/>
            </a:endParaRPr>
          </a:p>
        </p:txBody>
      </p:sp>
      <p:sp>
        <p:nvSpPr>
          <p:cNvPr id="24578" name="Arc 5"/>
          <p:cNvSpPr>
            <a:spLocks noChangeArrowheads="1"/>
          </p:cNvSpPr>
          <p:nvPr/>
        </p:nvSpPr>
        <p:spPr bwMode="auto">
          <a:xfrm rot="1500000">
            <a:off x="2784158" y="4273550"/>
            <a:ext cx="1487487" cy="19796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79" name="Arc 6"/>
          <p:cNvSpPr>
            <a:spLocks noChangeArrowheads="1"/>
          </p:cNvSpPr>
          <p:nvPr/>
        </p:nvSpPr>
        <p:spPr bwMode="auto">
          <a:xfrm rot="20640000" flipH="1">
            <a:off x="4759008" y="4344988"/>
            <a:ext cx="1293812" cy="1979612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80" name="Arc 7"/>
          <p:cNvSpPr>
            <a:spLocks noChangeArrowheads="1"/>
          </p:cNvSpPr>
          <p:nvPr/>
        </p:nvSpPr>
        <p:spPr bwMode="auto">
          <a:xfrm>
            <a:off x="2836545" y="4221163"/>
            <a:ext cx="1077913" cy="531812"/>
          </a:xfrm>
          <a:custGeom>
            <a:avLst/>
            <a:gdLst>
              <a:gd name="T0" fmla="*/ -1 w 26406"/>
              <a:gd name="T1" fmla="*/ 541 h 21600"/>
              <a:gd name="T2" fmla="*/ 4806 w 26406"/>
              <a:gd name="T3" fmla="*/ 0 h 21600"/>
              <a:gd name="T4" fmla="*/ 26406 w 26406"/>
              <a:gd name="T5" fmla="*/ 21600 h 21600"/>
              <a:gd name="T6" fmla="*/ -1 w 26406"/>
              <a:gd name="T7" fmla="*/ 541 h 21600"/>
              <a:gd name="T8" fmla="*/ 4806 w 26406"/>
              <a:gd name="T9" fmla="*/ 0 h 21600"/>
              <a:gd name="T10" fmla="*/ 26406 w 26406"/>
              <a:gd name="T11" fmla="*/ 21600 h 21600"/>
              <a:gd name="T12" fmla="*/ 4806 w 26406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406" h="21600" fill="none">
                <a:moveTo>
                  <a:pt x="-1" y="541"/>
                </a:moveTo>
                <a:cubicBezTo>
                  <a:pt x="1576" y="181"/>
                  <a:pt x="3188" y="-1"/>
                  <a:pt x="4806" y="0"/>
                </a:cubicBezTo>
                <a:cubicBezTo>
                  <a:pt x="16735" y="0"/>
                  <a:pt x="26406" y="9670"/>
                  <a:pt x="26406" y="21600"/>
                </a:cubicBezTo>
              </a:path>
              <a:path w="26406" h="21600" stroke="0">
                <a:moveTo>
                  <a:pt x="-1" y="541"/>
                </a:moveTo>
                <a:cubicBezTo>
                  <a:pt x="1576" y="181"/>
                  <a:pt x="3188" y="-1"/>
                  <a:pt x="4806" y="0"/>
                </a:cubicBezTo>
                <a:cubicBezTo>
                  <a:pt x="16735" y="0"/>
                  <a:pt x="26406" y="9670"/>
                  <a:pt x="26406" y="21600"/>
                </a:cubicBezTo>
                <a:lnTo>
                  <a:pt x="4806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4581" name="Arc 10"/>
          <p:cNvSpPr>
            <a:spLocks noChangeArrowheads="1"/>
          </p:cNvSpPr>
          <p:nvPr/>
        </p:nvSpPr>
        <p:spPr bwMode="auto">
          <a:xfrm flipH="1">
            <a:off x="4565333" y="4149725"/>
            <a:ext cx="1316037" cy="536575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85707" name="Cloud"/>
          <p:cNvSpPr>
            <a:spLocks noChangeAspect="1" noEditPoints="1" noChangeArrowheads="1"/>
          </p:cNvSpPr>
          <p:nvPr/>
        </p:nvSpPr>
        <p:spPr bwMode="auto">
          <a:xfrm>
            <a:off x="1699895" y="3514725"/>
            <a:ext cx="2079625" cy="19446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10" name="Cloud"/>
          <p:cNvSpPr>
            <a:spLocks noChangeAspect="1" noEditPoints="1" noChangeArrowheads="1"/>
          </p:cNvSpPr>
          <p:nvPr/>
        </p:nvSpPr>
        <p:spPr bwMode="auto">
          <a:xfrm>
            <a:off x="5141595" y="3351213"/>
            <a:ext cx="2581275" cy="19208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2025333" y="4089400"/>
            <a:ext cx="18700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法则一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5000308" y="4106863"/>
            <a:ext cx="3205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法则二</a:t>
            </a:r>
          </a:p>
        </p:txBody>
      </p:sp>
      <p:sp>
        <p:nvSpPr>
          <p:cNvPr id="285715" name="Text Box 19"/>
          <p:cNvSpPr txBox="1">
            <a:spLocks noChangeArrowheads="1"/>
          </p:cNvSpPr>
          <p:nvPr/>
        </p:nvSpPr>
        <p:spPr bwMode="auto">
          <a:xfrm flipH="1">
            <a:off x="3281045" y="4619625"/>
            <a:ext cx="1646238" cy="17795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sym typeface="+mn-ea"/>
              </a:rPr>
              <a:t>除法</a:t>
            </a:r>
            <a:endParaRPr lang="zh-CN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sym typeface="+mn-ea"/>
            </a:endParaRPr>
          </a:p>
          <a:p>
            <a:pPr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有理数</a:t>
            </a:r>
          </a:p>
          <a:p>
            <a:pPr fontAlgn="auto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23563" name="Text Box 22"/>
          <p:cNvSpPr txBox="1">
            <a:spLocks noChangeArrowheads="1"/>
          </p:cNvSpPr>
          <p:nvPr/>
        </p:nvSpPr>
        <p:spPr bwMode="auto">
          <a:xfrm>
            <a:off x="3382010" y="2339975"/>
            <a:ext cx="2628900" cy="82994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1"/>
            </a:solidFill>
            <a:rou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除以任何一个不等于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的数都得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0.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23564" name="Text Box 30"/>
          <p:cNvSpPr>
            <a:spLocks noChangeArrowheads="1"/>
          </p:cNvSpPr>
          <p:nvPr/>
        </p:nvSpPr>
        <p:spPr bwMode="auto">
          <a:xfrm>
            <a:off x="6275705" y="1217295"/>
            <a:ext cx="2449513" cy="2214088"/>
          </a:xfrm>
          <a:prstGeom prst="wedgeEllipseCallout">
            <a:avLst>
              <a:gd name="adj1" fmla="val -14412"/>
              <a:gd name="adj2" fmla="val 80088"/>
            </a:avLst>
          </a:prstGeom>
          <a:solidFill>
            <a:srgbClr val="ADEBEB"/>
          </a:solidFill>
          <a:ln w="9525">
            <a:solidFill>
              <a:schemeClr val="accent1"/>
            </a:solidFill>
            <a:rou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除以一个不为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的数，等于乘这个数的倒数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.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pic>
        <p:nvPicPr>
          <p:cNvPr id="24589" name="Picture 36" descr="图片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76283" y="443388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37" descr="图片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79520" y="378460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38" descr="图片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646295" y="385603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2" name="Picture 39" descr="图片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652770" y="436245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80"/>
          <p:cNvSpPr>
            <a:spLocks noChangeArrowheads="1"/>
          </p:cNvSpPr>
          <p:nvPr/>
        </p:nvSpPr>
        <p:spPr bwMode="auto">
          <a:xfrm>
            <a:off x="3629068" y="835700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>
                <a:solidFill>
                  <a:schemeClr val="bg1"/>
                </a:solidFill>
                <a:latin typeface="+mj-ea"/>
                <a:ea typeface="+mj-ea"/>
              </a:rPr>
              <a:t>课堂小结</a:t>
            </a:r>
          </a:p>
        </p:txBody>
      </p:sp>
      <p:pic>
        <p:nvPicPr>
          <p:cNvPr id="285716" name="New picture" hidden="1"/>
          <p:cNvPicPr/>
          <p:nvPr/>
        </p:nvPicPr>
        <p:blipFill>
          <a:blip r:embed="rId4"/>
          <a:stretch>
            <a:fillRect/>
          </a:stretch>
        </p:blipFill>
        <p:spPr>
          <a:xfrm>
            <a:off x="12382500" y="10426700"/>
            <a:ext cx="469900" cy="2794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6" grpId="0" animBg="1"/>
      <p:bldP spid="285707" grpId="0" animBg="1"/>
      <p:bldP spid="285710" grpId="0" animBg="1"/>
      <p:bldP spid="22538" grpId="0"/>
      <p:bldP spid="22539" grpId="0"/>
      <p:bldP spid="23563" grpId="0" animBg="1"/>
      <p:bldP spid="235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3"/>
          <p:cNvSpPr txBox="1">
            <a:spLocks noChangeArrowheads="1"/>
          </p:cNvSpPr>
          <p:nvPr/>
        </p:nvSpPr>
        <p:spPr bwMode="auto">
          <a:xfrm>
            <a:off x="1371600" y="3395067"/>
            <a:ext cx="287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2×(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3)=____ ,</a:t>
            </a:r>
          </a:p>
        </p:txBody>
      </p:sp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00125" y="4060230"/>
            <a:ext cx="3411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4)×(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3)=____,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909763" y="2277467"/>
            <a:ext cx="1978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8×9=____,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552575" y="4638080"/>
            <a:ext cx="2693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0×(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6)=____,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371600" y="2794992"/>
            <a:ext cx="3414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4)×3   =____ ,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148263" y="3314105"/>
            <a:ext cx="2873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6) ÷2=____,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148263" y="3987205"/>
            <a:ext cx="2874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12÷(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4)=____,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238750" y="2179042"/>
            <a:ext cx="21574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72÷9=____,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5011738" y="2734667"/>
            <a:ext cx="3590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12)÷(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4)=____,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237163" y="4577755"/>
            <a:ext cx="2695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0÷(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6)=____,</a:t>
            </a:r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 flipH="1">
            <a:off x="4786313" y="1659930"/>
            <a:ext cx="1587" cy="3497262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687388" y="5287739"/>
            <a:ext cx="5437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观察右侧算式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两个有理数相除时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42938" y="5829300"/>
            <a:ext cx="3186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商的符号如何确定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4176713" y="58293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商的绝对值如何确定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2990850" y="3314105"/>
            <a:ext cx="719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3348038" y="3984030"/>
            <a:ext cx="542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3079750" y="2177455"/>
            <a:ext cx="542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72</a:t>
            </a: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3278188" y="2734667"/>
            <a:ext cx="898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3348038" y="4577755"/>
            <a:ext cx="361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6731000" y="3314105"/>
            <a:ext cx="7191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6792913" y="3912592"/>
            <a:ext cx="719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6429375" y="2074267"/>
            <a:ext cx="363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6970713" y="4506317"/>
            <a:ext cx="363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7332663" y="2696567"/>
            <a:ext cx="574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8217" name="Text Box 2"/>
          <p:cNvSpPr txBox="1">
            <a:spLocks noChangeArrowheads="1"/>
          </p:cNvSpPr>
          <p:nvPr/>
        </p:nvSpPr>
        <p:spPr bwMode="auto">
          <a:xfrm>
            <a:off x="420688" y="1471315"/>
            <a:ext cx="11318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299021" y="908720"/>
            <a:ext cx="4711422" cy="557164"/>
            <a:chOff x="299021" y="836712"/>
            <a:chExt cx="4711422" cy="557164"/>
          </a:xfrm>
        </p:grpSpPr>
        <p:sp>
          <p:nvSpPr>
            <p:cNvPr id="43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3246755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有理数的除法法则</a:t>
              </a:r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1</a:t>
              </a:r>
            </a:p>
          </p:txBody>
        </p:sp>
        <p:sp>
          <p:nvSpPr>
            <p:cNvPr id="44" name="矩形 4"/>
            <p:cNvSpPr>
              <a:spLocks noChangeArrowheads="1"/>
            </p:cNvSpPr>
            <p:nvPr/>
          </p:nvSpPr>
          <p:spPr bwMode="auto">
            <a:xfrm>
              <a:off x="299021" y="836712"/>
              <a:ext cx="1464667" cy="557164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1</a:t>
              </a:r>
              <a:endPara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</p:txBody>
        </p:sp>
      </p:grpSp>
      <p:sp>
        <p:nvSpPr>
          <p:cNvPr id="45" name="矩形 80"/>
          <p:cNvSpPr>
            <a:spLocks noChangeArrowheads="1"/>
          </p:cNvSpPr>
          <p:nvPr/>
        </p:nvSpPr>
        <p:spPr bwMode="auto">
          <a:xfrm>
            <a:off x="3348038" y="260648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讲授新课</a:t>
            </a:r>
            <a:endParaRPr lang="zh-CN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741363" y="2565400"/>
            <a:ext cx="2947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6) ÷2=____,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814388" y="3284538"/>
            <a:ext cx="3051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12÷(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4)=____,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741363" y="1125538"/>
            <a:ext cx="2368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72÷9=____,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98488" y="1773238"/>
            <a:ext cx="3871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12)÷(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4)=____,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96913" y="4152900"/>
            <a:ext cx="2846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0÷(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6)=____,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543175" y="256381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614613" y="3284538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2111375" y="112395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8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2520950" y="414972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0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20713" y="2565400"/>
            <a:ext cx="3578225" cy="1406525"/>
          </a:xfrm>
          <a:prstGeom prst="rect">
            <a:avLst/>
          </a:prstGeom>
          <a:noFill/>
          <a:ln w="57150">
            <a:solidFill>
              <a:srgbClr val="FF33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5613" y="4149725"/>
            <a:ext cx="3600450" cy="576263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98488" y="981075"/>
            <a:ext cx="3600450" cy="1441450"/>
          </a:xfrm>
          <a:prstGeom prst="rect">
            <a:avLst/>
          </a:prstGeom>
          <a:noFill/>
          <a:ln w="57150">
            <a:solidFill>
              <a:srgbClr val="0099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20713" y="5376863"/>
            <a:ext cx="3205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商的符号如何确定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270375" y="5376863"/>
            <a:ext cx="3560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商的绝对值如何确定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702175" y="2565400"/>
            <a:ext cx="3924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异号两数相除得负，并把绝对值相除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702175" y="1125538"/>
            <a:ext cx="3870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同号两数相除得正</a:t>
            </a:r>
            <a:r>
              <a:rPr lang="en-US" altLang="zh-CN" sz="2800" dirty="0">
                <a:solidFill>
                  <a:srgbClr val="00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 dirty="0">
                <a:solidFill>
                  <a:srgbClr val="00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并把绝对值相除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700588" y="4149725"/>
            <a:ext cx="374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零除以任何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非零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数得零</a:t>
            </a:r>
          </a:p>
        </p:txBody>
      </p:sp>
      <p:sp>
        <p:nvSpPr>
          <p:cNvPr id="9234" name="Text Box 25"/>
          <p:cNvSpPr txBox="1">
            <a:spLocks noChangeArrowheads="1"/>
          </p:cNvSpPr>
          <p:nvPr/>
        </p:nvSpPr>
        <p:spPr bwMode="auto">
          <a:xfrm>
            <a:off x="3335338" y="1700213"/>
            <a:ext cx="574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4400000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24"/>
          <p:cNvSpPr>
            <a:spLocks noChangeArrowheads="1"/>
          </p:cNvSpPr>
          <p:nvPr/>
        </p:nvSpPr>
        <p:spPr bwMode="auto">
          <a:xfrm>
            <a:off x="4325938" y="31988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矩形 24"/>
          <p:cNvSpPr>
            <a:spLocks noChangeArrowheads="1"/>
          </p:cNvSpPr>
          <p:nvPr/>
        </p:nvSpPr>
        <p:spPr bwMode="auto">
          <a:xfrm>
            <a:off x="4478338" y="33512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3" name="WordArt 2"/>
          <p:cNvSpPr>
            <a:spLocks noChangeArrowheads="1" noChangeShapeType="1" noTextEdit="1"/>
          </p:cNvSpPr>
          <p:nvPr/>
        </p:nvSpPr>
        <p:spPr bwMode="auto">
          <a:xfrm>
            <a:off x="2006600" y="836712"/>
            <a:ext cx="4824413" cy="10080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CN" altLang="en-US" sz="3600" b="1" kern="10" spc="-36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有理数的除法法则</a:t>
            </a:r>
            <a:r>
              <a:rPr lang="en-US" altLang="zh-CN" sz="3600" b="1" kern="10" spc="-36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1</a:t>
            </a:r>
            <a:endParaRPr lang="zh-CN" altLang="en-US" sz="3600" b="1" kern="10" spc="-36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2301" name="Text Box 3"/>
          <p:cNvSpPr txBox="1"/>
          <p:nvPr/>
        </p:nvSpPr>
        <p:spPr>
          <a:xfrm>
            <a:off x="923925" y="2197100"/>
            <a:ext cx="7556500" cy="201104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</a:t>
            </a:r>
            <a:r>
              <a:rPr lang="zh-CN" altLang="en-US" sz="3200" u="sng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两数</a:t>
            </a: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相除</a:t>
            </a: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 </a:t>
            </a: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同号得</a:t>
            </a: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____, </a:t>
            </a:r>
            <a:endParaRPr lang="en-US" altLang="zh-CN" sz="32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异号得</a:t>
            </a: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_____,</a:t>
            </a: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并把绝对值</a:t>
            </a: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_______.</a:t>
            </a:r>
            <a:endParaRPr lang="en-US" altLang="zh-CN" sz="32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0</a:t>
            </a: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除以任何一个</a:t>
            </a:r>
            <a:r>
              <a:rPr lang="zh-CN" altLang="en-US" sz="3200" u="sng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不等于</a:t>
            </a:r>
            <a:r>
              <a:rPr lang="en-US" altLang="zh-CN" sz="3200" u="sng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0</a:t>
            </a:r>
            <a:r>
              <a:rPr lang="zh-CN" altLang="en-US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的数，都得</a:t>
            </a:r>
            <a:r>
              <a:rPr lang="en-US" altLang="zh-CN" sz="32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_____.</a:t>
            </a:r>
            <a:endParaRPr lang="en-US" altLang="zh-CN" sz="32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451668" y="2349500"/>
            <a:ext cx="588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414588" y="29289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负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527675" y="2928938"/>
            <a:ext cx="995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相除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7329488" y="36115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0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501900" y="5113338"/>
            <a:ext cx="2825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不能作为除数</a:t>
            </a:r>
          </a:p>
        </p:txBody>
      </p:sp>
      <p:sp>
        <p:nvSpPr>
          <p:cNvPr id="6160" name="WordArt 9"/>
          <p:cNvSpPr>
            <a:spLocks noChangeArrowheads="1" noChangeShapeType="1" noTextEdit="1"/>
          </p:cNvSpPr>
          <p:nvPr/>
        </p:nvSpPr>
        <p:spPr bwMode="auto">
          <a:xfrm>
            <a:off x="1000125" y="4857750"/>
            <a:ext cx="933450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注意</a:t>
            </a:r>
          </a:p>
        </p:txBody>
      </p:sp>
      <p:pic>
        <p:nvPicPr>
          <p:cNvPr id="10251" name="Picture 11" descr="2004821543122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35825" y="1341438"/>
            <a:ext cx="1439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6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2"/>
          <p:cNvSpPr txBox="1">
            <a:spLocks noChangeArrowheads="1"/>
          </p:cNvSpPr>
          <p:nvPr/>
        </p:nvSpPr>
        <p:spPr bwMode="auto">
          <a:xfrm>
            <a:off x="785813" y="2255520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）（－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）；</a:t>
            </a:r>
          </a:p>
        </p:txBody>
      </p:sp>
      <p:grpSp>
        <p:nvGrpSpPr>
          <p:cNvPr id="11266" name="组合 1"/>
          <p:cNvGrpSpPr/>
          <p:nvPr/>
        </p:nvGrpSpPr>
        <p:grpSpPr>
          <a:xfrm>
            <a:off x="5280025" y="1997710"/>
            <a:ext cx="3685880" cy="953770"/>
            <a:chOff x="850" y="4946"/>
            <a:chExt cx="5805" cy="1502"/>
          </a:xfrm>
        </p:grpSpPr>
        <p:sp>
          <p:nvSpPr>
            <p:cNvPr id="11267" name="Text Box 14"/>
            <p:cNvSpPr txBox="1">
              <a:spLocks noChangeArrowheads="1"/>
            </p:cNvSpPr>
            <p:nvPr/>
          </p:nvSpPr>
          <p:spPr bwMode="auto">
            <a:xfrm>
              <a:off x="850" y="5400"/>
              <a:ext cx="5805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12÷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（－     ）；</a:t>
              </a:r>
              <a:endPara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11268" name="Group 15"/>
            <p:cNvGrpSpPr/>
            <p:nvPr/>
          </p:nvGrpSpPr>
          <p:grpSpPr>
            <a:xfrm>
              <a:off x="4724" y="4946"/>
              <a:ext cx="681" cy="1502"/>
              <a:chOff x="4082" y="454"/>
              <a:chExt cx="273" cy="801"/>
            </a:xfrm>
          </p:grpSpPr>
          <p:sp>
            <p:nvSpPr>
              <p:cNvPr id="11269" name="Text Box 16"/>
              <p:cNvSpPr txBox="1">
                <a:spLocks noChangeArrowheads="1"/>
              </p:cNvSpPr>
              <p:nvPr/>
            </p:nvSpPr>
            <p:spPr bwMode="auto">
              <a:xfrm>
                <a:off x="4108" y="454"/>
                <a:ext cx="246" cy="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  <a:p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1270" name="Line 17"/>
              <p:cNvSpPr>
                <a:spLocks noChangeShapeType="1"/>
              </p:cNvSpPr>
              <p:nvPr/>
            </p:nvSpPr>
            <p:spPr bwMode="auto">
              <a:xfrm>
                <a:off x="4082" y="869"/>
                <a:ext cx="27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800"/>
              </a:p>
            </p:txBody>
          </p:sp>
        </p:grpSp>
      </p:grpSp>
      <p:sp>
        <p:nvSpPr>
          <p:cNvPr id="24591" name="Text Box 19"/>
          <p:cNvSpPr txBox="1"/>
          <p:nvPr/>
        </p:nvSpPr>
        <p:spPr>
          <a:xfrm>
            <a:off x="635000" y="1572895"/>
            <a:ext cx="1890261" cy="52322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计算：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" name="Group 36"/>
          <p:cNvGrpSpPr/>
          <p:nvPr/>
        </p:nvGrpSpPr>
        <p:grpSpPr>
          <a:xfrm>
            <a:off x="785813" y="4706622"/>
            <a:ext cx="8034659" cy="953691"/>
            <a:chOff x="495" y="2992"/>
            <a:chExt cx="4365" cy="801"/>
          </a:xfrm>
        </p:grpSpPr>
        <p:sp>
          <p:nvSpPr>
            <p:cNvPr id="11273" name="Text Box 26"/>
            <p:cNvSpPr txBox="1">
              <a:spLocks noChangeArrowheads="1"/>
            </p:cNvSpPr>
            <p:nvPr/>
          </p:nvSpPr>
          <p:spPr bwMode="auto">
            <a:xfrm>
              <a:off x="495" y="3180"/>
              <a:ext cx="4365" cy="5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</a:t>
              </a:r>
              <a:r>
                <a:rPr lang="zh-CN" altLang="en-US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2</a:t>
              </a:r>
              <a:r>
                <a:rPr lang="zh-CN" altLang="en-US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）原式＝－（</a:t>
              </a:r>
              <a:r>
                <a:rPr lang="en-US" altLang="zh-CN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12÷      </a:t>
              </a:r>
              <a:r>
                <a:rPr lang="zh-CN" altLang="en-US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）＝－</a:t>
              </a:r>
              <a:r>
                <a:rPr lang="en-US" altLang="zh-CN" sz="2800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48</a:t>
              </a:r>
              <a:endPara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24594" name="Group 32"/>
            <p:cNvGrpSpPr/>
            <p:nvPr/>
          </p:nvGrpSpPr>
          <p:grpSpPr>
            <a:xfrm>
              <a:off x="2808" y="2992"/>
              <a:ext cx="244" cy="801"/>
              <a:chOff x="2864" y="3627"/>
              <a:chExt cx="224" cy="801"/>
            </a:xfrm>
            <a:grpFill/>
          </p:grpSpPr>
          <p:sp>
            <p:nvSpPr>
              <p:cNvPr id="24595" name="Text Box 30"/>
              <p:cNvSpPr txBox="1"/>
              <p:nvPr/>
            </p:nvSpPr>
            <p:spPr>
              <a:xfrm>
                <a:off x="2865" y="3627"/>
                <a:ext cx="223" cy="801"/>
              </a:xfrm>
              <a:prstGeom prst="rect">
                <a:avLst/>
              </a:prstGeom>
              <a:grpFill/>
              <a:ln w="12700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noProof="1">
                    <a:solidFill>
                      <a:srgbClr val="FE4D3A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2800" noProof="1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r>
                  <a:rPr lang="en-US" altLang="zh-CN" sz="2800" noProof="1">
                    <a:solidFill>
                      <a:srgbClr val="FE4D3A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4</a:t>
                </a:r>
                <a:endParaRPr lang="en-US" altLang="zh-CN" sz="2800" noProof="1">
                  <a:solidFill>
                    <a:srgbClr val="FE4D3A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596" name="Line 31"/>
              <p:cNvSpPr/>
              <p:nvPr/>
            </p:nvSpPr>
            <p:spPr>
              <a:xfrm>
                <a:off x="2864" y="4032"/>
                <a:ext cx="194" cy="0"/>
              </a:xfrm>
              <a:prstGeom prst="line">
                <a:avLst/>
              </a:prstGeom>
              <a:grpFill/>
              <a:ln w="12700" cap="sq" cmpd="sng">
                <a:solidFill>
                  <a:srgbClr val="FE4D3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11275" name="Text Box 34"/>
          <p:cNvSpPr txBox="1">
            <a:spLocks noChangeArrowheads="1"/>
          </p:cNvSpPr>
          <p:nvPr/>
        </p:nvSpPr>
        <p:spPr bwMode="auto">
          <a:xfrm>
            <a:off x="785813" y="3160395"/>
            <a:ext cx="3865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）（－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0.75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÷0.25.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785813" y="5944870"/>
            <a:ext cx="8316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）原式＝－（ 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0.75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÷ 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）＝－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</a:p>
        </p:txBody>
      </p:sp>
      <p:sp>
        <p:nvSpPr>
          <p:cNvPr id="17422" name="Text Box 37"/>
          <p:cNvSpPr txBox="1">
            <a:spLocks noChangeArrowheads="1"/>
          </p:cNvSpPr>
          <p:nvPr/>
        </p:nvSpPr>
        <p:spPr bwMode="auto">
          <a:xfrm>
            <a:off x="785813" y="4065270"/>
            <a:ext cx="6049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）原式＝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+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15÷3</a:t>
            </a:r>
            <a:r>
              <a:rPr lang="zh-CN" altLang="en-US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）＝</a:t>
            </a:r>
            <a:r>
              <a:rPr lang="en-US" altLang="zh-CN" sz="2800">
                <a:solidFill>
                  <a:srgbClr val="FE4D3A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endParaRPr lang="en-US" altLang="zh-CN" sz="2800">
              <a:solidFill>
                <a:srgbClr val="FE4D3A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8" name="圆角矩形 31"/>
          <p:cNvSpPr>
            <a:spLocks noChangeArrowheads="1"/>
          </p:cNvSpPr>
          <p:nvPr/>
        </p:nvSpPr>
        <p:spPr bwMode="auto">
          <a:xfrm>
            <a:off x="539750" y="947420"/>
            <a:ext cx="1731963" cy="4699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9" grpId="0"/>
      <p:bldP spid="174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2163763" y="991850"/>
            <a:ext cx="4183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12)÷(        )÷(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100)</a:t>
            </a:r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84213" y="1933237"/>
            <a:ext cx="6913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下面两种计算正确吗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请说明理由：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98500" y="2638087"/>
            <a:ext cx="69342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）解：原式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÷100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÷              =-14400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84213" y="4184312"/>
            <a:ext cx="7599362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）解：原式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-100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=        ÷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-100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01675" y="5786100"/>
            <a:ext cx="774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除法不适合交换律与结合律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所以不正确．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773738" y="3250862"/>
            <a:ext cx="19446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619750" y="4787562"/>
            <a:ext cx="2305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27656" name="Text Box 26"/>
          <p:cNvSpPr txBox="1"/>
          <p:nvPr/>
        </p:nvSpPr>
        <p:spPr>
          <a:xfrm>
            <a:off x="684213" y="991850"/>
            <a:ext cx="2160587" cy="584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想一想</a:t>
            </a:r>
            <a:endParaRPr lang="zh-CN" altLang="en-US" sz="3200" noProof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297" name="对象 11"/>
          <p:cNvGraphicFramePr>
            <a:graphicFrameLocks noChangeAspect="1"/>
          </p:cNvGraphicFramePr>
          <p:nvPr/>
        </p:nvGraphicFramePr>
        <p:xfrm>
          <a:off x="3983732" y="736262"/>
          <a:ext cx="8763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3" imgW="317500" imgH="393065" progId="Equation.DSMT4">
                  <p:embed/>
                </p:oleObj>
              </mc:Choice>
              <mc:Fallback>
                <p:oleObj r:id="rId3" imgW="3175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83732" y="736262"/>
                        <a:ext cx="8763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对象 11"/>
          <p:cNvGraphicFramePr>
            <a:graphicFrameLocks noChangeAspect="1"/>
          </p:cNvGraphicFramePr>
          <p:nvPr/>
        </p:nvGraphicFramePr>
        <p:xfrm>
          <a:off x="4929188" y="2457112"/>
          <a:ext cx="6905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5" imgW="317500" imgH="393065" progId="Equation.DSMT4">
                  <p:embed/>
                </p:oleObj>
              </mc:Choice>
              <mc:Fallback>
                <p:oleObj r:id="rId5" imgW="3175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929188" y="2457112"/>
                        <a:ext cx="6905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对象 11"/>
          <p:cNvGraphicFramePr>
            <a:graphicFrameLocks noChangeAspect="1"/>
          </p:cNvGraphicFramePr>
          <p:nvPr/>
        </p:nvGraphicFramePr>
        <p:xfrm>
          <a:off x="2821657" y="3149262"/>
          <a:ext cx="1102271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6" imgW="571500" imgH="393700" progId="Equation.DSMT4">
                  <p:embed/>
                </p:oleObj>
              </mc:Choice>
              <mc:Fallback>
                <p:oleObj r:id="rId6" imgW="571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21657" y="3149262"/>
                        <a:ext cx="1102271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对象 11"/>
          <p:cNvGraphicFramePr>
            <a:graphicFrameLocks noChangeAspect="1"/>
          </p:cNvGraphicFramePr>
          <p:nvPr/>
        </p:nvGraphicFramePr>
        <p:xfrm>
          <a:off x="3606800" y="3927137"/>
          <a:ext cx="6905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r:id="rId8" imgW="317500" imgH="393065" progId="Equation.DSMT4">
                  <p:embed/>
                </p:oleObj>
              </mc:Choice>
              <mc:Fallback>
                <p:oleObj r:id="rId8" imgW="3175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06800" y="3927137"/>
                        <a:ext cx="6905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对象 11"/>
          <p:cNvGraphicFramePr>
            <a:graphicFrameLocks noChangeAspect="1"/>
          </p:cNvGraphicFramePr>
          <p:nvPr/>
        </p:nvGraphicFramePr>
        <p:xfrm>
          <a:off x="1243013" y="4633575"/>
          <a:ext cx="6080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9" imgW="279400" imgH="393700" progId="Equation.DSMT4">
                  <p:embed/>
                </p:oleObj>
              </mc:Choice>
              <mc:Fallback>
                <p:oleObj r:id="rId9" imgW="279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43013" y="4633575"/>
                        <a:ext cx="6080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对象 11"/>
          <p:cNvGraphicFramePr>
            <a:graphicFrameLocks noChangeAspect="1"/>
          </p:cNvGraphicFramePr>
          <p:nvPr/>
        </p:nvGraphicFramePr>
        <p:xfrm>
          <a:off x="3662363" y="4633575"/>
          <a:ext cx="11874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11" imgW="545465" imgH="393700" progId="Equation.DSMT4">
                  <p:embed/>
                </p:oleObj>
              </mc:Choice>
              <mc:Fallback>
                <p:oleObj r:id="rId11" imgW="545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62363" y="4633575"/>
                        <a:ext cx="11874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3" grpId="0"/>
      <p:bldP spid="778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/>
          <p:nvPr/>
        </p:nvSpPr>
        <p:spPr>
          <a:xfrm>
            <a:off x="540703" y="1464042"/>
            <a:ext cx="7920037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做一做：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计算：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  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×2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；　　　    （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(-  )×(-2)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  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540703" y="3137267"/>
            <a:ext cx="35417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×2 = 1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4164965" y="3048367"/>
            <a:ext cx="4797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 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1</a:t>
            </a: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902653" y="3991342"/>
            <a:ext cx="5607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观察上面两题有何特点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648653" y="4735830"/>
            <a:ext cx="77057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</a:t>
            </a:r>
            <a:r>
              <a:rPr lang="en-US" altLang="zh-CN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有理数中仍然有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乘积是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的两个有理数互为倒数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5925503" y="2841992"/>
          <a:ext cx="3159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4" imgW="153035" imgH="394970" progId="Equation.DSMT4">
                  <p:embed/>
                </p:oleObj>
              </mc:Choice>
              <mc:Fallback>
                <p:oleObj r:id="rId4" imgW="153035" imgH="3949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925503" y="2841992"/>
                        <a:ext cx="3159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2304415" y="2980105"/>
          <a:ext cx="2936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6" imgW="153035" imgH="394970" progId="Equation.DSMT4">
                  <p:embed/>
                </p:oleObj>
              </mc:Choice>
              <mc:Fallback>
                <p:oleObj r:id="rId6" imgW="153035" imgH="3949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304415" y="2980105"/>
                        <a:ext cx="29368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11"/>
          <p:cNvGraphicFramePr>
            <a:graphicFrameLocks noChangeAspect="1"/>
          </p:cNvGraphicFramePr>
          <p:nvPr/>
        </p:nvGraphicFramePr>
        <p:xfrm>
          <a:off x="5825490" y="2083167"/>
          <a:ext cx="2905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8" imgW="154940" imgH="401320" progId="Equation.DSMT4">
                  <p:embed/>
                </p:oleObj>
              </mc:Choice>
              <mc:Fallback>
                <p:oleObj r:id="rId8" imgW="154940" imgH="40132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825490" y="2083167"/>
                        <a:ext cx="2905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12"/>
          <p:cNvGraphicFramePr>
            <a:graphicFrameLocks noChangeAspect="1"/>
          </p:cNvGraphicFramePr>
          <p:nvPr/>
        </p:nvGraphicFramePr>
        <p:xfrm>
          <a:off x="1455103" y="2162542"/>
          <a:ext cx="315912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10" imgW="154940" imgH="401320" progId="Equation.DSMT4">
                  <p:embed/>
                </p:oleObj>
              </mc:Choice>
              <mc:Fallback>
                <p:oleObj r:id="rId10" imgW="154940" imgH="40132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55103" y="2162542"/>
                        <a:ext cx="315912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514286" y="926996"/>
            <a:ext cx="2370684" cy="557164"/>
            <a:chOff x="299021" y="836712"/>
            <a:chExt cx="2370684" cy="557164"/>
          </a:xfrm>
        </p:grpSpPr>
        <p:sp>
          <p:nvSpPr>
            <p:cNvPr id="18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9060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倒数</a:t>
              </a:r>
            </a:p>
          </p:txBody>
        </p:sp>
        <p:sp>
          <p:nvSpPr>
            <p:cNvPr id="19" name="矩形 4"/>
            <p:cNvSpPr>
              <a:spLocks noChangeArrowheads="1"/>
            </p:cNvSpPr>
            <p:nvPr/>
          </p:nvSpPr>
          <p:spPr bwMode="auto">
            <a:xfrm>
              <a:off x="299021" y="836712"/>
              <a:ext cx="1464667" cy="557164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2</a:t>
              </a:r>
              <a:endPara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4" grpId="0"/>
      <p:bldP spid="204805" grpId="0"/>
      <p:bldP spid="2048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2722563" y="1459230"/>
            <a:ext cx="2925762" cy="914400"/>
          </a:xfrm>
        </p:spPr>
        <p:txBody>
          <a:bodyPr/>
          <a:lstStyle/>
          <a:p>
            <a:pPr algn="l" eaLnBrk="1" hangingPunct="1"/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倒 数 的 定 义</a:t>
            </a:r>
          </a:p>
        </p:txBody>
      </p:sp>
      <p:sp>
        <p:nvSpPr>
          <p:cNvPr id="21519" name="Rectangle 15"/>
          <p:cNvSpPr>
            <a:spLocks noGrp="1" noChangeArrowheads="1"/>
          </p:cNvSpPr>
          <p:nvPr/>
        </p:nvSpPr>
        <p:spPr bwMode="auto">
          <a:xfrm>
            <a:off x="1202373" y="2287905"/>
            <a:ext cx="8153400" cy="1400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乘积是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的两个有理数称为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互为倒数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" y="3267075"/>
            <a:ext cx="7543800" cy="286385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注意：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正数的倒数是正数，负数的倒数是负数；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分数的倒数是分子与分母颠倒位置；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求小数的倒数，先化成分数，再求倒数；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4.0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没有倒数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700" name="圆角矩形 31"/>
          <p:cNvSpPr>
            <a:spLocks noChangeArrowheads="1"/>
          </p:cNvSpPr>
          <p:nvPr/>
        </p:nvSpPr>
        <p:spPr bwMode="auto">
          <a:xfrm>
            <a:off x="460693" y="960150"/>
            <a:ext cx="1701800" cy="5016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19" grpId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空白88</Template>
  <TotalTime>0</TotalTime>
  <Words>1289</Words>
  <Application>Microsoft Office PowerPoint</Application>
  <PresentationFormat>全屏显示(4:3)</PresentationFormat>
  <Paragraphs>208</Paragraphs>
  <Slides>24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仿宋_GB2312</vt:lpstr>
      <vt:lpstr>黑体</vt:lpstr>
      <vt:lpstr>华文行楷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Equations</vt:lpstr>
      <vt:lpstr>Microsoft Word 97 - 2003 文档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倒 数 的 定 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对比记忆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2018-09-13T02:31:00Z</dcterms:created>
  <dcterms:modified xsi:type="dcterms:W3CDTF">2023-01-16T17:24:25Z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C401A65B69DD49A0B71E7C40BADC3A63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