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256" r:id="rId2"/>
    <p:sldId id="281" r:id="rId3"/>
    <p:sldId id="282" r:id="rId4"/>
    <p:sldId id="283" r:id="rId5"/>
    <p:sldId id="284" r:id="rId6"/>
    <p:sldId id="285" r:id="rId7"/>
    <p:sldId id="313" r:id="rId8"/>
    <p:sldId id="314" r:id="rId9"/>
    <p:sldId id="287" r:id="rId10"/>
    <p:sldId id="315" r:id="rId11"/>
    <p:sldId id="317" r:id="rId12"/>
    <p:sldId id="321" r:id="rId13"/>
    <p:sldId id="288" r:id="rId14"/>
    <p:sldId id="289" r:id="rId15"/>
    <p:sldId id="290" r:id="rId16"/>
    <p:sldId id="291" r:id="rId17"/>
    <p:sldId id="316" r:id="rId18"/>
    <p:sldId id="318" r:id="rId19"/>
    <p:sldId id="319" r:id="rId20"/>
    <p:sldId id="320" r:id="rId21"/>
    <p:sldId id="292" r:id="rId22"/>
    <p:sldId id="293" r:id="rId23"/>
    <p:sldId id="294" r:id="rId24"/>
    <p:sldId id="296" r:id="rId25"/>
    <p:sldId id="297" r:id="rId26"/>
    <p:sldId id="322" r:id="rId27"/>
    <p:sldId id="323" r:id="rId28"/>
    <p:sldId id="299" r:id="rId29"/>
    <p:sldId id="301" r:id="rId30"/>
    <p:sldId id="303" r:id="rId31"/>
    <p:sldId id="304" r:id="rId32"/>
    <p:sldId id="305" r:id="rId33"/>
    <p:sldId id="306" r:id="rId34"/>
    <p:sldId id="307" r:id="rId35"/>
    <p:sldId id="308" r:id="rId36"/>
    <p:sldId id="309" r:id="rId37"/>
    <p:sldId id="310" r:id="rId38"/>
    <p:sldId id="311" r:id="rId39"/>
  </p:sldIdLst>
  <p:sldSz cx="9144000" cy="5143500" type="screen16x9"/>
  <p:notesSz cx="6858000" cy="9144000"/>
  <p:custDataLst>
    <p:tags r:id="rId4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17" autoAdjust="0"/>
    <p:restoredTop sz="94660"/>
  </p:normalViewPr>
  <p:slideViewPr>
    <p:cSldViewPr>
      <p:cViewPr varScale="1">
        <p:scale>
          <a:sx n="146" d="100"/>
          <a:sy n="146" d="100"/>
        </p:scale>
        <p:origin x="-624" y="-90"/>
      </p:cViewPr>
      <p:guideLst>
        <p:guide orient="horz" pos="162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image" Target="../media/image3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F0269-B5C5-4D7A-AC1F-8C776DE0B4FD}"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79015-FCFD-4C4C-B21A-AB9B91D3573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ChangeArrowheads="1" noTextEdit="1"/>
          </p:cNvSpPr>
          <p:nvPr>
            <p:ph type="sldImg" idx="4294967295"/>
          </p:nvPr>
        </p:nvSpPr>
        <p:spPr>
          <a:xfrm>
            <a:off x="381000" y="685800"/>
            <a:ext cx="6096000" cy="3429000"/>
          </a:xfrm>
        </p:spPr>
      </p:sp>
      <p:sp>
        <p:nvSpPr>
          <p:cNvPr id="12290" name="备注占位符 2"/>
          <p:cNvSpPr>
            <a:spLocks noGrp="1" noChangeArrowheads="1"/>
          </p:cNvSpPr>
          <p:nvPr>
            <p:ph type="body" idx="6"/>
          </p:nvPr>
        </p:nvSpPr>
        <p:spPr/>
        <p:txBody>
          <a:bodyPr/>
          <a:lstStyle/>
          <a:p>
            <a:endParaRPr lang="zh-CN" altLang="en-US" smtClean="0"/>
          </a:p>
        </p:txBody>
      </p:sp>
      <p:sp>
        <p:nvSpPr>
          <p:cNvPr id="1229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fld id="{C7016088-3675-472E-9BD7-7EDF98B55F29}" type="slidenum">
              <a:rPr lang="zh-CN" altLang="en-US" sz="1200">
                <a:solidFill>
                  <a:schemeClr val="tx1"/>
                </a:solidFill>
              </a:rPr>
              <a:t>9</a:t>
            </a:fld>
            <a:endParaRPr lang="zh-CN" altLang="en-US"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noChangeArrowheads="1" noTextEdit="1"/>
          </p:cNvSpPr>
          <p:nvPr>
            <p:ph type="sldImg" idx="4294967295"/>
          </p:nvPr>
        </p:nvSpPr>
        <p:spPr>
          <a:xfrm>
            <a:off x="381000" y="685800"/>
            <a:ext cx="6096000" cy="3429000"/>
          </a:xfrm>
        </p:spPr>
      </p:sp>
      <p:sp>
        <p:nvSpPr>
          <p:cNvPr id="14338" name="备注占位符 2"/>
          <p:cNvSpPr>
            <a:spLocks noGrp="1" noChangeArrowheads="1"/>
          </p:cNvSpPr>
          <p:nvPr>
            <p:ph type="body" idx="6"/>
          </p:nvPr>
        </p:nvSpPr>
        <p:spPr/>
        <p:txBody>
          <a:bodyPr/>
          <a:lstStyle/>
          <a:p>
            <a:endParaRPr lang="zh-CN" altLang="en-US" smtClean="0"/>
          </a:p>
        </p:txBody>
      </p:sp>
      <p:sp>
        <p:nvSpPr>
          <p:cNvPr id="1433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fld id="{88D6CF20-4A7A-46A7-961E-BF728A2F2D62}" type="slidenum">
              <a:rPr lang="zh-CN" altLang="en-US" sz="1200">
                <a:solidFill>
                  <a:schemeClr val="tx1"/>
                </a:solidFill>
              </a:rPr>
              <a:t>13</a:t>
            </a:fld>
            <a:endParaRPr lang="zh-CN" altLang="en-US" sz="120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noChangeArrowheads="1"/>
          </p:cNvSpPr>
          <p:nvPr>
            <p:ph type="sldImg" idx="4294967295"/>
          </p:nvPr>
        </p:nvSpPr>
        <p:spPr>
          <a:xfrm>
            <a:off x="381000" y="685800"/>
            <a:ext cx="6096000" cy="3429000"/>
          </a:xfrm>
        </p:spPr>
      </p:sp>
      <p:sp>
        <p:nvSpPr>
          <p:cNvPr id="17410" name="文本占位符 2"/>
          <p:cNvSpPr>
            <a:spLocks noGrp="1" noChangeArrowheads="1"/>
          </p:cNvSpPr>
          <p:nvPr>
            <p:ph type="body" idx="1"/>
          </p:nvPr>
        </p:nvSpPr>
        <p:spPr/>
        <p:txBody>
          <a:bodyPr/>
          <a:lstStyle/>
          <a:p>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ChangeArrowheads="1" noTextEdit="1"/>
          </p:cNvSpPr>
          <p:nvPr>
            <p:ph type="sldImg" idx="4294967295"/>
          </p:nvPr>
        </p:nvSpPr>
        <p:spPr>
          <a:xfrm>
            <a:off x="381000" y="685800"/>
            <a:ext cx="6096000" cy="3429000"/>
          </a:xfrm>
        </p:spPr>
      </p:sp>
      <p:sp>
        <p:nvSpPr>
          <p:cNvPr id="12290" name="备注占位符 2"/>
          <p:cNvSpPr>
            <a:spLocks noGrp="1" noChangeArrowheads="1"/>
          </p:cNvSpPr>
          <p:nvPr>
            <p:ph type="body" idx="6"/>
          </p:nvPr>
        </p:nvSpPr>
        <p:spPr/>
        <p:txBody>
          <a:bodyPr/>
          <a:lstStyle/>
          <a:p>
            <a:endParaRPr lang="zh-CN" altLang="en-US" smtClean="0"/>
          </a:p>
        </p:txBody>
      </p:sp>
      <p:sp>
        <p:nvSpPr>
          <p:cNvPr id="1229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fld id="{C7016088-3675-472E-9BD7-7EDF98B55F29}" type="slidenum">
              <a:rPr lang="zh-CN" altLang="en-US" sz="1200">
                <a:solidFill>
                  <a:schemeClr val="tx1"/>
                </a:solidFill>
              </a:rPr>
              <a:t>17</a:t>
            </a:fld>
            <a:endParaRPr lang="zh-CN" altLang="en-US" sz="120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noChangeArrowheads="1" noTextEdit="1"/>
          </p:cNvSpPr>
          <p:nvPr>
            <p:ph type="sldImg" idx="4294967295"/>
          </p:nvPr>
        </p:nvSpPr>
        <p:spPr>
          <a:xfrm>
            <a:off x="381000" y="685800"/>
            <a:ext cx="6096000" cy="3429000"/>
          </a:xfrm>
        </p:spPr>
      </p:sp>
      <p:sp>
        <p:nvSpPr>
          <p:cNvPr id="27650" name="文本占位符 2"/>
          <p:cNvSpPr>
            <a:spLocks noGrp="1" noChangeArrowheads="1"/>
          </p:cNvSpPr>
          <p:nvPr>
            <p:ph type="body" idx="6"/>
          </p:nvPr>
        </p:nvSpPr>
        <p:spPr/>
        <p:txBody>
          <a:bodyPr/>
          <a:lstStyle/>
          <a:p>
            <a:endParaRPr lang="zh-CN" altLang="en-US" smtClean="0"/>
          </a:p>
        </p:txBody>
      </p:sp>
      <p:sp>
        <p:nvSpPr>
          <p:cNvPr id="2765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fld id="{9A32B0F2-8B8E-450E-886A-DF2F4447944E}" type="slidenum">
              <a:rPr lang="zh-CN" altLang="en-US" sz="1200">
                <a:solidFill>
                  <a:schemeClr val="tx1"/>
                </a:solidFill>
              </a:rPr>
              <a:t>28</a:t>
            </a:fld>
            <a:endParaRPr lang="zh-CN" altLang="en-US"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1.xml"/><Relationship Id="rId4" Type="http://schemas.openxmlformats.org/officeDocument/2006/relationships/tags" Target="../tags/tag5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Master" Target="../slideMasters/slideMaster1.xml"/><Relationship Id="rId5" Type="http://schemas.openxmlformats.org/officeDocument/2006/relationships/tags" Target="../tags/tag58.xml"/><Relationship Id="rId4" Type="http://schemas.openxmlformats.org/officeDocument/2006/relationships/tags" Target="../tags/tag57.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1.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00"/>
            <a:ext cx="7349400" cy="1927800"/>
          </a:xfrm>
        </p:spPr>
        <p:txBody>
          <a:bodyPr lIns="90000" tIns="46800" rIns="90000" bIns="46800" anchor="b" anchorCtr="0">
            <a:normAutofit/>
          </a:bodyPr>
          <a:lstStyle>
            <a:lvl1pPr algn="ctr">
              <a:defRPr sz="45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899100" y="2670300"/>
            <a:ext cx="7349400" cy="1104300"/>
          </a:xfrm>
        </p:spPr>
        <p:txBody>
          <a:bodyPr lIns="90000" tIns="46800" rIns="90000" bIns="46800">
            <a:normAutofit/>
          </a:bodyPr>
          <a:lstStyle>
            <a:lvl1pPr marL="0" indent="0" algn="ctr">
              <a:lnSpc>
                <a:spcPct val="110000"/>
              </a:lnSpc>
              <a:buNone/>
              <a:defRPr sz="1800" spc="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00"/>
            <a:ext cx="8229600" cy="41121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000"/>
            <a:ext cx="7349400" cy="764100"/>
          </a:xfrm>
        </p:spPr>
        <p:txBody>
          <a:bodyPr vert="horz" lIns="90000" tIns="46800" rIns="90000" bIns="46800" rtlCol="0" anchor="t" anchorCtr="0">
            <a:normAutofit/>
          </a:bodyPr>
          <a:lstStyle>
            <a:lvl1pPr algn="ctr">
              <a:defRPr sz="45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300"/>
            <a:ext cx="7349400" cy="353700"/>
          </a:xfrm>
        </p:spPr>
        <p:txBody>
          <a:bodyPr lIns="90000" tIns="46800" rIns="90000" bIns="46800">
            <a:normAutofit/>
          </a:bodyPr>
          <a:lstStyle>
            <a:lvl1pPr algn="ctr">
              <a:lnSpc>
                <a:spcPct val="110000"/>
              </a:lnSpc>
              <a:buNone/>
              <a:defRPr sz="1800" spc="200"/>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456300" y="1117800"/>
            <a:ext cx="8226900" cy="3569400"/>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456300" y="1125900"/>
            <a:ext cx="3882600" cy="3561300"/>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4808700" y="1125900"/>
            <a:ext cx="3882600" cy="3561300"/>
          </a:xfrm>
        </p:spPr>
        <p:txBody>
          <a:bodyPr lIns="90000" tIns="46800" rIns="90000" bIns="4680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90000" tIns="46800" rIns="90000" bIns="46800" rtlCol="0" anchor="ctr" anchorCtr="0">
            <a:normAutofit/>
          </a:body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1900"/>
            <a:ext cx="4006800" cy="286200"/>
          </a:xfrm>
        </p:spPr>
        <p:txBody>
          <a:bodyPr lIns="101600" tIns="38100" rIns="76200" bIns="3810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456300" y="1390500"/>
            <a:ext cx="4006800" cy="3296700"/>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4676813" y="1066297"/>
            <a:ext cx="4006800" cy="286200"/>
          </a:xfrm>
        </p:spPr>
        <p:txBody>
          <a:bodyPr vert="horz" lIns="101600" tIns="38100" rIns="76200" bIns="38100" rtlCol="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500"/>
            <a:ext cx="4006800" cy="3296700"/>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400"/>
            <a:ext cx="3924808" cy="3456000"/>
          </a:xfrm>
        </p:spPr>
        <p:txBody>
          <a:bodyPr vert="horz" lIns="90000" tIns="46800" rIns="90000" bIns="46800" rtlCol="0">
            <a:normAutofit/>
          </a:bodyPr>
          <a:lstStyle>
            <a:lvl1pPr>
              <a:buNone/>
              <a:defRPr sz="1200"/>
            </a:lvl1pPr>
          </a:lstStyle>
          <a:p>
            <a:pPr lvl="0"/>
            <a:endParaRPr>
              <a:sym typeface="+mn-ea"/>
            </a:endParaRPr>
          </a:p>
        </p:txBody>
      </p:sp>
      <p:sp>
        <p:nvSpPr>
          <p:cNvPr id="4" name="文本占位符 3"/>
          <p:cNvSpPr>
            <a:spLocks noGrp="1"/>
          </p:cNvSpPr>
          <p:nvPr>
            <p:ph type="body" sz="half" idx="2"/>
            <p:custDataLst>
              <p:tags r:id="rId2"/>
            </p:custDataLst>
          </p:nvPr>
        </p:nvSpPr>
        <p:spPr>
          <a:xfrm>
            <a:off x="4762800" y="1166400"/>
            <a:ext cx="3920400" cy="3456000"/>
          </a:xfrm>
        </p:spPr>
        <p:txBody>
          <a:bodyPr vert="horz" lIns="90000" tIns="46800" rIns="90000" bIns="46800" rtlCol="0">
            <a:normAutofit/>
          </a:bodyPr>
          <a:lstStyle>
            <a:lvl1pPr>
              <a:buNone/>
              <a:defRPr sz="12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00"/>
            <a:ext cx="783000" cy="3771900"/>
          </a:xfrm>
        </p:spPr>
        <p:txBody>
          <a:bodyPr vert="eaVert" lIns="90000" tIns="46800" rIns="90000" bIns="46800" rtlCol="0" anchor="ctr" anchorCtr="0">
            <a:normAutofit/>
          </a:bodyPr>
          <a:lstStyle>
            <a:lvl1pPr>
              <a:buNone/>
              <a:defRPr sz="21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685800" y="685800"/>
            <a:ext cx="6876900" cy="3771900"/>
          </a:xfrm>
        </p:spPr>
        <p:txBody>
          <a:bodyPr vert="eaVert" lIns="46800" tIns="46800" rIns="46800" bIns="46800"/>
          <a:lstStyle>
            <a:lvl1pPr marL="171450" indent="-171450">
              <a:spcAft>
                <a:spcPts val="1000"/>
              </a:spcAft>
              <a:defRPr spc="300"/>
            </a:lvl1pPr>
            <a:lvl2pPr marL="514350" indent="-171450">
              <a:defRPr spc="300"/>
            </a:lvl2pPr>
            <a:lvl3pPr marL="857250" indent="-171450">
              <a:defRPr spc="300"/>
            </a:lvl3pPr>
            <a:lvl4pPr marL="1200150" indent="-171450">
              <a:defRPr spc="300"/>
            </a:lvl4pPr>
            <a:lvl5pPr marL="1543050" indent="-17145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email">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00"/>
            <a:ext cx="8226900" cy="5292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456300" y="1117800"/>
            <a:ext cx="8226900" cy="35694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459000" y="4735800"/>
            <a:ext cx="2025000" cy="237600"/>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17"/>
            </p:custDataLst>
          </p:nvPr>
        </p:nvSpPr>
        <p:spPr>
          <a:xfrm>
            <a:off x="3087000" y="4735800"/>
            <a:ext cx="2970000" cy="237600"/>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6658200" y="4735800"/>
            <a:ext cx="2025000" cy="237600"/>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ct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ct val="0"/>
        </a:spcBef>
        <a:spcAft>
          <a:spcPts val="600"/>
        </a:spcAft>
        <a:buFont typeface="Arial" panose="020B0604020202020204" pitchFamily="34" charset="0"/>
        <a:buChar char="●"/>
        <a:tabLst>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ct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ct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ct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59.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6.wmf"/><Relationship Id="rId5" Type="http://schemas.openxmlformats.org/officeDocument/2006/relationships/oleObject" Target="../embeddings/oleObject2.bin"/><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3.xml"/><Relationship Id="rId7" Type="http://schemas.openxmlformats.org/officeDocument/2006/relationships/image" Target="../media/image20.wmf"/><Relationship Id="rId12" Type="http://schemas.openxmlformats.org/officeDocument/2006/relationships/image" Target="../media/image23.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21.wmf"/></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25.w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32.wmf"/><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35.emf"/><Relationship Id="rId5" Type="http://schemas.openxmlformats.org/officeDocument/2006/relationships/oleObject" Target="../embeddings/oleObject12.bin"/><Relationship Id="rId4" Type="http://schemas.openxmlformats.org/officeDocument/2006/relationships/image" Target="../media/image34.emf"/></Relationships>
</file>

<file path=ppt/slides/_rels/slide2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37.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38.emf"/><Relationship Id="rId4" Type="http://schemas.openxmlformats.org/officeDocument/2006/relationships/oleObject" Target="../embeddings/oleObject14.bin"/></Relationships>
</file>

<file path=ppt/slides/_rels/slide29.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6.jpeg"/><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44.wmf"/><Relationship Id="rId4" Type="http://schemas.openxmlformats.org/officeDocument/2006/relationships/oleObject" Target="../embeddings/oleObject15.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8.wmf"/><Relationship Id="rId5" Type="http://schemas.openxmlformats.org/officeDocument/2006/relationships/oleObject" Target="../embeddings/oleObject18.bin"/><Relationship Id="rId4" Type="http://schemas.openxmlformats.org/officeDocument/2006/relationships/image" Target="../media/image47.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stretch>
            <a:fillRect/>
          </a:stretch>
        </p:blipFill>
        <p:spPr>
          <a:xfrm>
            <a:off x="7497310" y="392630"/>
            <a:ext cx="954026" cy="603506"/>
          </a:xfrm>
          <a:prstGeom prst="rect">
            <a:avLst/>
          </a:prstGeom>
        </p:spPr>
      </p:pic>
      <p:sp>
        <p:nvSpPr>
          <p:cNvPr id="7" name="副标题 2"/>
          <p:cNvSpPr>
            <a:spLocks noGrp="1"/>
          </p:cNvSpPr>
          <p:nvPr>
            <p:ph type="subTitle" idx="1"/>
            <p:custDataLst>
              <p:tags r:id="rId1"/>
            </p:custDataLst>
          </p:nvPr>
        </p:nvSpPr>
        <p:spPr>
          <a:xfrm>
            <a:off x="0" y="1072992"/>
            <a:ext cx="9144000" cy="2198846"/>
          </a:xfrm>
        </p:spPr>
        <p:txBody>
          <a:bodyPr>
            <a:noAutofit/>
          </a:bodyPr>
          <a:lstStyle/>
          <a:p>
            <a:pPr>
              <a:lnSpc>
                <a:spcPct val="150000"/>
              </a:lnSpc>
            </a:pP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青岛版九年级数学上册</a:t>
            </a:r>
          </a:p>
          <a:p>
            <a:pPr>
              <a:lnSpc>
                <a:spcPct val="150000"/>
              </a:lnSpc>
            </a:pPr>
            <a:r>
              <a:rPr lang="zh-CN" altLang="en-US" sz="4100" b="1" dirty="0">
                <a:latin typeface="微软雅黑" panose="020B0503020204020204" pitchFamily="34" charset="-122"/>
                <a:ea typeface="微软雅黑" panose="020B0503020204020204" pitchFamily="34" charset="-122"/>
                <a:sym typeface="微软雅黑" panose="020B0503020204020204" pitchFamily="34" charset="-122"/>
              </a:rPr>
              <a:t>怎样判定三角形相似</a:t>
            </a:r>
            <a:endParaRPr lang="en-US" altLang="zh-CN" sz="4100" b="1" dirty="0">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r>
              <a:rPr lang="zh-CN" altLang="en-US" sz="3000" b="1" dirty="0" smtClean="0">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3000" b="1" dirty="0" smtClean="0">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3000" b="1" dirty="0" smtClean="0">
                <a:latin typeface="微软雅黑" panose="020B0503020204020204" pitchFamily="34" charset="-122"/>
                <a:ea typeface="微软雅黑" panose="020B0503020204020204" pitchFamily="34" charset="-122"/>
                <a:sym typeface="微软雅黑" panose="020B0503020204020204" pitchFamily="34" charset="-122"/>
              </a:rPr>
              <a:t>课</a:t>
            </a:r>
            <a:r>
              <a:rPr lang="zh-CN" altLang="en-US" sz="3000" b="1" dirty="0">
                <a:latin typeface="微软雅黑" panose="020B0503020204020204" pitchFamily="34" charset="-122"/>
                <a:ea typeface="微软雅黑" panose="020B0503020204020204" pitchFamily="34" charset="-122"/>
                <a:sym typeface="微软雅黑" panose="020B0503020204020204" pitchFamily="34" charset="-122"/>
              </a:rPr>
              <a:t>时</a:t>
            </a:r>
          </a:p>
        </p:txBody>
      </p:sp>
      <p:sp>
        <p:nvSpPr>
          <p:cNvPr id="9" name="矩形 8"/>
          <p:cNvSpPr/>
          <p:nvPr/>
        </p:nvSpPr>
        <p:spPr>
          <a:xfrm>
            <a:off x="0" y="4322903"/>
            <a:ext cx="9144000" cy="372745"/>
          </a:xfrm>
          <a:prstGeom prst="rect">
            <a:avLst/>
          </a:prstGeom>
        </p:spPr>
        <p:txBody>
          <a:bodyPr wrap="square" lIns="68580" tIns="34290" rIns="68580" bIns="34290">
            <a:spAutoFit/>
          </a:bodyPr>
          <a:lstStyle/>
          <a:p>
            <a:pPr marL="257175" indent="-257175" algn="ctr" fontAlgn="base">
              <a:lnSpc>
                <a:spcPct val="110000"/>
              </a:lnSpc>
              <a:spcBef>
                <a:spcPct val="0"/>
              </a:spcBef>
              <a:spcAft>
                <a:spcPct val="0"/>
              </a:spcAft>
            </a:pPr>
            <a:r>
              <a:rPr lang="en-US" altLang="zh-CN"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1800" b="1" kern="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ChangeArrowheads="1"/>
          </p:cNvSpPr>
          <p:nvPr/>
        </p:nvSpPr>
        <p:spPr bwMode="auto">
          <a:xfrm>
            <a:off x="1601392" y="2646865"/>
            <a:ext cx="5941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ABE</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CDB.</a:t>
            </a:r>
            <a:endParaRPr lang="zh-CN" altLang="zh-CN" sz="2400">
              <a:latin typeface="Times New Roman" panose="02020603050405020304" pitchFamily="18" charset="0"/>
              <a:cs typeface="Times New Roman" panose="02020603050405020304" pitchFamily="18" charset="0"/>
            </a:endParaRPr>
          </a:p>
        </p:txBody>
      </p:sp>
      <p:sp>
        <p:nvSpPr>
          <p:cNvPr id="7" name="矩形 6"/>
          <p:cNvSpPr/>
          <p:nvPr/>
        </p:nvSpPr>
        <p:spPr>
          <a:xfrm>
            <a:off x="1659366" y="681540"/>
            <a:ext cx="2236510" cy="707886"/>
          </a:xfrm>
          <a:prstGeom prst="rect">
            <a:avLst/>
          </a:prstGeom>
          <a:noFill/>
        </p:spPr>
        <p:txBody>
          <a:bodyPr wrap="none">
            <a:spAutoFit/>
          </a:bodyPr>
          <a:lstStyle/>
          <a:p>
            <a:pPr algn="ctr" eaLnBrk="1" fontAlgn="auto" hangingPunct="1">
              <a:spcBef>
                <a:spcPct val="0"/>
              </a:spcBef>
              <a:spcAft>
                <a:spcPct val="0"/>
              </a:spcAft>
              <a:defRPr/>
            </a:pPr>
            <a:r>
              <a:rPr lang="zh-CN" altLang="en-US" sz="40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测量原理</a:t>
            </a:r>
          </a:p>
        </p:txBody>
      </p:sp>
      <p:sp>
        <p:nvSpPr>
          <p:cNvPr id="8" name="矩形 7"/>
          <p:cNvSpPr>
            <a:spLocks noChangeArrowheads="1"/>
          </p:cNvSpPr>
          <p:nvPr/>
        </p:nvSpPr>
        <p:spPr bwMode="auto">
          <a:xfrm>
            <a:off x="1601392" y="1275606"/>
            <a:ext cx="51304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太阳的光线是平行的</a:t>
            </a: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AE</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CB</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9" name="矩形 8"/>
          <p:cNvSpPr>
            <a:spLocks noChangeArrowheads="1"/>
          </p:cNvSpPr>
          <p:nvPr/>
        </p:nvSpPr>
        <p:spPr bwMode="auto">
          <a:xfrm>
            <a:off x="1656160" y="1598868"/>
            <a:ext cx="2571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AEB=</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CBD</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10" name="矩形 9"/>
          <p:cNvSpPr>
            <a:spLocks noChangeArrowheads="1"/>
          </p:cNvSpPr>
          <p:nvPr/>
        </p:nvSpPr>
        <p:spPr bwMode="auto">
          <a:xfrm>
            <a:off x="1601391" y="1983918"/>
            <a:ext cx="491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人与旗杆是垂直于地面的</a:t>
            </a:r>
            <a:r>
              <a:rPr lang="en-US" altLang="zh-CN" sz="2400" dirty="0">
                <a:latin typeface="Times New Roman" panose="02020603050405020304" pitchFamily="18" charset="0"/>
                <a:cs typeface="Times New Roman" panose="02020603050405020304" pitchFamily="18" charset="0"/>
              </a:rPr>
              <a:t>,</a:t>
            </a:r>
            <a:endParaRPr lang="zh-CN" altLang="zh-CN" sz="2400" dirty="0">
              <a:latin typeface="Times New Roman" panose="02020603050405020304" pitchFamily="18" charset="0"/>
              <a:cs typeface="Times New Roman" panose="02020603050405020304" pitchFamily="18" charset="0"/>
            </a:endParaRPr>
          </a:p>
        </p:txBody>
      </p:sp>
      <p:sp>
        <p:nvSpPr>
          <p:cNvPr id="11" name="矩形 10"/>
          <p:cNvSpPr>
            <a:spLocks noChangeArrowheads="1"/>
          </p:cNvSpPr>
          <p:nvPr/>
        </p:nvSpPr>
        <p:spPr bwMode="auto">
          <a:xfrm>
            <a:off x="1656161" y="2315525"/>
            <a:ext cx="33954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ABE=</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CDB=</a:t>
            </a:r>
            <a:r>
              <a:rPr lang="en-US" altLang="zh-CN" sz="2400">
                <a:latin typeface="Times New Roman" panose="02020603050405020304" pitchFamily="18" charset="0"/>
                <a:cs typeface="Times New Roman" panose="02020603050405020304" pitchFamily="18" charset="0"/>
              </a:rPr>
              <a:t>90°,</a:t>
            </a:r>
            <a:endParaRPr lang="zh-CN" altLang="zh-CN" sz="2400">
              <a:latin typeface="Times New Roman" panose="02020603050405020304" pitchFamily="18" charset="0"/>
              <a:cs typeface="Times New Roman" panose="02020603050405020304" pitchFamily="18" charset="0"/>
            </a:endParaRPr>
          </a:p>
        </p:txBody>
      </p:sp>
      <p:sp>
        <p:nvSpPr>
          <p:cNvPr id="13" name="矩形 12"/>
          <p:cNvSpPr>
            <a:spLocks noChangeArrowheads="1"/>
          </p:cNvSpPr>
          <p:nvPr/>
        </p:nvSpPr>
        <p:spPr bwMode="auto">
          <a:xfrm>
            <a:off x="1115616" y="3759882"/>
            <a:ext cx="6804272" cy="830997"/>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400" b="1" dirty="0">
                <a:latin typeface="Times New Roman" panose="02020603050405020304" pitchFamily="18" charset="0"/>
                <a:ea typeface="楷体" panose="02010609060101010101" pitchFamily="49" charset="-122"/>
                <a:cs typeface="Times New Roman" panose="02020603050405020304" pitchFamily="18" charset="0"/>
              </a:rPr>
              <a:t>因此</a:t>
            </a:r>
            <a:r>
              <a:rPr lang="en-US" altLang="zh-CN" sz="2400" b="1" dirty="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b="1" dirty="0">
                <a:latin typeface="Times New Roman" panose="02020603050405020304" pitchFamily="18" charset="0"/>
                <a:ea typeface="楷体" panose="02010609060101010101" pitchFamily="49" charset="-122"/>
                <a:cs typeface="Times New Roman" panose="02020603050405020304" pitchFamily="18" charset="0"/>
              </a:rPr>
              <a:t>只要测量出人的影长</a:t>
            </a:r>
            <a:r>
              <a:rPr lang="en-US" altLang="zh-CN" sz="2400" b="1" i="1" dirty="0">
                <a:latin typeface="Times New Roman" panose="02020603050405020304" pitchFamily="18" charset="0"/>
                <a:ea typeface="楷体" panose="02010609060101010101" pitchFamily="49" charset="-122"/>
                <a:cs typeface="Times New Roman" panose="02020603050405020304" pitchFamily="18" charset="0"/>
              </a:rPr>
              <a:t>BE</a:t>
            </a:r>
            <a:r>
              <a:rPr lang="en-US" altLang="zh-CN" sz="2400" b="1" dirty="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b="1" dirty="0">
                <a:latin typeface="Times New Roman" panose="02020603050405020304" pitchFamily="18" charset="0"/>
                <a:ea typeface="楷体" panose="02010609060101010101" pitchFamily="49" charset="-122"/>
                <a:cs typeface="Times New Roman" panose="02020603050405020304" pitchFamily="18" charset="0"/>
              </a:rPr>
              <a:t>旗杆的影长</a:t>
            </a:r>
            <a:r>
              <a:rPr lang="en-US" altLang="zh-CN" sz="2400" b="1" i="1" dirty="0">
                <a:latin typeface="Times New Roman" panose="02020603050405020304" pitchFamily="18" charset="0"/>
                <a:ea typeface="楷体" panose="02010609060101010101" pitchFamily="49" charset="-122"/>
                <a:cs typeface="Times New Roman" panose="02020603050405020304" pitchFamily="18" charset="0"/>
              </a:rPr>
              <a:t>DB</a:t>
            </a:r>
            <a:r>
              <a:rPr lang="en-US" altLang="zh-CN" sz="2400" b="1" dirty="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b="1" dirty="0">
                <a:latin typeface="Times New Roman" panose="02020603050405020304" pitchFamily="18" charset="0"/>
                <a:ea typeface="楷体" panose="02010609060101010101" pitchFamily="49" charset="-122"/>
                <a:cs typeface="Times New Roman" panose="02020603050405020304" pitchFamily="18" charset="0"/>
              </a:rPr>
              <a:t>再知道人的身高</a:t>
            </a:r>
            <a:r>
              <a:rPr lang="en-US" altLang="zh-CN" sz="2400" b="1" i="1" dirty="0">
                <a:latin typeface="Times New Roman" panose="02020603050405020304" pitchFamily="18" charset="0"/>
                <a:ea typeface="楷体" panose="02010609060101010101" pitchFamily="49" charset="-122"/>
                <a:cs typeface="Times New Roman" panose="02020603050405020304" pitchFamily="18" charset="0"/>
              </a:rPr>
              <a:t>AB</a:t>
            </a:r>
            <a:r>
              <a:rPr lang="en-US" altLang="zh-CN" sz="2400" b="1" dirty="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b="1" dirty="0">
                <a:latin typeface="Times New Roman" panose="02020603050405020304" pitchFamily="18" charset="0"/>
                <a:ea typeface="楷体" panose="02010609060101010101" pitchFamily="49" charset="-122"/>
                <a:cs typeface="Times New Roman" panose="02020603050405020304" pitchFamily="18" charset="0"/>
              </a:rPr>
              <a:t>就可以求出旗杆</a:t>
            </a:r>
            <a:r>
              <a:rPr lang="en-US" altLang="zh-CN" sz="2400" b="1" i="1" dirty="0">
                <a:latin typeface="Times New Roman" panose="02020603050405020304" pitchFamily="18" charset="0"/>
                <a:ea typeface="楷体" panose="02010609060101010101" pitchFamily="49" charset="-122"/>
                <a:cs typeface="Times New Roman" panose="02020603050405020304" pitchFamily="18" charset="0"/>
              </a:rPr>
              <a:t>CD</a:t>
            </a:r>
            <a:r>
              <a:rPr lang="zh-CN" altLang="zh-CN" sz="2400" b="1" dirty="0">
                <a:latin typeface="Times New Roman" panose="02020603050405020304" pitchFamily="18" charset="0"/>
                <a:ea typeface="楷体" panose="02010609060101010101" pitchFamily="49" charset="-122"/>
                <a:cs typeface="Times New Roman" panose="02020603050405020304" pitchFamily="18" charset="0"/>
              </a:rPr>
              <a:t>的高度了</a:t>
            </a:r>
            <a:r>
              <a:rPr lang="en-US" altLang="zh-CN" sz="2400" b="1" i="1" dirty="0">
                <a:latin typeface="Times New Roman" panose="02020603050405020304" pitchFamily="18" charset="0"/>
                <a:ea typeface="楷体" panose="02010609060101010101" pitchFamily="49" charset="-122"/>
                <a:cs typeface="Times New Roman" panose="02020603050405020304" pitchFamily="18" charset="0"/>
              </a:rPr>
              <a:t>.</a:t>
            </a:r>
            <a:endParaRPr lang="zh-CN" altLang="zh-CN" sz="2400" b="1" dirty="0">
              <a:latin typeface="Times New Roman" panose="02020603050405020304" pitchFamily="18" charset="0"/>
              <a:ea typeface="楷体" panose="02010609060101010101" pitchFamily="49" charset="-122"/>
              <a:cs typeface="Times New Roman" panose="02020603050405020304" pitchFamily="18" charset="0"/>
            </a:endParaRPr>
          </a:p>
        </p:txBody>
      </p:sp>
      <p:graphicFrame>
        <p:nvGraphicFramePr>
          <p:cNvPr id="2" name="对象 1"/>
          <p:cNvGraphicFramePr>
            <a:graphicFrameLocks noChangeAspect="1"/>
          </p:cNvGraphicFramePr>
          <p:nvPr/>
        </p:nvGraphicFramePr>
        <p:xfrm>
          <a:off x="1727848" y="3057804"/>
          <a:ext cx="3235325" cy="540544"/>
        </p:xfrm>
        <a:graphic>
          <a:graphicData uri="http://schemas.openxmlformats.org/presentationml/2006/ole">
            <mc:AlternateContent xmlns:mc="http://schemas.openxmlformats.org/markup-compatibility/2006">
              <mc:Choice xmlns:v="urn:schemas-microsoft-com:vml" Requires="v">
                <p:oleObj spid="_x0000_s1047" name="Equation" r:id="rId3" imgW="42367200" imgH="9448800" progId="Equation.DSMT4">
                  <p:embed/>
                </p:oleObj>
              </mc:Choice>
              <mc:Fallback>
                <p:oleObj name="Equation" r:id="rId3" imgW="42367200" imgH="9448800" progId="Equation.DSMT4">
                  <p:embed/>
                  <p:pic>
                    <p:nvPicPr>
                      <p:cNvPr id="0" name="OLE substitute image"/>
                      <p:cNvPicPr/>
                      <p:nvPr/>
                    </p:nvPicPr>
                    <p:blipFill>
                      <a:blip r:embed="rId4"/>
                      <a:stretch>
                        <a:fillRect/>
                      </a:stretch>
                    </p:blipFill>
                    <p:spPr>
                      <a:xfrm>
                        <a:off x="1727848" y="3057804"/>
                        <a:ext cx="3235325" cy="540544"/>
                      </a:xfrm>
                      <a:prstGeom prst="rect">
                        <a:avLst/>
                      </a:prstGeom>
                      <a:noFill/>
                      <a:ln>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1"/>
          <p:cNvSpPr>
            <a:spLocks noChangeArrowheads="1"/>
          </p:cNvSpPr>
          <p:nvPr/>
        </p:nvSpPr>
        <p:spPr bwMode="auto">
          <a:xfrm>
            <a:off x="1115616" y="681540"/>
            <a:ext cx="24945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400"/>
              <a:t>【操作方法</a:t>
            </a:r>
            <a:r>
              <a:rPr lang="en-US" altLang="zh-CN" sz="2400"/>
              <a:t>2</a:t>
            </a:r>
            <a:r>
              <a:rPr lang="zh-CN" altLang="zh-CN" sz="2400"/>
              <a:t>】</a:t>
            </a:r>
            <a:r>
              <a:rPr lang="zh-CN" altLang="zh-CN" sz="2400" i="1"/>
              <a:t>　</a:t>
            </a:r>
            <a:endParaRPr lang="zh-CN" altLang="en-US" sz="2400"/>
          </a:p>
        </p:txBody>
      </p:sp>
      <p:sp>
        <p:nvSpPr>
          <p:cNvPr id="14339" name="矩形 2"/>
          <p:cNvSpPr>
            <a:spLocks noChangeArrowheads="1"/>
          </p:cNvSpPr>
          <p:nvPr/>
        </p:nvSpPr>
        <p:spPr bwMode="auto">
          <a:xfrm>
            <a:off x="755576" y="1006079"/>
            <a:ext cx="770485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dirty="0">
                <a:latin typeface="Times New Roman" panose="02020603050405020304" pitchFamily="18" charset="0"/>
                <a:cs typeface="Times New Roman" panose="02020603050405020304" pitchFamily="18" charset="0"/>
              </a:rPr>
              <a:t>     </a:t>
            </a:r>
            <a:r>
              <a:rPr lang="zh-CN" altLang="zh-CN" sz="2400" dirty="0">
                <a:latin typeface="Times New Roman" panose="02020603050405020304" pitchFamily="18" charset="0"/>
                <a:cs typeface="Times New Roman" panose="02020603050405020304" pitchFamily="18" charset="0"/>
              </a:rPr>
              <a:t>如图所示</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由于光线</a:t>
            </a:r>
            <a:r>
              <a:rPr lang="en-US" altLang="zh-CN" sz="2400" i="1" dirty="0">
                <a:latin typeface="Times New Roman" panose="02020603050405020304" pitchFamily="18" charset="0"/>
                <a:cs typeface="Times New Roman" panose="02020603050405020304" pitchFamily="18" charset="0"/>
              </a:rPr>
              <a:t>AC</a:t>
            </a:r>
            <a:r>
              <a:rPr lang="en-US" altLang="zh-CN"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A'C'</a:t>
            </a:r>
            <a:r>
              <a:rPr lang="zh-CN" altLang="zh-CN" sz="2400" dirty="0">
                <a:latin typeface="Times New Roman" panose="02020603050405020304" pitchFamily="18" charset="0"/>
                <a:cs typeface="Times New Roman" panose="02020603050405020304" pitchFamily="18" charset="0"/>
              </a:rPr>
              <a:t>平行</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所以∠</a:t>
            </a:r>
            <a:r>
              <a:rPr lang="en-US" altLang="zh-CN" sz="2400" i="1" dirty="0">
                <a:latin typeface="Times New Roman" panose="02020603050405020304" pitchFamily="18" charset="0"/>
                <a:cs typeface="Times New Roman" panose="02020603050405020304" pitchFamily="18" charset="0"/>
              </a:rPr>
              <a:t>C=</a:t>
            </a:r>
            <a:r>
              <a:rPr lang="zh-CN" altLang="zh-CN"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C'.</a:t>
            </a:r>
            <a:r>
              <a:rPr lang="zh-CN" altLang="zh-CN" sz="2400" dirty="0">
                <a:latin typeface="Times New Roman" panose="02020603050405020304" pitchFamily="18" charset="0"/>
                <a:cs typeface="Times New Roman" panose="02020603050405020304" pitchFamily="18" charset="0"/>
              </a:rPr>
              <a:t>由于站立的人和被测物体都垂直于地面</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所以∠</a:t>
            </a:r>
            <a:r>
              <a:rPr lang="en-US" altLang="zh-CN" sz="2400" i="1" dirty="0">
                <a:latin typeface="Times New Roman" panose="02020603050405020304" pitchFamily="18" charset="0"/>
                <a:cs typeface="Times New Roman" panose="02020603050405020304" pitchFamily="18" charset="0"/>
              </a:rPr>
              <a:t>B=</a:t>
            </a:r>
            <a:r>
              <a:rPr lang="zh-CN" altLang="zh-CN"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B'=</a:t>
            </a:r>
            <a:r>
              <a:rPr lang="en-US" altLang="zh-CN" sz="2400" dirty="0">
                <a:latin typeface="Times New Roman" panose="02020603050405020304" pitchFamily="18" charset="0"/>
                <a:cs typeface="Times New Roman" panose="02020603050405020304" pitchFamily="18" charset="0"/>
              </a:rPr>
              <a:t>90°,</a:t>
            </a:r>
            <a:r>
              <a:rPr lang="zh-CN" altLang="zh-CN" sz="2400" dirty="0">
                <a:latin typeface="Times New Roman" panose="02020603050405020304" pitchFamily="18" charset="0"/>
                <a:cs typeface="Times New Roman" panose="02020603050405020304" pitchFamily="18" charset="0"/>
              </a:rPr>
              <a:t>这样△</a:t>
            </a:r>
            <a:r>
              <a:rPr lang="en-US" altLang="zh-CN" sz="2400" i="1" dirty="0">
                <a:latin typeface="Times New Roman" panose="02020603050405020304" pitchFamily="18" charset="0"/>
                <a:cs typeface="Times New Roman" panose="02020603050405020304" pitchFamily="18" charset="0"/>
              </a:rPr>
              <a:t>ABC</a:t>
            </a:r>
            <a:r>
              <a:rPr lang="zh-CN" altLang="zh-CN"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A'B'C'</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从而有</a:t>
            </a:r>
            <a:r>
              <a:rPr lang="en-US" altLang="zh-CN" sz="2400" i="1" dirty="0">
                <a:latin typeface="Times New Roman" panose="02020603050405020304" pitchFamily="18" charset="0"/>
                <a:cs typeface="Times New Roman" panose="02020603050405020304" pitchFamily="18" charset="0"/>
              </a:rPr>
              <a:t>AB</a:t>
            </a:r>
            <a:r>
              <a:rPr lang="en-US" altLang="zh-CN"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A'B'=BC</a:t>
            </a:r>
            <a:r>
              <a:rPr lang="en-US" altLang="zh-CN"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B'C'</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其中</a:t>
            </a:r>
            <a:r>
              <a:rPr lang="en-US" altLang="zh-CN" sz="2400" i="1" dirty="0">
                <a:latin typeface="Times New Roman" panose="02020603050405020304" pitchFamily="18" charset="0"/>
                <a:cs typeface="Times New Roman" panose="02020603050405020304" pitchFamily="18" charset="0"/>
              </a:rPr>
              <a:t>AB</a:t>
            </a:r>
            <a:r>
              <a:rPr lang="en-US" altLang="zh-CN"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BC</a:t>
            </a:r>
            <a:r>
              <a:rPr lang="en-US" altLang="zh-CN"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B'C'</a:t>
            </a:r>
            <a:r>
              <a:rPr lang="zh-CN" altLang="zh-CN" sz="2400" dirty="0">
                <a:latin typeface="Times New Roman" panose="02020603050405020304" pitchFamily="18" charset="0"/>
                <a:cs typeface="Times New Roman" panose="02020603050405020304" pitchFamily="18" charset="0"/>
              </a:rPr>
              <a:t>可测</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故</a:t>
            </a:r>
            <a:r>
              <a:rPr lang="en-US" altLang="zh-CN" sz="2400" i="1" dirty="0">
                <a:latin typeface="Times New Roman" panose="02020603050405020304" pitchFamily="18" charset="0"/>
                <a:cs typeface="Times New Roman" panose="02020603050405020304" pitchFamily="18" charset="0"/>
              </a:rPr>
              <a:t>A'B'</a:t>
            </a:r>
            <a:r>
              <a:rPr lang="zh-CN" altLang="zh-CN" sz="2400" dirty="0">
                <a:latin typeface="Times New Roman" panose="02020603050405020304" pitchFamily="18" charset="0"/>
                <a:cs typeface="Times New Roman" panose="02020603050405020304" pitchFamily="18" charset="0"/>
              </a:rPr>
              <a:t>通过计算可求</a:t>
            </a:r>
            <a:r>
              <a:rPr lang="en-US" altLang="zh-CN" sz="2400" i="1" dirty="0">
                <a:latin typeface="Times New Roman" panose="02020603050405020304" pitchFamily="18" charset="0"/>
                <a:cs typeface="Times New Roman" panose="02020603050405020304" pitchFamily="18" charset="0"/>
              </a:rPr>
              <a:t>.</a:t>
            </a:r>
            <a:endParaRPr lang="zh-CN" altLang="zh-CN" sz="2400" dirty="0">
              <a:latin typeface="Times New Roman" panose="02020603050405020304" pitchFamily="18" charset="0"/>
              <a:cs typeface="Times New Roman" panose="02020603050405020304" pitchFamily="18" charset="0"/>
            </a:endParaRPr>
          </a:p>
        </p:txBody>
      </p:sp>
      <p:pic>
        <p:nvPicPr>
          <p:cNvPr id="4" name="th143.jpg" descr="id:2147493108;FounderCES"/>
          <p:cNvPicPr/>
          <p:nvPr/>
        </p:nvPicPr>
        <p:blipFill>
          <a:blip r:embed="rId2" cstate="email">
            <a:duotone>
              <a:schemeClr val="accent2">
                <a:shade val="45000"/>
                <a:satMod val="135000"/>
              </a:schemeClr>
              <a:prstClr val="white"/>
            </a:duotone>
          </a:blip>
          <a:stretch>
            <a:fillRect/>
          </a:stretch>
        </p:blipFill>
        <p:spPr>
          <a:xfrm>
            <a:off x="1547814" y="2355726"/>
            <a:ext cx="6120531" cy="1620180"/>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043608" y="3791676"/>
            <a:ext cx="68948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076325" indent="-1076325">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1800" b="1">
                <a:latin typeface="楷体" panose="02010609060101010101" pitchFamily="49" charset="-122"/>
                <a:ea typeface="楷体" panose="02010609060101010101" pitchFamily="49" charset="-122"/>
              </a:rPr>
              <a:t>缺点</a:t>
            </a:r>
            <a:r>
              <a:rPr lang="en-US" altLang="zh-CN" sz="1800" b="1">
                <a:latin typeface="楷体" panose="02010609060101010101" pitchFamily="49" charset="-122"/>
                <a:ea typeface="楷体" panose="02010609060101010101" pitchFamily="49" charset="-122"/>
              </a:rPr>
              <a:t>:</a:t>
            </a:r>
            <a:r>
              <a:rPr lang="zh-CN" altLang="zh-CN" sz="1800"/>
              <a:t>受太阳光的限制</a:t>
            </a:r>
            <a:r>
              <a:rPr lang="en-US" altLang="zh-CN" sz="1800"/>
              <a:t>,</a:t>
            </a:r>
            <a:r>
              <a:rPr lang="zh-CN" altLang="zh-CN" sz="1800"/>
              <a:t>只能在有太阳光时进行操作</a:t>
            </a:r>
            <a:r>
              <a:rPr lang="en-US" altLang="zh-CN" sz="1800" i="1"/>
              <a:t>.</a:t>
            </a:r>
            <a:endParaRPr lang="zh-CN" altLang="zh-CN" sz="1800"/>
          </a:p>
        </p:txBody>
      </p:sp>
      <p:sp>
        <p:nvSpPr>
          <p:cNvPr id="3" name="矩形 2"/>
          <p:cNvSpPr/>
          <p:nvPr/>
        </p:nvSpPr>
        <p:spPr>
          <a:xfrm>
            <a:off x="1741836" y="675007"/>
            <a:ext cx="2182093" cy="584775"/>
          </a:xfrm>
          <a:prstGeom prst="rect">
            <a:avLst/>
          </a:prstGeom>
          <a:noFill/>
        </p:spPr>
        <p:txBody>
          <a:bodyPr wrap="square">
            <a:spAutoFit/>
          </a:bodyPr>
          <a:lstStyle/>
          <a:p>
            <a:pPr algn="ctr" eaLnBrk="1" fontAlgn="auto" hangingPunct="1">
              <a:spcBef>
                <a:spcPct val="0"/>
              </a:spcBef>
              <a:spcAft>
                <a:spcPct val="0"/>
              </a:spcAft>
              <a:defRPr/>
            </a:pPr>
            <a:r>
              <a:rPr lang="zh-CN" altLang="zh-CN" sz="32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知识拓展</a:t>
            </a:r>
            <a:endParaRPr lang="zh-CN" altLang="en-US" sz="32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endParaRPr>
          </a:p>
        </p:txBody>
      </p:sp>
      <p:sp>
        <p:nvSpPr>
          <p:cNvPr id="15364" name="矩形 3"/>
          <p:cNvSpPr>
            <a:spLocks noChangeArrowheads="1"/>
          </p:cNvSpPr>
          <p:nvPr/>
        </p:nvSpPr>
        <p:spPr bwMode="auto">
          <a:xfrm>
            <a:off x="3836311" y="772885"/>
            <a:ext cx="29546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400" dirty="0">
                <a:solidFill>
                  <a:srgbClr val="FF0000"/>
                </a:solidFill>
              </a:rPr>
              <a:t>利用身高和影长测</a:t>
            </a:r>
            <a:r>
              <a:rPr lang="zh-CN" altLang="zh-CN" sz="2400" dirty="0" smtClean="0">
                <a:solidFill>
                  <a:srgbClr val="FF0000"/>
                </a:solidFill>
              </a:rPr>
              <a:t>高</a:t>
            </a:r>
            <a:endParaRPr lang="zh-CN" altLang="zh-CN" sz="2400" dirty="0">
              <a:solidFill>
                <a:srgbClr val="FF0000"/>
              </a:solidFill>
            </a:endParaRPr>
          </a:p>
        </p:txBody>
      </p:sp>
      <p:sp>
        <p:nvSpPr>
          <p:cNvPr id="5" name="矩形 4"/>
          <p:cNvSpPr>
            <a:spLocks noChangeArrowheads="1"/>
          </p:cNvSpPr>
          <p:nvPr/>
        </p:nvSpPr>
        <p:spPr bwMode="auto">
          <a:xfrm>
            <a:off x="1043609" y="1113588"/>
            <a:ext cx="23736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1800" b="1" dirty="0">
                <a:latin typeface="楷体" panose="02010609060101010101" pitchFamily="49" charset="-122"/>
                <a:ea typeface="楷体" panose="02010609060101010101" pitchFamily="49" charset="-122"/>
              </a:rPr>
              <a:t>活动工具</a:t>
            </a:r>
            <a:r>
              <a:rPr lang="en-US" altLang="zh-CN" sz="1800" b="1" dirty="0">
                <a:latin typeface="楷体" panose="02010609060101010101" pitchFamily="49" charset="-122"/>
                <a:ea typeface="楷体" panose="02010609060101010101" pitchFamily="49" charset="-122"/>
              </a:rPr>
              <a:t>:</a:t>
            </a:r>
            <a:r>
              <a:rPr lang="zh-CN" altLang="zh-CN" sz="1800" dirty="0"/>
              <a:t>皮尺</a:t>
            </a:r>
            <a:r>
              <a:rPr lang="en-US" altLang="zh-CN" sz="1800" i="1" dirty="0"/>
              <a:t>.</a:t>
            </a:r>
            <a:endParaRPr lang="zh-CN" altLang="zh-CN" sz="1800" dirty="0"/>
          </a:p>
        </p:txBody>
      </p:sp>
      <p:sp>
        <p:nvSpPr>
          <p:cNvPr id="6" name="矩形 5"/>
          <p:cNvSpPr>
            <a:spLocks noChangeArrowheads="1"/>
          </p:cNvSpPr>
          <p:nvPr/>
        </p:nvSpPr>
        <p:spPr bwMode="auto">
          <a:xfrm>
            <a:off x="1043608" y="1437624"/>
            <a:ext cx="691328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85950" indent="-1885950">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marL="0" indent="0">
              <a:lnSpc>
                <a:spcPct val="100000"/>
              </a:lnSpc>
              <a:spcBef>
                <a:spcPct val="0"/>
              </a:spcBef>
              <a:buNone/>
            </a:pPr>
            <a:r>
              <a:rPr lang="zh-CN" altLang="zh-CN" sz="1800" b="1" dirty="0">
                <a:latin typeface="楷体" panose="02010609060101010101" pitchFamily="49" charset="-122"/>
                <a:ea typeface="楷体" panose="02010609060101010101" pitchFamily="49" charset="-122"/>
              </a:rPr>
              <a:t>测量方法</a:t>
            </a:r>
            <a:r>
              <a:rPr lang="en-US" altLang="zh-CN" sz="1800" b="1" dirty="0">
                <a:latin typeface="楷体" panose="02010609060101010101" pitchFamily="49" charset="-122"/>
                <a:ea typeface="楷体" panose="02010609060101010101" pitchFamily="49" charset="-122"/>
              </a:rPr>
              <a:t>:</a:t>
            </a:r>
            <a:r>
              <a:rPr lang="zh-CN" altLang="zh-CN" sz="1800" dirty="0"/>
              <a:t>量出观测者身高以及同一时刻观测者和被测物体的影子的长度</a:t>
            </a:r>
            <a:r>
              <a:rPr lang="en-US" altLang="zh-CN" sz="1800" i="1" dirty="0"/>
              <a:t>.</a:t>
            </a:r>
            <a:endParaRPr lang="zh-CN" altLang="zh-CN" sz="1800" dirty="0"/>
          </a:p>
        </p:txBody>
      </p:sp>
      <p:sp>
        <p:nvSpPr>
          <p:cNvPr id="7" name="矩形 6"/>
          <p:cNvSpPr>
            <a:spLocks noChangeArrowheads="1"/>
          </p:cNvSpPr>
          <p:nvPr/>
        </p:nvSpPr>
        <p:spPr bwMode="auto">
          <a:xfrm>
            <a:off x="1043608" y="2056515"/>
            <a:ext cx="68412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85950" indent="-1885950">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marL="0" indent="0">
              <a:lnSpc>
                <a:spcPct val="100000"/>
              </a:lnSpc>
              <a:spcBef>
                <a:spcPct val="0"/>
              </a:spcBef>
              <a:buNone/>
            </a:pPr>
            <a:r>
              <a:rPr lang="zh-CN" altLang="zh-CN" sz="1800" b="1" dirty="0">
                <a:latin typeface="楷体" panose="02010609060101010101" pitchFamily="49" charset="-122"/>
                <a:ea typeface="楷体" panose="02010609060101010101" pitchFamily="49" charset="-122"/>
              </a:rPr>
              <a:t>测量数据</a:t>
            </a:r>
            <a:r>
              <a:rPr lang="en-US" altLang="zh-CN" sz="1800" b="1" dirty="0">
                <a:latin typeface="楷体" panose="02010609060101010101" pitchFamily="49" charset="-122"/>
                <a:ea typeface="楷体" panose="02010609060101010101" pitchFamily="49" charset="-122"/>
              </a:rPr>
              <a:t>:</a:t>
            </a:r>
            <a:r>
              <a:rPr lang="zh-CN" altLang="zh-CN" sz="1800" dirty="0"/>
              <a:t>观测者身高和同一时刻观测者和被测物体的影子的长度</a:t>
            </a:r>
            <a:r>
              <a:rPr lang="en-US" altLang="zh-CN" sz="1800" i="1" dirty="0"/>
              <a:t>.</a:t>
            </a:r>
            <a:endParaRPr lang="zh-CN" altLang="zh-CN" sz="1800" dirty="0"/>
          </a:p>
        </p:txBody>
      </p:sp>
      <p:sp>
        <p:nvSpPr>
          <p:cNvPr id="8" name="矩形 7"/>
          <p:cNvSpPr>
            <a:spLocks noChangeArrowheads="1"/>
          </p:cNvSpPr>
          <p:nvPr/>
        </p:nvSpPr>
        <p:spPr bwMode="auto">
          <a:xfrm>
            <a:off x="1043608" y="2704587"/>
            <a:ext cx="68948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85950" indent="-1885950">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marL="0" indent="0">
              <a:lnSpc>
                <a:spcPct val="100000"/>
              </a:lnSpc>
              <a:spcBef>
                <a:spcPct val="0"/>
              </a:spcBef>
              <a:buNone/>
            </a:pPr>
            <a:r>
              <a:rPr lang="zh-CN" altLang="zh-CN" sz="1800" b="1">
                <a:latin typeface="楷体" panose="02010609060101010101" pitchFamily="49" charset="-122"/>
                <a:ea typeface="楷体" panose="02010609060101010101" pitchFamily="49" charset="-122"/>
              </a:rPr>
              <a:t>测量原理</a:t>
            </a:r>
            <a:r>
              <a:rPr lang="en-US" altLang="zh-CN" sz="1800" b="1">
                <a:latin typeface="楷体" panose="02010609060101010101" pitchFamily="49" charset="-122"/>
                <a:ea typeface="楷体" panose="02010609060101010101" pitchFamily="49" charset="-122"/>
              </a:rPr>
              <a:t>:</a:t>
            </a:r>
            <a:r>
              <a:rPr lang="zh-CN" altLang="zh-CN" sz="1800"/>
              <a:t>由太阳光线是平行线得出两直角三角形相似</a:t>
            </a:r>
            <a:r>
              <a:rPr lang="en-US" altLang="zh-CN" sz="1800" i="1"/>
              <a:t>.</a:t>
            </a:r>
            <a:endParaRPr lang="zh-CN" altLang="zh-CN" sz="1800"/>
          </a:p>
        </p:txBody>
      </p:sp>
      <p:sp>
        <p:nvSpPr>
          <p:cNvPr id="9" name="矩形 8"/>
          <p:cNvSpPr>
            <a:spLocks noChangeArrowheads="1"/>
          </p:cNvSpPr>
          <p:nvPr/>
        </p:nvSpPr>
        <p:spPr bwMode="auto">
          <a:xfrm>
            <a:off x="1043609" y="3359628"/>
            <a:ext cx="68412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076325" indent="-1076325">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1800" b="1">
                <a:latin typeface="楷体" panose="02010609060101010101" pitchFamily="49" charset="-122"/>
                <a:ea typeface="楷体" panose="02010609060101010101" pitchFamily="49" charset="-122"/>
              </a:rPr>
              <a:t>优点</a:t>
            </a:r>
            <a:r>
              <a:rPr lang="en-US" altLang="zh-CN" sz="1800" b="1">
                <a:latin typeface="楷体" panose="02010609060101010101" pitchFamily="49" charset="-122"/>
                <a:ea typeface="楷体" panose="02010609060101010101" pitchFamily="49" charset="-122"/>
              </a:rPr>
              <a:t>:</a:t>
            </a:r>
            <a:r>
              <a:rPr lang="zh-CN" altLang="zh-CN" sz="1800"/>
              <a:t>除皮尺外不需要其他工具</a:t>
            </a:r>
            <a:r>
              <a:rPr lang="en-US" altLang="zh-CN" sz="1800"/>
              <a:t>,</a:t>
            </a:r>
            <a:r>
              <a:rPr lang="zh-CN" altLang="zh-CN" sz="1800"/>
              <a:t>简单易行</a:t>
            </a:r>
            <a:r>
              <a:rPr lang="en-US" altLang="zh-CN" sz="1800"/>
              <a:t>,</a:t>
            </a:r>
            <a:r>
              <a:rPr lang="zh-CN" altLang="zh-CN" sz="1800"/>
              <a:t>好操作</a:t>
            </a:r>
            <a:r>
              <a:rPr lang="en-US" altLang="zh-CN" sz="1800" i="1"/>
              <a:t>.</a:t>
            </a:r>
            <a:endParaRPr lang="zh-CN" altLang="zh-CN" sz="1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amond(in)">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heckerboard(across)">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plus(in)">
                                      <p:cBhvr>
                                        <p:cTn id="3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3"/>
          <p:cNvSpPr txBox="1">
            <a:spLocks noChangeArrowheads="1"/>
          </p:cNvSpPr>
          <p:nvPr/>
        </p:nvSpPr>
        <p:spPr bwMode="auto">
          <a:xfrm>
            <a:off x="495301" y="545418"/>
            <a:ext cx="8137525" cy="1058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000" dirty="0">
                <a:solidFill>
                  <a:srgbClr val="228B8B"/>
                </a:solidFill>
                <a:latin typeface="Times New Roman" panose="02020603050405020304" pitchFamily="18" charset="0"/>
                <a:ea typeface="黑体" panose="02010609060101010101" pitchFamily="49" charset="-122"/>
              </a:rPr>
              <a:t>例</a:t>
            </a:r>
            <a:r>
              <a:rPr lang="en-US" altLang="zh-CN" sz="2000" b="1" dirty="0">
                <a:solidFill>
                  <a:srgbClr val="228B8B"/>
                </a:solidFill>
                <a:latin typeface="Times New Roman" panose="02020603050405020304" pitchFamily="18" charset="0"/>
                <a:ea typeface="黑体" panose="02010609060101010101" pitchFamily="49" charset="-122"/>
              </a:rPr>
              <a:t>1</a:t>
            </a:r>
            <a:r>
              <a:rPr lang="zh-CN" altLang="en-US" sz="2000" dirty="0">
                <a:solidFill>
                  <a:schemeClr val="tx1"/>
                </a:solidFill>
                <a:latin typeface="Times New Roman" panose="02020603050405020304" pitchFamily="18" charset="0"/>
                <a:ea typeface="黑体" panose="02010609060101010101" pitchFamily="49" charset="-122"/>
              </a:rPr>
              <a:t> 如图，木杆 </a:t>
            </a:r>
            <a:r>
              <a:rPr lang="en-US" altLang="zh-CN" sz="2000" i="1" dirty="0">
                <a:solidFill>
                  <a:schemeClr val="tx1"/>
                </a:solidFill>
                <a:latin typeface="Times New Roman" panose="02020603050405020304" pitchFamily="18" charset="0"/>
                <a:ea typeface="黑体" panose="02010609060101010101" pitchFamily="49" charset="-122"/>
              </a:rPr>
              <a:t>EF </a:t>
            </a:r>
            <a:r>
              <a:rPr lang="zh-CN" altLang="en-US" sz="2000" dirty="0">
                <a:solidFill>
                  <a:schemeClr val="tx1"/>
                </a:solidFill>
                <a:latin typeface="Times New Roman" panose="02020603050405020304" pitchFamily="18" charset="0"/>
                <a:ea typeface="黑体" panose="02010609060101010101" pitchFamily="49" charset="-122"/>
              </a:rPr>
              <a:t>长 </a:t>
            </a:r>
            <a:r>
              <a:rPr lang="en-US" altLang="zh-CN" sz="2000" dirty="0">
                <a:solidFill>
                  <a:schemeClr val="tx1"/>
                </a:solidFill>
                <a:latin typeface="Times New Roman" panose="02020603050405020304" pitchFamily="18" charset="0"/>
                <a:ea typeface="黑体" panose="02010609060101010101" pitchFamily="49" charset="-122"/>
              </a:rPr>
              <a:t>2 m</a:t>
            </a:r>
            <a:r>
              <a:rPr lang="zh-CN" altLang="en-US" sz="2000" dirty="0">
                <a:solidFill>
                  <a:schemeClr val="tx1"/>
                </a:solidFill>
                <a:latin typeface="Times New Roman" panose="02020603050405020304" pitchFamily="18" charset="0"/>
                <a:ea typeface="黑体" panose="02010609060101010101" pitchFamily="49" charset="-122"/>
              </a:rPr>
              <a:t>，它的影长 </a:t>
            </a:r>
            <a:r>
              <a:rPr lang="en-US" altLang="zh-CN" sz="2000" i="1" dirty="0">
                <a:solidFill>
                  <a:schemeClr val="tx1"/>
                </a:solidFill>
                <a:latin typeface="Times New Roman" panose="02020603050405020304" pitchFamily="18" charset="0"/>
                <a:ea typeface="黑体" panose="02010609060101010101" pitchFamily="49" charset="-122"/>
              </a:rPr>
              <a:t>FD </a:t>
            </a:r>
            <a:r>
              <a:rPr lang="zh-CN" altLang="en-US" sz="2000" dirty="0">
                <a:solidFill>
                  <a:schemeClr val="tx1"/>
                </a:solidFill>
                <a:latin typeface="Times New Roman" panose="02020603050405020304" pitchFamily="18" charset="0"/>
                <a:ea typeface="黑体" panose="02010609060101010101" pitchFamily="49" charset="-122"/>
              </a:rPr>
              <a:t>为</a:t>
            </a:r>
            <a:r>
              <a:rPr lang="en-US" altLang="zh-CN" sz="2000" dirty="0">
                <a:solidFill>
                  <a:schemeClr val="tx1"/>
                </a:solidFill>
                <a:latin typeface="Times New Roman" panose="02020603050405020304" pitchFamily="18" charset="0"/>
                <a:ea typeface="黑体" panose="02010609060101010101" pitchFamily="49" charset="-122"/>
              </a:rPr>
              <a:t>3m</a:t>
            </a:r>
            <a:r>
              <a:rPr lang="zh-CN" altLang="en-US" sz="2000" dirty="0">
                <a:solidFill>
                  <a:schemeClr val="tx1"/>
                </a:solidFill>
                <a:latin typeface="Times New Roman" panose="02020603050405020304" pitchFamily="18" charset="0"/>
                <a:ea typeface="黑体" panose="02010609060101010101" pitchFamily="49" charset="-122"/>
              </a:rPr>
              <a:t>，测得 </a:t>
            </a:r>
            <a:r>
              <a:rPr lang="en-US" altLang="zh-CN" sz="2000" i="1" dirty="0">
                <a:solidFill>
                  <a:schemeClr val="tx1"/>
                </a:solidFill>
                <a:latin typeface="Times New Roman" panose="02020603050405020304" pitchFamily="18" charset="0"/>
                <a:ea typeface="黑体" panose="02010609060101010101" pitchFamily="49" charset="-122"/>
              </a:rPr>
              <a:t>OA </a:t>
            </a:r>
            <a:r>
              <a:rPr lang="zh-CN" altLang="en-US" sz="2000" dirty="0">
                <a:solidFill>
                  <a:schemeClr val="tx1"/>
                </a:solidFill>
                <a:latin typeface="Times New Roman" panose="02020603050405020304" pitchFamily="18" charset="0"/>
                <a:ea typeface="黑体" panose="02010609060101010101" pitchFamily="49" charset="-122"/>
              </a:rPr>
              <a:t>为 </a:t>
            </a:r>
            <a:r>
              <a:rPr lang="en-US" altLang="zh-CN" sz="2000" dirty="0">
                <a:solidFill>
                  <a:schemeClr val="tx1"/>
                </a:solidFill>
                <a:latin typeface="Times New Roman" panose="02020603050405020304" pitchFamily="18" charset="0"/>
                <a:ea typeface="黑体" panose="02010609060101010101" pitchFamily="49" charset="-122"/>
              </a:rPr>
              <a:t>201 m</a:t>
            </a:r>
            <a:r>
              <a:rPr lang="zh-CN" altLang="en-US" sz="2000" dirty="0">
                <a:solidFill>
                  <a:schemeClr val="tx1"/>
                </a:solidFill>
                <a:latin typeface="Times New Roman" panose="02020603050405020304" pitchFamily="18" charset="0"/>
                <a:ea typeface="黑体" panose="02010609060101010101" pitchFamily="49" charset="-122"/>
              </a:rPr>
              <a:t>，求金字塔的高度 </a:t>
            </a:r>
            <a:r>
              <a:rPr lang="en-US" altLang="zh-CN" sz="2000" i="1" dirty="0">
                <a:solidFill>
                  <a:schemeClr val="tx1"/>
                </a:solidFill>
                <a:latin typeface="Times New Roman" panose="02020603050405020304" pitchFamily="18" charset="0"/>
                <a:ea typeface="黑体" panose="02010609060101010101" pitchFamily="49" charset="-122"/>
              </a:rPr>
              <a:t>BO</a:t>
            </a:r>
            <a:r>
              <a:rPr lang="en-US" altLang="zh-CN" sz="2000" dirty="0">
                <a:solidFill>
                  <a:schemeClr val="tx1"/>
                </a:solidFill>
                <a:latin typeface="Times New Roman" panose="02020603050405020304" pitchFamily="18" charset="0"/>
                <a:ea typeface="黑体" panose="02010609060101010101" pitchFamily="49" charset="-122"/>
              </a:rPr>
              <a:t>.</a:t>
            </a:r>
          </a:p>
        </p:txBody>
      </p:sp>
      <p:pic>
        <p:nvPicPr>
          <p:cNvPr id="13314" name="Picture 20" descr="ZOP)~BOO)O42JAADMQ`%}4T"/>
          <p:cNvPicPr>
            <a:picLocks noChangeAspect="1" noChangeArrowheads="1"/>
          </p:cNvPicPr>
          <p:nvPr/>
        </p:nvPicPr>
        <p:blipFill>
          <a:blip r:embed="rId4"/>
          <a:stretch>
            <a:fillRect/>
          </a:stretch>
        </p:blipFill>
        <p:spPr bwMode="auto">
          <a:xfrm>
            <a:off x="4168775" y="2720579"/>
            <a:ext cx="4967288" cy="1749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47"/>
          <p:cNvSpPr/>
          <p:nvPr/>
        </p:nvSpPr>
        <p:spPr>
          <a:xfrm>
            <a:off x="908050" y="1568054"/>
            <a:ext cx="2686050" cy="972740"/>
          </a:xfrm>
          <a:prstGeom prst="cloudCallout">
            <a:avLst>
              <a:gd name="adj1" fmla="val -27144"/>
              <a:gd name="adj2" fmla="val -78501"/>
            </a:avLst>
          </a:prstGeom>
          <a:solidFill>
            <a:schemeClr val="accent3"/>
          </a:solidFill>
          <a:ln w="9525" cap="flat" cmpd="sng">
            <a:solidFill>
              <a:schemeClr val="bg2"/>
            </a:solidFill>
            <a:prstDash val="solid"/>
            <a:headEnd type="none" w="med" len="med"/>
            <a:tailEnd type="none" w="med" len="med"/>
          </a:ln>
        </p:spPr>
        <p:txBody>
          <a:bodyPr/>
          <a:lstStyle/>
          <a:p>
            <a:pPr>
              <a:spcBef>
                <a:spcPct val="0"/>
              </a:spcBef>
            </a:pPr>
            <a:r>
              <a:rPr lang="zh-CN" altLang="en-US" sz="2800" noProof="1">
                <a:solidFill>
                  <a:srgbClr val="0033CC"/>
                </a:solidFill>
                <a:latin typeface="Times New Roman" panose="02020603050405020304" pitchFamily="18" charset="0"/>
                <a:ea typeface="黑体" panose="02010609060101010101" pitchFamily="49" charset="-122"/>
                <a:cs typeface="+mn-ea"/>
              </a:rPr>
              <a:t>怎样测出</a:t>
            </a:r>
          </a:p>
          <a:p>
            <a:pPr>
              <a:spcBef>
                <a:spcPct val="0"/>
              </a:spcBef>
            </a:pPr>
            <a:r>
              <a:rPr lang="zh-CN" altLang="en-US" sz="2800" i="1" noProof="1">
                <a:solidFill>
                  <a:srgbClr val="0033CC"/>
                </a:solidFill>
                <a:latin typeface="Times New Roman" panose="02020603050405020304" pitchFamily="18" charset="0"/>
                <a:ea typeface="黑体" panose="02010609060101010101" pitchFamily="49" charset="-122"/>
                <a:cs typeface="+mn-ea"/>
              </a:rPr>
              <a:t>OA</a:t>
            </a:r>
            <a:r>
              <a:rPr lang="zh-CN" altLang="en-US" sz="2800" noProof="1">
                <a:solidFill>
                  <a:srgbClr val="0033CC"/>
                </a:solidFill>
                <a:latin typeface="Times New Roman" panose="02020603050405020304" pitchFamily="18" charset="0"/>
                <a:ea typeface="黑体" panose="02010609060101010101" pitchFamily="49" charset="-122"/>
                <a:cs typeface="+mn-ea"/>
              </a:rPr>
              <a:t> 的长？</a:t>
            </a:r>
            <a:endParaRPr lang="zh-CN" altLang="en-US" sz="2800" b="1" noProof="1">
              <a:solidFill>
                <a:srgbClr val="0033CC"/>
              </a:solidFill>
              <a:latin typeface="Times New Roman" panose="02020603050405020304" pitchFamily="18" charset="0"/>
              <a:ea typeface="黑体" panose="02010609060101010101" pitchFamily="49" charset="-122"/>
              <a:cs typeface="+mn-ea"/>
            </a:endParaRPr>
          </a:p>
        </p:txBody>
      </p:sp>
      <p:sp>
        <p:nvSpPr>
          <p:cNvPr id="13315" name="Text Box 10"/>
          <p:cNvSpPr txBox="1">
            <a:spLocks noChangeArrowheads="1"/>
          </p:cNvSpPr>
          <p:nvPr/>
        </p:nvSpPr>
        <p:spPr bwMode="auto">
          <a:xfrm>
            <a:off x="501650" y="1369944"/>
            <a:ext cx="8013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dirty="0">
                <a:latin typeface="Times New Roman" panose="02020603050405020304" pitchFamily="18" charset="0"/>
                <a:ea typeface="黑体" panose="02010609060101010101" pitchFamily="49" charset="-122"/>
              </a:rPr>
              <a:t>解：太阳光是平行的光线，因此 </a:t>
            </a:r>
            <a:r>
              <a:rPr lang="en-US" altLang="zh-CN" sz="2800" dirty="0">
                <a:latin typeface="Times New Roman" panose="02020603050405020304" pitchFamily="18" charset="0"/>
                <a:ea typeface="黑体" panose="02010609060101010101" pitchFamily="49" charset="-122"/>
              </a:rPr>
              <a:t>∠</a:t>
            </a:r>
            <a:r>
              <a:rPr lang="en-US" altLang="zh-CN" sz="2800" i="1" dirty="0">
                <a:latin typeface="Times New Roman" panose="02020603050405020304" pitchFamily="18" charset="0"/>
                <a:ea typeface="黑体" panose="02010609060101010101" pitchFamily="49" charset="-122"/>
              </a:rPr>
              <a:t>BAO </a:t>
            </a:r>
            <a:r>
              <a:rPr lang="en-US" altLang="zh-CN" sz="2800" dirty="0">
                <a:latin typeface="Times New Roman" panose="02020603050405020304" pitchFamily="18" charset="0"/>
                <a:ea typeface="黑体" panose="02010609060101010101" pitchFamily="49" charset="-122"/>
              </a:rPr>
              <a:t>=∠</a:t>
            </a:r>
            <a:r>
              <a:rPr lang="en-US" altLang="zh-CN" sz="2800" i="1" dirty="0">
                <a:latin typeface="Times New Roman" panose="02020603050405020304" pitchFamily="18" charset="0"/>
                <a:ea typeface="黑体" panose="02010609060101010101" pitchFamily="49" charset="-122"/>
              </a:rPr>
              <a:t>EDF</a:t>
            </a:r>
            <a:r>
              <a:rPr lang="en-US" altLang="zh-CN" sz="2800" dirty="0">
                <a:latin typeface="Times New Roman" panose="02020603050405020304" pitchFamily="18" charset="0"/>
                <a:ea typeface="黑体" panose="02010609060101010101" pitchFamily="49" charset="-122"/>
              </a:rPr>
              <a:t>.</a:t>
            </a:r>
          </a:p>
        </p:txBody>
      </p:sp>
      <p:sp>
        <p:nvSpPr>
          <p:cNvPr id="13319" name="矩形 7"/>
          <p:cNvSpPr>
            <a:spLocks noChangeArrowheads="1"/>
          </p:cNvSpPr>
          <p:nvPr/>
        </p:nvSpPr>
        <p:spPr bwMode="auto">
          <a:xfrm>
            <a:off x="503239" y="1719262"/>
            <a:ext cx="7769225"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800" dirty="0">
                <a:latin typeface="Times New Roman" panose="02020603050405020304" pitchFamily="18" charset="0"/>
                <a:ea typeface="黑体" panose="02010609060101010101" pitchFamily="49" charset="-122"/>
              </a:rPr>
              <a:t>又 ∠</a:t>
            </a:r>
            <a:r>
              <a:rPr lang="en-US" altLang="zh-CN" sz="2800" i="1" dirty="0">
                <a:latin typeface="Times New Roman" panose="02020603050405020304" pitchFamily="18" charset="0"/>
                <a:ea typeface="黑体" panose="02010609060101010101" pitchFamily="49" charset="-122"/>
              </a:rPr>
              <a:t>AOB </a:t>
            </a:r>
            <a:r>
              <a:rPr lang="en-US" altLang="zh-CN" sz="2800" dirty="0">
                <a:latin typeface="Times New Roman" panose="02020603050405020304" pitchFamily="18" charset="0"/>
                <a:ea typeface="黑体" panose="02010609060101010101" pitchFamily="49" charset="-122"/>
              </a:rPr>
              <a:t>=∠</a:t>
            </a:r>
            <a:r>
              <a:rPr lang="en-US" altLang="zh-CN" sz="2800" i="1" dirty="0">
                <a:latin typeface="Times New Roman" panose="02020603050405020304" pitchFamily="18" charset="0"/>
                <a:ea typeface="黑体" panose="02010609060101010101" pitchFamily="49" charset="-122"/>
              </a:rPr>
              <a:t>DFE </a:t>
            </a:r>
            <a:r>
              <a:rPr lang="en-US" altLang="zh-CN" sz="2800" dirty="0">
                <a:latin typeface="Times New Roman" panose="02020603050405020304" pitchFamily="18" charset="0"/>
                <a:ea typeface="黑体" panose="02010609060101010101" pitchFamily="49" charset="-122"/>
              </a:rPr>
              <a:t>= 90°</a:t>
            </a:r>
            <a:r>
              <a:rPr lang="zh-CN" altLang="en-US" sz="2800" dirty="0">
                <a:latin typeface="Times New Roman" panose="02020603050405020304" pitchFamily="18" charset="0"/>
                <a:ea typeface="黑体" panose="02010609060101010101" pitchFamily="49" charset="-122"/>
              </a:rPr>
              <a:t>，</a:t>
            </a:r>
            <a:r>
              <a:rPr lang="en-US" altLang="zh-CN" sz="2800" dirty="0">
                <a:latin typeface="Times New Roman" panose="02020603050405020304" pitchFamily="18" charset="0"/>
                <a:ea typeface="黑体" panose="02010609060101010101" pitchFamily="49" charset="-122"/>
              </a:rPr>
              <a:t>∴△</a:t>
            </a:r>
            <a:r>
              <a:rPr lang="en-US" altLang="zh-CN" sz="2800" i="1" dirty="0">
                <a:latin typeface="Times New Roman" panose="02020603050405020304" pitchFamily="18" charset="0"/>
                <a:ea typeface="黑体" panose="02010609060101010101" pitchFamily="49" charset="-122"/>
              </a:rPr>
              <a:t>ABO </a:t>
            </a:r>
            <a:r>
              <a:rPr lang="en-US" altLang="zh-CN" sz="2800" dirty="0">
                <a:latin typeface="Times New Roman" panose="02020603050405020304" pitchFamily="18" charset="0"/>
                <a:ea typeface="黑体" panose="02010609060101010101" pitchFamily="49" charset="-122"/>
              </a:rPr>
              <a:t>∽△</a:t>
            </a:r>
            <a:r>
              <a:rPr lang="en-US" altLang="zh-CN" sz="2800" i="1" dirty="0">
                <a:latin typeface="Times New Roman" panose="02020603050405020304" pitchFamily="18" charset="0"/>
                <a:ea typeface="黑体" panose="02010609060101010101" pitchFamily="49" charset="-122"/>
              </a:rPr>
              <a:t>DEF</a:t>
            </a:r>
            <a:r>
              <a:rPr lang="en-US" altLang="zh-CN" sz="2800" dirty="0">
                <a:latin typeface="Times New Roman" panose="02020603050405020304" pitchFamily="18" charset="0"/>
                <a:ea typeface="黑体" panose="02010609060101010101" pitchFamily="49" charset="-122"/>
              </a:rPr>
              <a:t>.</a:t>
            </a:r>
          </a:p>
        </p:txBody>
      </p:sp>
      <p:grpSp>
        <p:nvGrpSpPr>
          <p:cNvPr id="13318" name="组合 2"/>
          <p:cNvGrpSpPr/>
          <p:nvPr/>
        </p:nvGrpSpPr>
        <p:grpSpPr>
          <a:xfrm>
            <a:off x="531814" y="2193709"/>
            <a:ext cx="5576887" cy="735806"/>
            <a:chOff x="2005" y="8571"/>
            <a:chExt cx="8781" cy="1546"/>
          </a:xfrm>
        </p:grpSpPr>
        <p:sp>
          <p:nvSpPr>
            <p:cNvPr id="2" name="文本框 41099"/>
            <p:cNvSpPr txBox="1">
              <a:spLocks noChangeArrowheads="1"/>
            </p:cNvSpPr>
            <p:nvPr/>
          </p:nvSpPr>
          <p:spPr bwMode="auto">
            <a:xfrm>
              <a:off x="2005" y="8955"/>
              <a:ext cx="8781"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a:latin typeface="Times New Roman" panose="02020603050405020304" pitchFamily="18" charset="0"/>
                  <a:ea typeface="黑体" panose="02010609060101010101" pitchFamily="49" charset="-122"/>
                </a:rPr>
                <a:t>∴                    </a:t>
              </a:r>
              <a:r>
                <a:rPr lang="zh-CN" altLang="en-US" sz="2800">
                  <a:latin typeface="黑体" panose="02010609060101010101" pitchFamily="49" charset="-122"/>
                  <a:ea typeface="黑体" panose="02010609060101010101" pitchFamily="49" charset="-122"/>
                </a:rPr>
                <a:t>，</a:t>
              </a:r>
            </a:p>
          </p:txBody>
        </p:sp>
        <p:graphicFrame>
          <p:nvGraphicFramePr>
            <p:cNvPr id="13320" name="对象 41126"/>
            <p:cNvGraphicFramePr>
              <a:graphicFrameLocks noChangeAspect="1"/>
            </p:cNvGraphicFramePr>
            <p:nvPr/>
          </p:nvGraphicFramePr>
          <p:xfrm>
            <a:off x="2870" y="8571"/>
            <a:ext cx="2643" cy="1546"/>
          </p:xfrm>
          <a:graphic>
            <a:graphicData uri="http://schemas.openxmlformats.org/presentationml/2006/ole">
              <mc:AlternateContent xmlns:mc="http://schemas.openxmlformats.org/markup-compatibility/2006">
                <mc:Choice xmlns:v="urn:schemas-microsoft-com:vml" Requires="v">
                  <p:oleObj spid="_x0000_s2061" r:id="rId5" imgW="673100" imgH="393700" progId="Equation.3">
                    <p:embed/>
                  </p:oleObj>
                </mc:Choice>
                <mc:Fallback>
                  <p:oleObj r:id="rId5" imgW="673100" imgH="393700" progId="Equation.3">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2870" y="8571"/>
                          <a:ext cx="2643" cy="1546"/>
                        </a:xfrm>
                        <a:prstGeom prst="rect">
                          <a:avLst/>
                        </a:prstGeom>
                        <a:noFill/>
                        <a:ln>
                          <a:noFill/>
                        </a:ln>
                      </p:spPr>
                    </p:pic>
                  </p:oleObj>
                </mc:Fallback>
              </mc:AlternateContent>
            </a:graphicData>
          </a:graphic>
        </p:graphicFrame>
      </p:grpSp>
      <p:grpSp>
        <p:nvGrpSpPr>
          <p:cNvPr id="13321" name="组合 2"/>
          <p:cNvGrpSpPr/>
          <p:nvPr/>
        </p:nvGrpSpPr>
        <p:grpSpPr>
          <a:xfrm>
            <a:off x="515938" y="3003799"/>
            <a:ext cx="5575300" cy="735806"/>
            <a:chOff x="2005" y="8623"/>
            <a:chExt cx="8781" cy="1546"/>
          </a:xfrm>
        </p:grpSpPr>
        <p:sp>
          <p:nvSpPr>
            <p:cNvPr id="13322" name="文本框 41099"/>
            <p:cNvSpPr txBox="1">
              <a:spLocks noChangeArrowheads="1"/>
            </p:cNvSpPr>
            <p:nvPr/>
          </p:nvSpPr>
          <p:spPr bwMode="auto">
            <a:xfrm>
              <a:off x="2005" y="8955"/>
              <a:ext cx="8781"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a:latin typeface="Times New Roman" panose="02020603050405020304" pitchFamily="18" charset="0"/>
                  <a:ea typeface="黑体" panose="02010609060101010101" pitchFamily="49" charset="-122"/>
                </a:rPr>
                <a:t>∴                    </a:t>
              </a:r>
              <a:endParaRPr lang="zh-CN" altLang="en-US" sz="2800">
                <a:latin typeface="黑体" panose="02010609060101010101" pitchFamily="49" charset="-122"/>
                <a:ea typeface="黑体" panose="02010609060101010101" pitchFamily="49" charset="-122"/>
              </a:endParaRPr>
            </a:p>
          </p:txBody>
        </p:sp>
        <p:graphicFrame>
          <p:nvGraphicFramePr>
            <p:cNvPr id="13323" name="对象 41126"/>
            <p:cNvGraphicFramePr>
              <a:graphicFrameLocks noChangeAspect="1"/>
            </p:cNvGraphicFramePr>
            <p:nvPr/>
          </p:nvGraphicFramePr>
          <p:xfrm>
            <a:off x="2831" y="8623"/>
            <a:ext cx="5885" cy="1546"/>
          </p:xfrm>
          <a:graphic>
            <a:graphicData uri="http://schemas.openxmlformats.org/presentationml/2006/ole">
              <mc:AlternateContent xmlns:mc="http://schemas.openxmlformats.org/markup-compatibility/2006">
                <mc:Choice xmlns:v="urn:schemas-microsoft-com:vml" Requires="v">
                  <p:oleObj spid="_x0000_s2062" r:id="rId7" imgW="1498600" imgH="393700" progId="Equation.3">
                    <p:embed/>
                  </p:oleObj>
                </mc:Choice>
                <mc:Fallback>
                  <p:oleObj r:id="rId7" imgW="1498600" imgH="393700" progId="Equation.3">
                    <p:embed/>
                    <p:pic>
                      <p:nvPicPr>
                        <p:cNvPr id="0" name="OLE substitute image"/>
                        <p:cNvPicPr/>
                        <p:nvPr/>
                      </p:nvPicPr>
                      <p:blipFill>
                        <a:blip r:embed="rId8">
                          <a:extLst>
                            <a:ext uri="{28A0092B-C50C-407E-A947-70E740481C1C}">
                              <a14:useLocalDpi xmlns:a14="http://schemas.microsoft.com/office/drawing/2010/main" val="0"/>
                            </a:ext>
                          </a:extLst>
                        </a:blip>
                        <a:stretch>
                          <a:fillRect/>
                        </a:stretch>
                      </p:blipFill>
                      <p:spPr>
                        <a:xfrm>
                          <a:off x="2831" y="8623"/>
                          <a:ext cx="5885" cy="1546"/>
                        </a:xfrm>
                        <a:prstGeom prst="rect">
                          <a:avLst/>
                        </a:prstGeom>
                        <a:noFill/>
                        <a:ln>
                          <a:noFill/>
                        </a:ln>
                      </p:spPr>
                    </p:pic>
                  </p:oleObj>
                </mc:Fallback>
              </mc:AlternateContent>
            </a:graphicData>
          </a:graphic>
        </p:graphicFrame>
      </p:grpSp>
      <p:sp>
        <p:nvSpPr>
          <p:cNvPr id="8" name="矩形 7"/>
          <p:cNvSpPr>
            <a:spLocks noChangeArrowheads="1"/>
          </p:cNvSpPr>
          <p:nvPr/>
        </p:nvSpPr>
        <p:spPr bwMode="auto">
          <a:xfrm>
            <a:off x="1636714" y="3705876"/>
            <a:ext cx="7769225"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en-US" altLang="en-US" sz="2800">
                <a:latin typeface="Times New Roman" panose="02020603050405020304" pitchFamily="18" charset="0"/>
                <a:ea typeface="黑体" panose="02010609060101010101" pitchFamily="49" charset="-122"/>
              </a:rPr>
              <a:t>=134 (m)</a:t>
            </a:r>
            <a:r>
              <a:rPr lang="en-US" altLang="zh-CN" sz="2800">
                <a:latin typeface="Times New Roman" panose="02020603050405020304" pitchFamily="18" charset="0"/>
                <a:ea typeface="黑体" panose="02010609060101010101" pitchFamily="49" charset="-122"/>
              </a:rPr>
              <a:t>.</a:t>
            </a:r>
          </a:p>
        </p:txBody>
      </p:sp>
      <p:sp>
        <p:nvSpPr>
          <p:cNvPr id="13316" name="Text Box 15"/>
          <p:cNvSpPr txBox="1">
            <a:spLocks noChangeArrowheads="1"/>
          </p:cNvSpPr>
          <p:nvPr/>
        </p:nvSpPr>
        <p:spPr bwMode="auto">
          <a:xfrm>
            <a:off x="495301" y="4137924"/>
            <a:ext cx="417512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800">
                <a:latin typeface="Times New Roman" panose="02020603050405020304" pitchFamily="18" charset="0"/>
                <a:ea typeface="黑体" panose="02010609060101010101" pitchFamily="49" charset="-122"/>
              </a:rPr>
              <a:t>因此金字塔的高度为</a:t>
            </a:r>
          </a:p>
          <a:p>
            <a:r>
              <a:rPr lang="en-US" altLang="zh-CN" sz="2800">
                <a:latin typeface="Times New Roman" panose="02020603050405020304" pitchFamily="18" charset="0"/>
                <a:ea typeface="黑体" panose="02010609060101010101" pitchFamily="49" charset="-122"/>
              </a:rPr>
              <a:t>134 m.</a:t>
            </a: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xit" presetSubtype="0" fill="hold" grpId="2" nodeType="clickEffect">
                                  <p:stCondLst>
                                    <p:cond delay="0"/>
                                  </p:stCondLst>
                                  <p:childTnLst>
                                    <p:anim calcmode="lin" valueType="num">
                                      <p:cBhvr>
                                        <p:cTn id="12" dur="1000"/>
                                        <p:tgtEl>
                                          <p:spTgt spid="3"/>
                                        </p:tgtEl>
                                        <p:attrNameLst>
                                          <p:attrName>ppt_w</p:attrName>
                                        </p:attrNameLst>
                                      </p:cBhvr>
                                      <p:tavLst>
                                        <p:tav tm="0">
                                          <p:val>
                                            <p:strVal val="ppt_w"/>
                                          </p:val>
                                        </p:tav>
                                        <p:tav tm="100000">
                                          <p:val>
                                            <p:strVal val="ppt_w*0.70"/>
                                          </p:val>
                                        </p:tav>
                                      </p:tavLst>
                                    </p:anim>
                                    <p:anim calcmode="lin" valueType="num">
                                      <p:cBhvr>
                                        <p:cTn id="13" dur="1000"/>
                                        <p:tgtEl>
                                          <p:spTgt spid="3"/>
                                        </p:tgtEl>
                                        <p:attrNameLst>
                                          <p:attrName>ppt_h</p:attrName>
                                        </p:attrNameLst>
                                      </p:cBhvr>
                                      <p:tavLst>
                                        <p:tav tm="0">
                                          <p:val>
                                            <p:strVal val="ppt_h"/>
                                          </p:val>
                                        </p:tav>
                                        <p:tav tm="100000">
                                          <p:val>
                                            <p:strVal val="ppt_h"/>
                                          </p:val>
                                        </p:tav>
                                      </p:tavLst>
                                    </p:anim>
                                    <p:animEffect transition="out" filter="fade">
                                      <p:cBhvr>
                                        <p:cTn id="14" dur="1000"/>
                                        <p:tgtEl>
                                          <p:spTgt spid="3"/>
                                        </p:tgtEl>
                                      </p:cBhvr>
                                    </p:animEffect>
                                    <p:set>
                                      <p:cBhvr>
                                        <p:cTn id="15" dur="1" fill="hold">
                                          <p:stCondLst>
                                            <p:cond delay="999"/>
                                          </p:stCondLst>
                                        </p:cTn>
                                        <p:tgtEl>
                                          <p:spTgt spid="3"/>
                                        </p:tgtEl>
                                        <p:attrNameLst>
                                          <p:attrName>style.visibility</p:attrName>
                                        </p:attrNameLst>
                                      </p:cBhvr>
                                      <p:to>
                                        <p:strVal val="hidden"/>
                                      </p:to>
                                    </p:se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3315"/>
                                        </p:tgtEl>
                                        <p:attrNameLst>
                                          <p:attrName>style.visibility</p:attrName>
                                        </p:attrNameLst>
                                      </p:cBhvr>
                                      <p:to>
                                        <p:strVal val="visible"/>
                                      </p:to>
                                    </p:set>
                                    <p:animEffect transition="in" filter="wipe(left)">
                                      <p:cBhvr>
                                        <p:cTn id="19" dur="500"/>
                                        <p:tgtEl>
                                          <p:spTgt spid="1331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3319"/>
                                        </p:tgtEl>
                                        <p:attrNameLst>
                                          <p:attrName>style.visibility</p:attrName>
                                        </p:attrNameLst>
                                      </p:cBhvr>
                                      <p:to>
                                        <p:strVal val="visible"/>
                                      </p:to>
                                    </p:set>
                                    <p:animEffect transition="in" filter="wipe(left)">
                                      <p:cBhvr>
                                        <p:cTn id="24" dur="500"/>
                                        <p:tgtEl>
                                          <p:spTgt spid="1331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3318"/>
                                        </p:tgtEl>
                                        <p:attrNameLst>
                                          <p:attrName>style.visibility</p:attrName>
                                        </p:attrNameLst>
                                      </p:cBhvr>
                                      <p:to>
                                        <p:strVal val="visible"/>
                                      </p:to>
                                    </p:set>
                                    <p:animEffect transition="in" filter="wipe(left)">
                                      <p:cBhvr>
                                        <p:cTn id="29" dur="500"/>
                                        <p:tgtEl>
                                          <p:spTgt spid="1331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3321"/>
                                        </p:tgtEl>
                                        <p:attrNameLst>
                                          <p:attrName>style.visibility</p:attrName>
                                        </p:attrNameLst>
                                      </p:cBhvr>
                                      <p:to>
                                        <p:strVal val="visible"/>
                                      </p:to>
                                    </p:set>
                                    <p:animEffect transition="in" filter="wipe(left)">
                                      <p:cBhvr>
                                        <p:cTn id="34" dur="500"/>
                                        <p:tgtEl>
                                          <p:spTgt spid="133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3316">
                                            <p:txEl>
                                              <p:pRg st="0" end="0"/>
                                            </p:txEl>
                                          </p:spTgt>
                                        </p:tgtEl>
                                        <p:attrNameLst>
                                          <p:attrName>style.visibility</p:attrName>
                                        </p:attrNameLst>
                                      </p:cBhvr>
                                      <p:to>
                                        <p:strVal val="visible"/>
                                      </p:to>
                                    </p:set>
                                    <p:animEffect transition="in" filter="wipe(left)">
                                      <p:cBhvr>
                                        <p:cTn id="44" dur="500"/>
                                        <p:tgtEl>
                                          <p:spTgt spid="13316">
                                            <p:txEl>
                                              <p:pRg st="0" end="0"/>
                                            </p:txEl>
                                          </p:spTgt>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13316">
                                            <p:txEl>
                                              <p:pRg st="1" end="1"/>
                                            </p:txEl>
                                          </p:spTgt>
                                        </p:tgtEl>
                                        <p:attrNameLst>
                                          <p:attrName>style.visibility</p:attrName>
                                        </p:attrNameLst>
                                      </p:cBhvr>
                                      <p:to>
                                        <p:strVal val="visible"/>
                                      </p:to>
                                    </p:set>
                                    <p:animEffect transition="in" filter="wipe(left)">
                                      <p:cBhvr>
                                        <p:cTn id="48" dur="500"/>
                                        <p:tgtEl>
                                          <p:spTgt spid="133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2" animBg="1"/>
      <p:bldP spid="13315" grpId="0"/>
      <p:bldP spid="13319"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4" name="Text Box 3"/>
          <p:cNvSpPr txBox="1">
            <a:spLocks noChangeArrowheads="1"/>
          </p:cNvSpPr>
          <p:nvPr/>
        </p:nvSpPr>
        <p:spPr bwMode="auto">
          <a:xfrm>
            <a:off x="1043608" y="3075806"/>
            <a:ext cx="6781800" cy="44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10000"/>
              </a:lnSpc>
            </a:pPr>
            <a:r>
              <a:rPr lang="zh-CN" altLang="en-US" dirty="0">
                <a:solidFill>
                  <a:schemeClr val="tx1"/>
                </a:solidFill>
                <a:latin typeface="黑体" panose="02010609060101010101" pitchFamily="49" charset="-122"/>
                <a:ea typeface="黑体" panose="02010609060101010101" pitchFamily="49" charset="-122"/>
              </a:rPr>
              <a:t>表达式：</a:t>
            </a:r>
            <a:r>
              <a:rPr lang="zh-CN" altLang="en-US" dirty="0">
                <a:latin typeface="黑体" panose="02010609060101010101" pitchFamily="49" charset="-122"/>
                <a:ea typeface="黑体" panose="02010609060101010101" pitchFamily="49" charset="-122"/>
              </a:rPr>
              <a:t>物</a:t>
            </a:r>
            <a:r>
              <a:rPr lang="en-US" altLang="zh-CN" baseline="-25000" dirty="0">
                <a:latin typeface="Times New Roman" panose="02020603050405020304" pitchFamily="18" charset="0"/>
                <a:ea typeface="黑体" panose="02010609060101010101" pitchFamily="49" charset="-122"/>
              </a:rPr>
              <a:t>1</a:t>
            </a:r>
            <a:r>
              <a:rPr lang="zh-CN" altLang="en-US" dirty="0">
                <a:latin typeface="黑体" panose="02010609060101010101" pitchFamily="49" charset="-122"/>
                <a:ea typeface="黑体" panose="02010609060101010101" pitchFamily="49" charset="-122"/>
              </a:rPr>
              <a:t>高 ：物</a:t>
            </a:r>
            <a:r>
              <a:rPr lang="en-US" altLang="zh-CN" baseline="-25000" dirty="0">
                <a:latin typeface="Times New Roman" panose="02020603050405020304" pitchFamily="18" charset="0"/>
                <a:ea typeface="黑体" panose="02010609060101010101" pitchFamily="49" charset="-122"/>
              </a:rPr>
              <a:t>2</a:t>
            </a:r>
            <a:r>
              <a:rPr lang="zh-CN" altLang="en-US" dirty="0">
                <a:latin typeface="黑体" panose="02010609060101010101" pitchFamily="49" charset="-122"/>
                <a:ea typeface="黑体" panose="02010609060101010101" pitchFamily="49" charset="-122"/>
              </a:rPr>
              <a:t>高 </a:t>
            </a:r>
            <a:r>
              <a:rPr lang="en-US" altLang="zh-CN" dirty="0">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影</a:t>
            </a:r>
            <a:r>
              <a:rPr lang="en-US" altLang="zh-CN" baseline="-25000" dirty="0">
                <a:latin typeface="Times New Roman" panose="02020603050405020304" pitchFamily="18" charset="0"/>
                <a:ea typeface="黑体" panose="02010609060101010101" pitchFamily="49" charset="-122"/>
              </a:rPr>
              <a:t>1</a:t>
            </a:r>
            <a:r>
              <a:rPr lang="zh-CN" altLang="en-US" dirty="0">
                <a:latin typeface="黑体" panose="02010609060101010101" pitchFamily="49" charset="-122"/>
                <a:ea typeface="黑体" panose="02010609060101010101" pitchFamily="49" charset="-122"/>
              </a:rPr>
              <a:t>长 ：影</a:t>
            </a:r>
            <a:r>
              <a:rPr lang="en-US" altLang="zh-CN" baseline="-25000" dirty="0">
                <a:latin typeface="Times New Roman" panose="02020603050405020304" pitchFamily="18" charset="0"/>
                <a:ea typeface="黑体" panose="02010609060101010101" pitchFamily="49" charset="-122"/>
              </a:rPr>
              <a:t>2</a:t>
            </a:r>
            <a:r>
              <a:rPr lang="zh-CN" altLang="en-US" dirty="0">
                <a:latin typeface="黑体" panose="02010609060101010101" pitchFamily="49" charset="-122"/>
                <a:ea typeface="黑体" panose="02010609060101010101" pitchFamily="49" charset="-122"/>
              </a:rPr>
              <a:t>长</a:t>
            </a:r>
          </a:p>
        </p:txBody>
      </p:sp>
      <p:sp>
        <p:nvSpPr>
          <p:cNvPr id="57358" name="Rectangle 7"/>
          <p:cNvSpPr>
            <a:spLocks noChangeArrowheads="1"/>
          </p:cNvSpPr>
          <p:nvPr/>
        </p:nvSpPr>
        <p:spPr bwMode="auto">
          <a:xfrm>
            <a:off x="538163" y="1128713"/>
            <a:ext cx="4753917" cy="465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10000"/>
              </a:lnSpc>
            </a:pPr>
            <a:r>
              <a:rPr lang="zh-CN" altLang="en-US" dirty="0" smtClean="0">
                <a:solidFill>
                  <a:schemeClr val="tx1"/>
                </a:solidFill>
                <a:latin typeface="Times New Roman" panose="02020603050405020304" pitchFamily="18" charset="0"/>
                <a:ea typeface="黑体" panose="02010609060101010101" pitchFamily="49" charset="-122"/>
              </a:rPr>
              <a:t>利用阳光下的影子测高：</a:t>
            </a:r>
            <a:endParaRPr lang="zh-CN" altLang="en-US" dirty="0">
              <a:solidFill>
                <a:schemeClr val="tx1"/>
              </a:solidFill>
              <a:latin typeface="Times New Roman" panose="02020603050405020304" pitchFamily="18" charset="0"/>
              <a:ea typeface="黑体" panose="02010609060101010101" pitchFamily="49" charset="-122"/>
            </a:endParaRPr>
          </a:p>
        </p:txBody>
      </p:sp>
      <p:sp>
        <p:nvSpPr>
          <p:cNvPr id="57359" name="Rectangle 8"/>
          <p:cNvSpPr>
            <a:spLocks noChangeArrowheads="1"/>
          </p:cNvSpPr>
          <p:nvPr/>
        </p:nvSpPr>
        <p:spPr bwMode="auto">
          <a:xfrm>
            <a:off x="560389" y="1568053"/>
            <a:ext cx="8205787" cy="1050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000" dirty="0">
                <a:solidFill>
                  <a:schemeClr val="tx1"/>
                </a:solidFill>
                <a:latin typeface="黑体" panose="02010609060101010101" pitchFamily="49" charset="-122"/>
                <a:ea typeface="黑体" panose="02010609060101010101" pitchFamily="49" charset="-122"/>
              </a:rPr>
              <a:t>     </a:t>
            </a:r>
            <a:r>
              <a:rPr lang="zh-CN" altLang="en-US" dirty="0">
                <a:solidFill>
                  <a:schemeClr val="tx1"/>
                </a:solidFill>
                <a:latin typeface="黑体" panose="02010609060101010101" pitchFamily="49" charset="-122"/>
                <a:ea typeface="黑体" panose="02010609060101010101" pitchFamily="49" charset="-122"/>
              </a:rPr>
              <a:t>测量不能到达顶部的物体的高度，可以用“</a:t>
            </a:r>
            <a:r>
              <a:rPr lang="zh-CN" altLang="en-US" dirty="0">
                <a:latin typeface="黑体" panose="02010609060101010101" pitchFamily="49" charset="-122"/>
                <a:ea typeface="黑体" panose="02010609060101010101" pitchFamily="49" charset="-122"/>
              </a:rPr>
              <a:t>在同一时刻物高与影长成正比例</a:t>
            </a:r>
            <a:r>
              <a:rPr lang="zh-CN" altLang="en-US" dirty="0">
                <a:solidFill>
                  <a:schemeClr val="tx1"/>
                </a:solidFill>
                <a:latin typeface="黑体" panose="02010609060101010101" pitchFamily="49" charset="-122"/>
                <a:ea typeface="黑体" panose="02010609060101010101" pitchFamily="49" charset="-122"/>
              </a:rPr>
              <a:t>”的原理解决</a:t>
            </a:r>
            <a:r>
              <a:rPr lang="en-US" altLang="zh-CN" dirty="0">
                <a:solidFill>
                  <a:schemeClr val="tx1"/>
                </a:solidFill>
                <a:latin typeface="黑体" panose="02010609060101010101" pitchFamily="49" charset="-122"/>
                <a:ea typeface="黑体" panose="02010609060101010101" pitchFamily="49" charset="-122"/>
              </a:rPr>
              <a:t>. </a:t>
            </a:r>
          </a:p>
        </p:txBody>
      </p:sp>
      <p:sp>
        <p:nvSpPr>
          <p:cNvPr id="5" name="文本框 4"/>
          <p:cNvSpPr txBox="1"/>
          <p:nvPr/>
        </p:nvSpPr>
        <p:spPr>
          <a:xfrm>
            <a:off x="560388" y="590550"/>
            <a:ext cx="1107996" cy="461665"/>
          </a:xfrm>
          <a:prstGeom prst="rect">
            <a:avLst/>
          </a:prstGeom>
          <a:noFill/>
        </p:spPr>
        <p:txBody>
          <a:bodyPr wrap="none">
            <a:spAutoFit/>
          </a:bodyPr>
          <a:lstStyle/>
          <a:p>
            <a:r>
              <a:rPr lang="zh-CN" altLang="en-US" sz="2400" noProof="1">
                <a:solidFill>
                  <a:schemeClr val="accent6">
                    <a:lumMod val="75000"/>
                  </a:schemeClr>
                </a:solidFill>
                <a:latin typeface="黑体" panose="02010609060101010101" pitchFamily="49" charset="-122"/>
                <a:ea typeface="黑体" panose="02010609060101010101" pitchFamily="49" charset="-122"/>
                <a:cs typeface="+mn-ea"/>
                <a:sym typeface="+mn-ea"/>
              </a:rPr>
              <a:t>归纳：</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7358"/>
                                        </p:tgtEl>
                                        <p:attrNameLst>
                                          <p:attrName>style.visibility</p:attrName>
                                        </p:attrNameLst>
                                      </p:cBhvr>
                                      <p:to>
                                        <p:strVal val="visible"/>
                                      </p:to>
                                    </p:set>
                                    <p:anim calcmode="lin" valueType="num">
                                      <p:cBhvr>
                                        <p:cTn id="15" dur="500" fill="hold"/>
                                        <p:tgtEl>
                                          <p:spTgt spid="57358"/>
                                        </p:tgtEl>
                                        <p:attrNameLst>
                                          <p:attrName>ppt_w</p:attrName>
                                        </p:attrNameLst>
                                      </p:cBhvr>
                                      <p:tavLst>
                                        <p:tav tm="0">
                                          <p:val>
                                            <p:fltVal val="0"/>
                                          </p:val>
                                        </p:tav>
                                        <p:tav tm="100000">
                                          <p:val>
                                            <p:strVal val="#ppt_w"/>
                                          </p:val>
                                        </p:tav>
                                      </p:tavLst>
                                    </p:anim>
                                    <p:anim calcmode="lin" valueType="num">
                                      <p:cBhvr>
                                        <p:cTn id="16" dur="500" fill="hold"/>
                                        <p:tgtEl>
                                          <p:spTgt spid="57358"/>
                                        </p:tgtEl>
                                        <p:attrNameLst>
                                          <p:attrName>ppt_h</p:attrName>
                                        </p:attrNameLst>
                                      </p:cBhvr>
                                      <p:tavLst>
                                        <p:tav tm="0">
                                          <p:val>
                                            <p:fltVal val="0"/>
                                          </p:val>
                                        </p:tav>
                                        <p:tav tm="100000">
                                          <p:val>
                                            <p:strVal val="#ppt_h"/>
                                          </p:val>
                                        </p:tav>
                                      </p:tavLst>
                                    </p:anim>
                                    <p:animEffect transition="in" filter="fade">
                                      <p:cBhvr>
                                        <p:cTn id="17" dur="500"/>
                                        <p:tgtEl>
                                          <p:spTgt spid="57358"/>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57359"/>
                                        </p:tgtEl>
                                        <p:attrNameLst>
                                          <p:attrName>style.visibility</p:attrName>
                                        </p:attrNameLst>
                                      </p:cBhvr>
                                      <p:to>
                                        <p:strVal val="visible"/>
                                      </p:to>
                                    </p:set>
                                    <p:anim calcmode="discrete" valueType="clr">
                                      <p:cBhvr override="childStyle">
                                        <p:cTn id="22" dur="80"/>
                                        <p:tgtEl>
                                          <p:spTgt spid="57359"/>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57359"/>
                                        </p:tgtEl>
                                        <p:attrNameLst>
                                          <p:attrName>fillcolor</p:attrName>
                                        </p:attrNameLst>
                                      </p:cBhvr>
                                      <p:tavLst>
                                        <p:tav tm="0">
                                          <p:val>
                                            <p:clrVal>
                                              <a:schemeClr val="accent2"/>
                                            </p:clrVal>
                                          </p:val>
                                        </p:tav>
                                        <p:tav tm="50000">
                                          <p:val>
                                            <p:clrVal>
                                              <a:schemeClr val="hlink"/>
                                            </p:clrVal>
                                          </p:val>
                                        </p:tav>
                                      </p:tavLst>
                                    </p:anim>
                                    <p:set>
                                      <p:cBhvr>
                                        <p:cTn id="24" dur="80"/>
                                        <p:tgtEl>
                                          <p:spTgt spid="5735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57354"/>
                                        </p:tgtEl>
                                        <p:attrNameLst>
                                          <p:attrName>style.visibility</p:attrName>
                                        </p:attrNameLst>
                                      </p:cBhvr>
                                      <p:to>
                                        <p:strVal val="visible"/>
                                      </p:to>
                                    </p:set>
                                    <p:anim calcmode="discrete" valueType="clr">
                                      <p:cBhvr override="childStyle">
                                        <p:cTn id="29" dur="80"/>
                                        <p:tgtEl>
                                          <p:spTgt spid="57354"/>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57354"/>
                                        </p:tgtEl>
                                        <p:attrNameLst>
                                          <p:attrName>fillcolor</p:attrName>
                                        </p:attrNameLst>
                                      </p:cBhvr>
                                      <p:tavLst>
                                        <p:tav tm="0">
                                          <p:val>
                                            <p:clrVal>
                                              <a:schemeClr val="accent2"/>
                                            </p:clrVal>
                                          </p:val>
                                        </p:tav>
                                        <p:tav tm="50000">
                                          <p:val>
                                            <p:clrVal>
                                              <a:schemeClr val="hlink"/>
                                            </p:clrVal>
                                          </p:val>
                                        </p:tav>
                                      </p:tavLst>
                                    </p:anim>
                                    <p:set>
                                      <p:cBhvr>
                                        <p:cTn id="31" dur="80"/>
                                        <p:tgtEl>
                                          <p:spTgt spid="573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4" grpId="0"/>
      <p:bldP spid="57358" grpId="0"/>
      <p:bldP spid="57359"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文本框 9219"/>
          <p:cNvSpPr txBox="1">
            <a:spLocks noChangeArrowheads="1"/>
          </p:cNvSpPr>
          <p:nvPr/>
        </p:nvSpPr>
        <p:spPr bwMode="auto">
          <a:xfrm>
            <a:off x="412750" y="921544"/>
            <a:ext cx="9056688" cy="475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000" b="1" dirty="0">
                <a:solidFill>
                  <a:schemeClr val="tx1"/>
                </a:solidFill>
                <a:latin typeface="Times New Roman" panose="02020603050405020304" pitchFamily="18" charset="0"/>
                <a:ea typeface="黑体" panose="02010609060101010101" pitchFamily="49" charset="-122"/>
              </a:rPr>
              <a:t>1. </a:t>
            </a:r>
            <a:r>
              <a:rPr lang="zh-CN" altLang="en-US" sz="2000" dirty="0">
                <a:solidFill>
                  <a:schemeClr val="tx1"/>
                </a:solidFill>
                <a:latin typeface="Times New Roman" panose="02020603050405020304" pitchFamily="18" charset="0"/>
                <a:ea typeface="黑体" panose="02010609060101010101" pitchFamily="49" charset="-122"/>
              </a:rPr>
              <a:t>如图，要测量旗杆 </a:t>
            </a:r>
            <a:r>
              <a:rPr lang="en-US" altLang="zh-CN" sz="2000" dirty="0">
                <a:solidFill>
                  <a:schemeClr val="tx1"/>
                </a:solidFill>
                <a:latin typeface="Times New Roman" panose="02020603050405020304" pitchFamily="18" charset="0"/>
                <a:ea typeface="黑体" panose="02010609060101010101" pitchFamily="49" charset="-122"/>
              </a:rPr>
              <a:t>AB </a:t>
            </a:r>
            <a:r>
              <a:rPr lang="zh-CN" altLang="en-US" sz="2000" dirty="0">
                <a:solidFill>
                  <a:schemeClr val="tx1"/>
                </a:solidFill>
                <a:latin typeface="Times New Roman" panose="02020603050405020304" pitchFamily="18" charset="0"/>
                <a:ea typeface="黑体" panose="02010609060101010101" pitchFamily="49" charset="-122"/>
              </a:rPr>
              <a:t>的高度，</a:t>
            </a:r>
          </a:p>
          <a:p>
            <a:pPr eaLnBrk="0" hangingPunct="0">
              <a:lnSpc>
                <a:spcPts val="4000"/>
              </a:lnSpc>
            </a:pPr>
            <a:r>
              <a:rPr lang="zh-CN" altLang="en-US" sz="2000" dirty="0">
                <a:solidFill>
                  <a:schemeClr val="tx1"/>
                </a:solidFill>
                <a:latin typeface="Times New Roman" panose="02020603050405020304" pitchFamily="18" charset="0"/>
                <a:ea typeface="黑体" panose="02010609060101010101" pitchFamily="49" charset="-122"/>
              </a:rPr>
              <a:t>    可在地面上竖一根竹竿 </a:t>
            </a:r>
            <a:r>
              <a:rPr lang="en-US" altLang="zh-CN" sz="2000" dirty="0">
                <a:solidFill>
                  <a:schemeClr val="tx1"/>
                </a:solidFill>
                <a:latin typeface="Times New Roman" panose="02020603050405020304" pitchFamily="18" charset="0"/>
                <a:ea typeface="黑体" panose="02010609060101010101" pitchFamily="49" charset="-122"/>
              </a:rPr>
              <a:t>DE</a:t>
            </a:r>
            <a:r>
              <a:rPr lang="zh-CN" altLang="en-US" sz="2000" dirty="0">
                <a:solidFill>
                  <a:schemeClr val="tx1"/>
                </a:solidFill>
                <a:latin typeface="Times New Roman" panose="02020603050405020304" pitchFamily="18" charset="0"/>
                <a:ea typeface="黑体" panose="02010609060101010101" pitchFamily="49" charset="-122"/>
              </a:rPr>
              <a:t>，</a:t>
            </a:r>
          </a:p>
          <a:p>
            <a:pPr eaLnBrk="0" hangingPunct="0">
              <a:lnSpc>
                <a:spcPts val="4000"/>
              </a:lnSpc>
            </a:pPr>
            <a:r>
              <a:rPr lang="zh-CN" altLang="en-US" sz="2000" dirty="0">
                <a:solidFill>
                  <a:schemeClr val="tx1"/>
                </a:solidFill>
                <a:latin typeface="Times New Roman" panose="02020603050405020304" pitchFamily="18" charset="0"/>
                <a:ea typeface="黑体" panose="02010609060101010101" pitchFamily="49" charset="-122"/>
              </a:rPr>
              <a:t>    测量出 </a:t>
            </a:r>
            <a:r>
              <a:rPr lang="en-US" altLang="zh-CN" sz="2000" dirty="0">
                <a:solidFill>
                  <a:schemeClr val="tx1"/>
                </a:solidFill>
                <a:latin typeface="Times New Roman" panose="02020603050405020304" pitchFamily="18" charset="0"/>
                <a:ea typeface="黑体" panose="02010609060101010101" pitchFamily="49" charset="-122"/>
              </a:rPr>
              <a:t>DE </a:t>
            </a:r>
            <a:r>
              <a:rPr lang="zh-CN" altLang="en-US" sz="2000" dirty="0">
                <a:solidFill>
                  <a:schemeClr val="tx1"/>
                </a:solidFill>
                <a:latin typeface="Times New Roman" panose="02020603050405020304" pitchFamily="18" charset="0"/>
                <a:ea typeface="黑体" panose="02010609060101010101" pitchFamily="49" charset="-122"/>
              </a:rPr>
              <a:t>的长以及 </a:t>
            </a:r>
            <a:r>
              <a:rPr lang="en-US" altLang="zh-CN" sz="2000" dirty="0">
                <a:solidFill>
                  <a:schemeClr val="tx1"/>
                </a:solidFill>
                <a:latin typeface="Times New Roman" panose="02020603050405020304" pitchFamily="18" charset="0"/>
                <a:ea typeface="黑体" panose="02010609060101010101" pitchFamily="49" charset="-122"/>
              </a:rPr>
              <a:t>DE </a:t>
            </a:r>
            <a:r>
              <a:rPr lang="zh-CN" altLang="en-US" sz="2000" dirty="0">
                <a:solidFill>
                  <a:schemeClr val="tx1"/>
                </a:solidFill>
                <a:latin typeface="Times New Roman" panose="02020603050405020304" pitchFamily="18" charset="0"/>
                <a:ea typeface="黑体" panose="02010609060101010101" pitchFamily="49" charset="-122"/>
              </a:rPr>
              <a:t>和 </a:t>
            </a:r>
            <a:r>
              <a:rPr lang="en-US" altLang="zh-CN" sz="2000" dirty="0">
                <a:solidFill>
                  <a:schemeClr val="tx1"/>
                </a:solidFill>
                <a:latin typeface="Times New Roman" panose="02020603050405020304" pitchFamily="18" charset="0"/>
                <a:ea typeface="黑体" panose="02010609060101010101" pitchFamily="49" charset="-122"/>
              </a:rPr>
              <a:t>AB </a:t>
            </a:r>
          </a:p>
          <a:p>
            <a:pPr eaLnBrk="0" hangingPunct="0">
              <a:lnSpc>
                <a:spcPts val="4000"/>
              </a:lnSpc>
            </a:pP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在同一时刻下地面上的影长即</a:t>
            </a:r>
          </a:p>
          <a:p>
            <a:pPr eaLnBrk="0" hangingPunct="0">
              <a:lnSpc>
                <a:spcPts val="4000"/>
              </a:lnSpc>
            </a:pPr>
            <a:r>
              <a:rPr lang="zh-CN" altLang="en-US" sz="2000" dirty="0">
                <a:solidFill>
                  <a:schemeClr val="tx1"/>
                </a:solidFill>
                <a:latin typeface="Times New Roman" panose="02020603050405020304" pitchFamily="18" charset="0"/>
                <a:ea typeface="黑体" panose="02010609060101010101" pitchFamily="49" charset="-122"/>
              </a:rPr>
              <a:t>    可，则下面能用来求</a:t>
            </a:r>
            <a:r>
              <a:rPr lang="en-US" altLang="zh-CN" sz="2000" dirty="0">
                <a:solidFill>
                  <a:schemeClr val="tx1"/>
                </a:solidFill>
                <a:latin typeface="Times New Roman" panose="02020603050405020304" pitchFamily="18" charset="0"/>
                <a:ea typeface="黑体" panose="02010609060101010101" pitchFamily="49" charset="-122"/>
              </a:rPr>
              <a:t>AB</a:t>
            </a:r>
            <a:r>
              <a:rPr lang="zh-CN" altLang="en-US" sz="2000" dirty="0">
                <a:solidFill>
                  <a:schemeClr val="tx1"/>
                </a:solidFill>
                <a:latin typeface="Times New Roman" panose="02020603050405020304" pitchFamily="18" charset="0"/>
                <a:ea typeface="黑体" panose="02010609060101010101" pitchFamily="49" charset="-122"/>
              </a:rPr>
              <a:t>长的等</a:t>
            </a:r>
          </a:p>
          <a:p>
            <a:pPr eaLnBrk="0" hangingPunct="0">
              <a:lnSpc>
                <a:spcPts val="4000"/>
              </a:lnSpc>
            </a:pPr>
            <a:r>
              <a:rPr lang="zh-CN" altLang="en-US" sz="2000" dirty="0">
                <a:solidFill>
                  <a:schemeClr val="tx1"/>
                </a:solidFill>
                <a:latin typeface="Times New Roman" panose="02020603050405020304" pitchFamily="18" charset="0"/>
                <a:ea typeface="黑体" panose="02010609060101010101" pitchFamily="49" charset="-122"/>
              </a:rPr>
              <a:t>    式是                                       </a:t>
            </a:r>
            <a:r>
              <a:rPr lang="en-US" altLang="zh-CN" sz="2000" dirty="0">
                <a:solidFill>
                  <a:schemeClr val="tx1"/>
                </a:solidFill>
                <a:latin typeface="Times New Roman" panose="02020603050405020304" pitchFamily="18" charset="0"/>
                <a:ea typeface="黑体" panose="02010609060101010101" pitchFamily="49" charset="-122"/>
              </a:rPr>
              <a:t>(   )        </a:t>
            </a:r>
          </a:p>
          <a:p>
            <a:pPr eaLnBrk="0" hangingPunct="0">
              <a:lnSpc>
                <a:spcPct val="180000"/>
              </a:lnSpc>
            </a:pPr>
            <a:r>
              <a:rPr lang="en-US" altLang="zh-CN" sz="2000" dirty="0">
                <a:solidFill>
                  <a:schemeClr val="tx1"/>
                </a:solidFill>
                <a:latin typeface="Times New Roman" panose="02020603050405020304" pitchFamily="18" charset="0"/>
                <a:ea typeface="黑体" panose="02010609060101010101" pitchFamily="49" charset="-122"/>
              </a:rPr>
              <a:t>     A</a:t>
            </a:r>
            <a:r>
              <a:rPr lang="zh-CN" altLang="en-US" sz="2000" dirty="0">
                <a:solidFill>
                  <a:schemeClr val="tx1"/>
                </a:solidFill>
                <a:latin typeface="Times New Roman" panose="02020603050405020304" pitchFamily="18" charset="0"/>
                <a:ea typeface="黑体" panose="02010609060101010101" pitchFamily="49" charset="-122"/>
              </a:rPr>
              <a:t>．                     </a:t>
            </a:r>
            <a:r>
              <a:rPr lang="en-US" altLang="zh-CN" sz="2000" dirty="0">
                <a:solidFill>
                  <a:schemeClr val="tx1"/>
                </a:solidFill>
                <a:latin typeface="Times New Roman" panose="02020603050405020304" pitchFamily="18" charset="0"/>
                <a:ea typeface="黑体" panose="02010609060101010101" pitchFamily="49" charset="-122"/>
              </a:rPr>
              <a:t>B</a:t>
            </a:r>
            <a:r>
              <a:rPr lang="zh-CN" altLang="en-US" sz="2000" dirty="0">
                <a:solidFill>
                  <a:schemeClr val="tx1"/>
                </a:solidFill>
                <a:latin typeface="Times New Roman" panose="02020603050405020304" pitchFamily="18" charset="0"/>
                <a:ea typeface="黑体" panose="02010609060101010101" pitchFamily="49" charset="-122"/>
              </a:rPr>
              <a:t>．             </a:t>
            </a:r>
          </a:p>
          <a:p>
            <a:pPr eaLnBrk="0" hangingPunct="0">
              <a:lnSpc>
                <a:spcPts val="4000"/>
              </a:lnSpc>
            </a:pPr>
            <a:r>
              <a:rPr lang="zh-CN" altLang="en-US" sz="2000" dirty="0">
                <a:solidFill>
                  <a:schemeClr val="tx1"/>
                </a:solidFill>
                <a:latin typeface="Times New Roman" panose="02020603050405020304" pitchFamily="18" charset="0"/>
                <a:ea typeface="黑体" panose="02010609060101010101" pitchFamily="49" charset="-122"/>
              </a:rPr>
              <a:t>      </a:t>
            </a:r>
          </a:p>
          <a:p>
            <a:pPr eaLnBrk="0" hangingPunct="0">
              <a:lnSpc>
                <a:spcPts val="4000"/>
              </a:lnSpc>
            </a:pPr>
            <a:r>
              <a:rPr lang="zh-CN" altLang="en-US" sz="2000" dirty="0">
                <a:solidFill>
                  <a:schemeClr val="tx1"/>
                </a:solidFill>
                <a:latin typeface="Times New Roman" panose="02020603050405020304" pitchFamily="18" charset="0"/>
                <a:ea typeface="黑体" panose="02010609060101010101" pitchFamily="49" charset="-122"/>
              </a:rPr>
              <a:t>     </a:t>
            </a:r>
            <a:r>
              <a:rPr lang="en-US" altLang="zh-CN" sz="2000" dirty="0">
                <a:solidFill>
                  <a:schemeClr val="tx1"/>
                </a:solidFill>
                <a:latin typeface="Times New Roman" panose="02020603050405020304" pitchFamily="18" charset="0"/>
                <a:ea typeface="黑体" panose="02010609060101010101" pitchFamily="49" charset="-122"/>
              </a:rPr>
              <a:t>C</a:t>
            </a:r>
            <a:r>
              <a:rPr lang="zh-CN" altLang="en-US" sz="2000" dirty="0">
                <a:solidFill>
                  <a:schemeClr val="tx1"/>
                </a:solidFill>
                <a:latin typeface="Times New Roman" panose="02020603050405020304" pitchFamily="18" charset="0"/>
                <a:ea typeface="黑体" panose="02010609060101010101" pitchFamily="49" charset="-122"/>
              </a:rPr>
              <a:t>．                     </a:t>
            </a:r>
            <a:r>
              <a:rPr lang="en-US" altLang="zh-CN" sz="2000" dirty="0">
                <a:solidFill>
                  <a:schemeClr val="tx1"/>
                </a:solidFill>
                <a:latin typeface="Times New Roman" panose="02020603050405020304" pitchFamily="18" charset="0"/>
                <a:ea typeface="黑体" panose="02010609060101010101" pitchFamily="49" charset="-122"/>
              </a:rPr>
              <a:t>D</a:t>
            </a:r>
            <a:r>
              <a:rPr lang="zh-CN" altLang="en-US" sz="2000" dirty="0">
                <a:solidFill>
                  <a:schemeClr val="tx1"/>
                </a:solidFill>
                <a:latin typeface="Times New Roman" panose="02020603050405020304" pitchFamily="18" charset="0"/>
                <a:ea typeface="黑体" panose="02010609060101010101" pitchFamily="49" charset="-122"/>
              </a:rPr>
              <a:t>． </a:t>
            </a:r>
          </a:p>
        </p:txBody>
      </p:sp>
      <p:sp>
        <p:nvSpPr>
          <p:cNvPr id="9230" name="文本框 9229"/>
          <p:cNvSpPr txBox="1">
            <a:spLocks noChangeArrowheads="1"/>
          </p:cNvSpPr>
          <p:nvPr/>
        </p:nvSpPr>
        <p:spPr bwMode="auto">
          <a:xfrm>
            <a:off x="4997451" y="2758679"/>
            <a:ext cx="5762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eaLnBrk="0" hangingPunct="0">
              <a:lnSpc>
                <a:spcPct val="150000"/>
              </a:lnSpc>
              <a:spcBef>
                <a:spcPct val="50000"/>
              </a:spcBef>
            </a:pPr>
            <a:r>
              <a:rPr lang="en-US" altLang="zh-CN" sz="2800">
                <a:latin typeface="Times New Roman" panose="02020603050405020304" pitchFamily="18" charset="0"/>
              </a:rPr>
              <a:t>C</a:t>
            </a:r>
          </a:p>
        </p:txBody>
      </p:sp>
      <p:graphicFrame>
        <p:nvGraphicFramePr>
          <p:cNvPr id="16387" name="对象 9222"/>
          <p:cNvGraphicFramePr>
            <a:graphicFrameLocks noChangeAspect="1"/>
          </p:cNvGraphicFramePr>
          <p:nvPr/>
        </p:nvGraphicFramePr>
        <p:xfrm>
          <a:off x="1411288" y="3295650"/>
          <a:ext cx="1573212" cy="696516"/>
        </p:xfrm>
        <a:graphic>
          <a:graphicData uri="http://schemas.openxmlformats.org/presentationml/2006/ole">
            <mc:AlternateContent xmlns:mc="http://schemas.openxmlformats.org/markup-compatibility/2006">
              <mc:Choice xmlns:v="urn:schemas-microsoft-com:vml" Requires="v">
                <p:oleObj spid="_x0000_s3095" r:id="rId4" imgW="660400" imgH="393700" progId="Equation.DSMT4">
                  <p:embed/>
                </p:oleObj>
              </mc:Choice>
              <mc:Fallback>
                <p:oleObj r:id="rId4" imgW="660400" imgH="393700" progId="Equation.DSMT4">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1411288" y="3295650"/>
                        <a:ext cx="1573212" cy="696516"/>
                      </a:xfrm>
                      <a:prstGeom prst="rect">
                        <a:avLst/>
                      </a:prstGeom>
                      <a:noFill/>
                      <a:ln>
                        <a:noFill/>
                      </a:ln>
                    </p:spPr>
                  </p:pic>
                </p:oleObj>
              </mc:Fallback>
            </mc:AlternateContent>
          </a:graphicData>
        </a:graphic>
      </p:graphicFrame>
      <p:graphicFrame>
        <p:nvGraphicFramePr>
          <p:cNvPr id="16388" name="对象 9224"/>
          <p:cNvGraphicFramePr>
            <a:graphicFrameLocks noChangeAspect="1"/>
          </p:cNvGraphicFramePr>
          <p:nvPr/>
        </p:nvGraphicFramePr>
        <p:xfrm>
          <a:off x="3940176" y="3287317"/>
          <a:ext cx="1603375" cy="707231"/>
        </p:xfrm>
        <a:graphic>
          <a:graphicData uri="http://schemas.openxmlformats.org/presentationml/2006/ole">
            <mc:AlternateContent xmlns:mc="http://schemas.openxmlformats.org/markup-compatibility/2006">
              <mc:Choice xmlns:v="urn:schemas-microsoft-com:vml" Requires="v">
                <p:oleObj spid="_x0000_s3096" r:id="rId6" imgW="660400" imgH="393700" progId="Equation.DSMT4">
                  <p:embed/>
                </p:oleObj>
              </mc:Choice>
              <mc:Fallback>
                <p:oleObj r:id="rId6" imgW="660400" imgH="393700" progId="Equation.DSMT4">
                  <p:embed/>
                  <p:pic>
                    <p:nvPicPr>
                      <p:cNvPr id="0" name="OLE substitute image"/>
                      <p:cNvPicPr/>
                      <p:nvPr/>
                    </p:nvPicPr>
                    <p:blipFill>
                      <a:blip r:embed="rId7">
                        <a:extLst>
                          <a:ext uri="{28A0092B-C50C-407E-A947-70E740481C1C}">
                            <a14:useLocalDpi xmlns:a14="http://schemas.microsoft.com/office/drawing/2010/main" val="0"/>
                          </a:ext>
                        </a:extLst>
                      </a:blip>
                      <a:stretch>
                        <a:fillRect/>
                      </a:stretch>
                    </p:blipFill>
                    <p:spPr>
                      <a:xfrm>
                        <a:off x="3940176" y="3287317"/>
                        <a:ext cx="1603375" cy="707231"/>
                      </a:xfrm>
                      <a:prstGeom prst="rect">
                        <a:avLst/>
                      </a:prstGeom>
                      <a:noFill/>
                      <a:ln>
                        <a:noFill/>
                      </a:ln>
                    </p:spPr>
                  </p:pic>
                </p:oleObj>
              </mc:Fallback>
            </mc:AlternateContent>
          </a:graphicData>
        </a:graphic>
      </p:graphicFrame>
      <p:graphicFrame>
        <p:nvGraphicFramePr>
          <p:cNvPr id="16389" name="对象 9226"/>
          <p:cNvGraphicFramePr>
            <a:graphicFrameLocks noChangeAspect="1"/>
          </p:cNvGraphicFramePr>
          <p:nvPr/>
        </p:nvGraphicFramePr>
        <p:xfrm>
          <a:off x="1416050" y="4067176"/>
          <a:ext cx="1600200" cy="707231"/>
        </p:xfrm>
        <a:graphic>
          <a:graphicData uri="http://schemas.openxmlformats.org/presentationml/2006/ole">
            <mc:AlternateContent xmlns:mc="http://schemas.openxmlformats.org/markup-compatibility/2006">
              <mc:Choice xmlns:v="urn:schemas-microsoft-com:vml" Requires="v">
                <p:oleObj spid="_x0000_s3097" r:id="rId8" imgW="660400" imgH="393700" progId="Equation.DSMT4">
                  <p:embed/>
                </p:oleObj>
              </mc:Choice>
              <mc:Fallback>
                <p:oleObj r:id="rId8" imgW="660400" imgH="393700" progId="Equation.DSMT4">
                  <p:embed/>
                  <p:pic>
                    <p:nvPicPr>
                      <p:cNvPr id="0" name="OLE substitute image"/>
                      <p:cNvPicPr/>
                      <p:nvPr/>
                    </p:nvPicPr>
                    <p:blipFill>
                      <a:blip r:embed="rId9">
                        <a:extLst>
                          <a:ext uri="{28A0092B-C50C-407E-A947-70E740481C1C}">
                            <a14:useLocalDpi xmlns:a14="http://schemas.microsoft.com/office/drawing/2010/main" val="0"/>
                          </a:ext>
                        </a:extLst>
                      </a:blip>
                      <a:stretch>
                        <a:fillRect/>
                      </a:stretch>
                    </p:blipFill>
                    <p:spPr>
                      <a:xfrm>
                        <a:off x="1416050" y="4067176"/>
                        <a:ext cx="1600200" cy="707231"/>
                      </a:xfrm>
                      <a:prstGeom prst="rect">
                        <a:avLst/>
                      </a:prstGeom>
                      <a:noFill/>
                      <a:ln>
                        <a:noFill/>
                      </a:ln>
                    </p:spPr>
                  </p:pic>
                </p:oleObj>
              </mc:Fallback>
            </mc:AlternateContent>
          </a:graphicData>
        </a:graphic>
      </p:graphicFrame>
      <p:graphicFrame>
        <p:nvGraphicFramePr>
          <p:cNvPr id="16390" name="对象 9228"/>
          <p:cNvGraphicFramePr>
            <a:graphicFrameLocks noChangeAspect="1"/>
          </p:cNvGraphicFramePr>
          <p:nvPr/>
        </p:nvGraphicFramePr>
        <p:xfrm>
          <a:off x="3951288" y="4063603"/>
          <a:ext cx="1579562" cy="700088"/>
        </p:xfrm>
        <a:graphic>
          <a:graphicData uri="http://schemas.openxmlformats.org/presentationml/2006/ole">
            <mc:AlternateContent xmlns:mc="http://schemas.openxmlformats.org/markup-compatibility/2006">
              <mc:Choice xmlns:v="urn:schemas-microsoft-com:vml" Requires="v">
                <p:oleObj spid="_x0000_s3098" r:id="rId10" imgW="660400" imgH="393700" progId="Equation.DSMT4">
                  <p:embed/>
                </p:oleObj>
              </mc:Choice>
              <mc:Fallback>
                <p:oleObj r:id="rId10" imgW="660400" imgH="393700" progId="Equation.DSMT4">
                  <p:embed/>
                  <p:pic>
                    <p:nvPicPr>
                      <p:cNvPr id="0" name="OLE substitute image"/>
                      <p:cNvPicPr/>
                      <p:nvPr/>
                    </p:nvPicPr>
                    <p:blipFill>
                      <a:blip r:embed="rId11">
                        <a:extLst>
                          <a:ext uri="{28A0092B-C50C-407E-A947-70E740481C1C}">
                            <a14:useLocalDpi xmlns:a14="http://schemas.microsoft.com/office/drawing/2010/main" val="0"/>
                          </a:ext>
                        </a:extLst>
                      </a:blip>
                      <a:stretch>
                        <a:fillRect/>
                      </a:stretch>
                    </p:blipFill>
                    <p:spPr>
                      <a:xfrm>
                        <a:off x="3951288" y="4063603"/>
                        <a:ext cx="1579562" cy="700088"/>
                      </a:xfrm>
                      <a:prstGeom prst="rect">
                        <a:avLst/>
                      </a:prstGeom>
                      <a:noFill/>
                      <a:ln>
                        <a:noFill/>
                      </a:ln>
                    </p:spPr>
                  </p:pic>
                </p:oleObj>
              </mc:Fallback>
            </mc:AlternateContent>
          </a:graphicData>
        </a:graphic>
      </p:graphicFrame>
      <p:pic>
        <p:nvPicPr>
          <p:cNvPr id="16391" name="图片 9220"/>
          <p:cNvPicPr>
            <a:picLocks noChangeAspect="1" noChangeArrowheads="1"/>
          </p:cNvPicPr>
          <p:nvPr/>
        </p:nvPicPr>
        <p:blipFill>
          <a:blip r:embed="rId12"/>
          <a:stretch>
            <a:fillRect/>
          </a:stretch>
        </p:blipFill>
        <p:spPr bwMode="auto">
          <a:xfrm>
            <a:off x="5891214" y="1154907"/>
            <a:ext cx="2924175" cy="2731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圆角矩形 31"/>
          <p:cNvSpPr>
            <a:spLocks noChangeArrowheads="1"/>
          </p:cNvSpPr>
          <p:nvPr/>
        </p:nvSpPr>
        <p:spPr bwMode="auto">
          <a:xfrm>
            <a:off x="560389" y="512992"/>
            <a:ext cx="1425575" cy="384572"/>
          </a:xfrm>
          <a:prstGeom prst="roundRect">
            <a:avLst>
              <a:gd name="adj" fmla="val 16667"/>
            </a:avLst>
          </a:prstGeom>
          <a:solidFill>
            <a:srgbClr val="FFFFD9"/>
          </a:solidFill>
          <a:ln w="25400">
            <a:solidFill>
              <a:srgbClr val="0099FF"/>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zh-CN" altLang="en-US" sz="2800" b="1">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练一练</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30"/>
                                        </p:tgtEl>
                                        <p:attrNameLst>
                                          <p:attrName>style.visibility</p:attrName>
                                        </p:attrNameLst>
                                      </p:cBhvr>
                                      <p:to>
                                        <p:strVal val="visible"/>
                                      </p:to>
                                    </p:set>
                                    <p:anim calcmode="lin" valueType="num">
                                      <p:cBhvr>
                                        <p:cTn id="7" dur="500" fill="hold"/>
                                        <p:tgtEl>
                                          <p:spTgt spid="9230"/>
                                        </p:tgtEl>
                                        <p:attrNameLst>
                                          <p:attrName>ppt_x</p:attrName>
                                        </p:attrNameLst>
                                      </p:cBhvr>
                                      <p:tavLst>
                                        <p:tav tm="0">
                                          <p:val>
                                            <p:strVal val="#ppt_x"/>
                                          </p:val>
                                        </p:tav>
                                        <p:tav tm="100000">
                                          <p:val>
                                            <p:strVal val="#ppt_x"/>
                                          </p:val>
                                        </p:tav>
                                      </p:tavLst>
                                    </p:anim>
                                    <p:anim calcmode="lin" valueType="num">
                                      <p:cBhvr>
                                        <p:cTn id="8" dur="500" fill="hold"/>
                                        <p:tgtEl>
                                          <p:spTgt spid="9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文本框 10242"/>
          <p:cNvSpPr txBox="1">
            <a:spLocks noChangeArrowheads="1"/>
          </p:cNvSpPr>
          <p:nvPr/>
        </p:nvSpPr>
        <p:spPr bwMode="auto">
          <a:xfrm>
            <a:off x="431800" y="547688"/>
            <a:ext cx="8401050" cy="3026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800" b="1">
                <a:solidFill>
                  <a:schemeClr val="tx1"/>
                </a:solidFill>
                <a:latin typeface="Times New Roman" panose="02020603050405020304" pitchFamily="18" charset="0"/>
                <a:ea typeface="黑体" panose="02010609060101010101" pitchFamily="49" charset="-122"/>
              </a:rPr>
              <a:t>2.</a:t>
            </a:r>
            <a:r>
              <a:rPr lang="en-US" altLang="zh-CN" sz="2800">
                <a:solidFill>
                  <a:schemeClr val="tx1"/>
                </a:solidFill>
                <a:latin typeface="Times New Roman" panose="02020603050405020304" pitchFamily="18" charset="0"/>
                <a:ea typeface="黑体" panose="02010609060101010101" pitchFamily="49" charset="-122"/>
              </a:rPr>
              <a:t> </a:t>
            </a:r>
            <a:r>
              <a:rPr lang="zh-CN" altLang="en-US" sz="2800">
                <a:solidFill>
                  <a:schemeClr val="tx1"/>
                </a:solidFill>
                <a:latin typeface="Times New Roman" panose="02020603050405020304" pitchFamily="18" charset="0"/>
                <a:ea typeface="黑体" panose="02010609060101010101" pitchFamily="49" charset="-122"/>
              </a:rPr>
              <a:t>如图，九年级某班数学兴趣小组的同学想利用所学</a:t>
            </a:r>
          </a:p>
          <a:p>
            <a:pPr eaLnBrk="0" hangingPunct="0">
              <a:lnSpc>
                <a:spcPts val="4000"/>
              </a:lnSpc>
            </a:pPr>
            <a:r>
              <a:rPr lang="zh-CN" altLang="en-US" sz="2800">
                <a:solidFill>
                  <a:schemeClr val="tx1"/>
                </a:solidFill>
                <a:latin typeface="Times New Roman" panose="02020603050405020304" pitchFamily="18" charset="0"/>
                <a:ea typeface="黑体" panose="02010609060101010101" pitchFamily="49" charset="-122"/>
              </a:rPr>
              <a:t>    数学知识测量学校旗杆的高度，当身高 </a:t>
            </a:r>
            <a:r>
              <a:rPr lang="en-US" altLang="zh-CN" sz="2800">
                <a:solidFill>
                  <a:schemeClr val="tx1"/>
                </a:solidFill>
                <a:latin typeface="Times New Roman" panose="02020603050405020304" pitchFamily="18" charset="0"/>
                <a:ea typeface="黑体" panose="02010609060101010101" pitchFamily="49" charset="-122"/>
              </a:rPr>
              <a:t>1.6 </a:t>
            </a:r>
            <a:r>
              <a:rPr lang="zh-CN" altLang="en-US" sz="2800">
                <a:solidFill>
                  <a:schemeClr val="tx1"/>
                </a:solidFill>
                <a:latin typeface="Times New Roman" panose="02020603050405020304" pitchFamily="18" charset="0"/>
                <a:ea typeface="黑体" panose="02010609060101010101" pitchFamily="49" charset="-122"/>
              </a:rPr>
              <a:t>米的楚</a:t>
            </a:r>
          </a:p>
          <a:p>
            <a:pPr eaLnBrk="0" hangingPunct="0">
              <a:lnSpc>
                <a:spcPts val="4000"/>
              </a:lnSpc>
            </a:pPr>
            <a:r>
              <a:rPr lang="zh-CN" altLang="en-US" sz="2800">
                <a:solidFill>
                  <a:schemeClr val="tx1"/>
                </a:solidFill>
                <a:latin typeface="Times New Roman" panose="02020603050405020304" pitchFamily="18" charset="0"/>
                <a:ea typeface="黑体" panose="02010609060101010101" pitchFamily="49" charset="-122"/>
              </a:rPr>
              <a:t>    阳同学站在 </a:t>
            </a:r>
            <a:r>
              <a:rPr lang="en-US" altLang="zh-CN" sz="2800">
                <a:solidFill>
                  <a:schemeClr val="tx1"/>
                </a:solidFill>
                <a:latin typeface="Times New Roman" panose="02020603050405020304" pitchFamily="18" charset="0"/>
                <a:ea typeface="黑体" panose="02010609060101010101" pitchFamily="49" charset="-122"/>
              </a:rPr>
              <a:t>C </a:t>
            </a:r>
            <a:r>
              <a:rPr lang="zh-CN" altLang="en-US" sz="2800">
                <a:solidFill>
                  <a:schemeClr val="tx1"/>
                </a:solidFill>
                <a:latin typeface="Times New Roman" panose="02020603050405020304" pitchFamily="18" charset="0"/>
                <a:ea typeface="黑体" panose="02010609060101010101" pitchFamily="49" charset="-122"/>
              </a:rPr>
              <a:t>处时，他头顶端的影子正好与旗杆</a:t>
            </a:r>
          </a:p>
          <a:p>
            <a:pPr eaLnBrk="0" hangingPunct="0">
              <a:lnSpc>
                <a:spcPts val="4000"/>
              </a:lnSpc>
            </a:pPr>
            <a:r>
              <a:rPr lang="zh-CN" altLang="en-US" sz="2800">
                <a:solidFill>
                  <a:schemeClr val="tx1"/>
                </a:solidFill>
                <a:latin typeface="Times New Roman" panose="02020603050405020304" pitchFamily="18" charset="0"/>
                <a:ea typeface="黑体" panose="02010609060101010101" pitchFamily="49" charset="-122"/>
              </a:rPr>
              <a:t>    顶端的影子重合，同一时刻，其他成员测得 </a:t>
            </a:r>
            <a:r>
              <a:rPr lang="en-US" altLang="zh-CN" sz="2800">
                <a:solidFill>
                  <a:schemeClr val="tx1"/>
                </a:solidFill>
                <a:latin typeface="Times New Roman" panose="02020603050405020304" pitchFamily="18" charset="0"/>
                <a:ea typeface="黑体" panose="02010609060101010101" pitchFamily="49" charset="-122"/>
              </a:rPr>
              <a:t>AC = </a:t>
            </a:r>
          </a:p>
          <a:p>
            <a:pPr eaLnBrk="0" hangingPunct="0">
              <a:lnSpc>
                <a:spcPts val="4000"/>
              </a:lnSpc>
            </a:pPr>
            <a:r>
              <a:rPr lang="en-US" altLang="zh-CN" sz="2800">
                <a:solidFill>
                  <a:schemeClr val="tx1"/>
                </a:solidFill>
                <a:latin typeface="Times New Roman" panose="02020603050405020304" pitchFamily="18" charset="0"/>
                <a:ea typeface="黑体" panose="02010609060101010101" pitchFamily="49" charset="-122"/>
              </a:rPr>
              <a:t>     2 </a:t>
            </a:r>
            <a:r>
              <a:rPr lang="zh-CN" altLang="en-US" sz="2800">
                <a:solidFill>
                  <a:schemeClr val="tx1"/>
                </a:solidFill>
                <a:latin typeface="Times New Roman" panose="02020603050405020304" pitchFamily="18" charset="0"/>
                <a:ea typeface="黑体" panose="02010609060101010101" pitchFamily="49" charset="-122"/>
              </a:rPr>
              <a:t>米，</a:t>
            </a:r>
            <a:r>
              <a:rPr lang="en-US" altLang="zh-CN" sz="2800">
                <a:solidFill>
                  <a:schemeClr val="tx1"/>
                </a:solidFill>
                <a:latin typeface="Times New Roman" panose="02020603050405020304" pitchFamily="18" charset="0"/>
                <a:ea typeface="黑体" panose="02010609060101010101" pitchFamily="49" charset="-122"/>
              </a:rPr>
              <a:t>AB = 10 </a:t>
            </a:r>
            <a:r>
              <a:rPr lang="zh-CN" altLang="en-US" sz="2800">
                <a:solidFill>
                  <a:schemeClr val="tx1"/>
                </a:solidFill>
                <a:latin typeface="Times New Roman" panose="02020603050405020304" pitchFamily="18" charset="0"/>
                <a:ea typeface="黑体" panose="02010609060101010101" pitchFamily="49" charset="-122"/>
              </a:rPr>
              <a:t>米，则旗杆的高度是</a:t>
            </a:r>
            <a:r>
              <a:rPr lang="en-US" altLang="zh-CN" sz="2800">
                <a:solidFill>
                  <a:schemeClr val="tx1"/>
                </a:solidFill>
                <a:latin typeface="Times New Roman" panose="02020603050405020304" pitchFamily="18" charset="0"/>
                <a:ea typeface="黑体" panose="02010609060101010101" pitchFamily="49" charset="-122"/>
              </a:rPr>
              <a:t>______</a:t>
            </a:r>
            <a:r>
              <a:rPr lang="zh-CN" altLang="en-US" sz="2800">
                <a:solidFill>
                  <a:schemeClr val="tx1"/>
                </a:solidFill>
                <a:latin typeface="Times New Roman" panose="02020603050405020304" pitchFamily="18" charset="0"/>
                <a:ea typeface="黑体" panose="02010609060101010101" pitchFamily="49" charset="-122"/>
              </a:rPr>
              <a:t>米．</a:t>
            </a:r>
            <a:r>
              <a:rPr lang="en-US" altLang="zh-CN">
                <a:solidFill>
                  <a:schemeClr val="tx1"/>
                </a:solidFill>
                <a:latin typeface="Times New Roman" panose="02020603050405020304" pitchFamily="18" charset="0"/>
                <a:ea typeface="黑体" panose="02010609060101010101" pitchFamily="49" charset="-122"/>
              </a:rPr>
              <a:t>   </a:t>
            </a:r>
          </a:p>
          <a:p>
            <a:pPr eaLnBrk="0" hangingPunct="0"/>
            <a:endParaRPr lang="en-US" altLang="zh-CN">
              <a:solidFill>
                <a:schemeClr val="tx1"/>
              </a:solidFill>
              <a:latin typeface="Times New Roman" panose="02020603050405020304" pitchFamily="18" charset="0"/>
              <a:ea typeface="黑体" panose="02010609060101010101" pitchFamily="49" charset="-122"/>
            </a:endParaRPr>
          </a:p>
        </p:txBody>
      </p:sp>
      <p:sp>
        <p:nvSpPr>
          <p:cNvPr id="18434" name="矩形 10243"/>
          <p:cNvSpPr>
            <a:spLocks noChangeArrowheads="1"/>
          </p:cNvSpPr>
          <p:nvPr/>
        </p:nvSpPr>
        <p:spPr bwMode="auto">
          <a:xfrm>
            <a:off x="0" y="2425304"/>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a:solidFill>
                <a:schemeClr val="tx1"/>
              </a:solidFill>
              <a:latin typeface="Times New Roman" panose="02020603050405020304" pitchFamily="18" charset="0"/>
            </a:endParaRPr>
          </a:p>
        </p:txBody>
      </p:sp>
      <p:sp>
        <p:nvSpPr>
          <p:cNvPr id="18435" name="矩形 10244"/>
          <p:cNvSpPr>
            <a:spLocks noChangeArrowheads="1"/>
          </p:cNvSpPr>
          <p:nvPr/>
        </p:nvSpPr>
        <p:spPr bwMode="auto">
          <a:xfrm>
            <a:off x="127000" y="2520554"/>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a:solidFill>
                <a:schemeClr val="tx1"/>
              </a:solidFill>
              <a:latin typeface="Times New Roman" panose="02020603050405020304" pitchFamily="18" charset="0"/>
            </a:endParaRPr>
          </a:p>
        </p:txBody>
      </p:sp>
      <p:sp>
        <p:nvSpPr>
          <p:cNvPr id="18436" name="矩形 1024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a:solidFill>
                <a:schemeClr val="tx1"/>
              </a:solidFill>
              <a:latin typeface="Times New Roman" panose="02020603050405020304" pitchFamily="18" charset="0"/>
            </a:endParaRPr>
          </a:p>
        </p:txBody>
      </p:sp>
      <p:sp>
        <p:nvSpPr>
          <p:cNvPr id="18437" name="矩形 10246"/>
          <p:cNvSpPr>
            <a:spLocks noChangeArrowheads="1"/>
          </p:cNvSpPr>
          <p:nvPr/>
        </p:nvSpPr>
        <p:spPr bwMode="auto">
          <a:xfrm>
            <a:off x="127000" y="95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a:solidFill>
                <a:schemeClr val="tx1"/>
              </a:solidFill>
              <a:latin typeface="Times New Roman" panose="02020603050405020304" pitchFamily="18" charset="0"/>
            </a:endParaRPr>
          </a:p>
        </p:txBody>
      </p:sp>
      <p:sp>
        <p:nvSpPr>
          <p:cNvPr id="10248" name="文本框 10247"/>
          <p:cNvSpPr txBox="1">
            <a:spLocks noChangeArrowheads="1"/>
          </p:cNvSpPr>
          <p:nvPr/>
        </p:nvSpPr>
        <p:spPr bwMode="auto">
          <a:xfrm>
            <a:off x="6697663" y="1995488"/>
            <a:ext cx="5762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eaLnBrk="0" hangingPunct="0">
              <a:lnSpc>
                <a:spcPct val="150000"/>
              </a:lnSpc>
              <a:spcBef>
                <a:spcPct val="50000"/>
              </a:spcBef>
            </a:pPr>
            <a:r>
              <a:rPr lang="en-US" altLang="zh-CN" sz="2800">
                <a:latin typeface="Times New Roman" panose="02020603050405020304" pitchFamily="18" charset="0"/>
              </a:rPr>
              <a:t>8</a:t>
            </a:r>
          </a:p>
        </p:txBody>
      </p:sp>
      <p:pic>
        <p:nvPicPr>
          <p:cNvPr id="18439" name="图片 10248"/>
          <p:cNvPicPr>
            <a:picLocks noChangeAspect="1" noChangeArrowheads="1"/>
          </p:cNvPicPr>
          <p:nvPr/>
        </p:nvPicPr>
        <p:blipFill>
          <a:blip r:embed="rId2"/>
          <a:stretch>
            <a:fillRect/>
          </a:stretch>
        </p:blipFill>
        <p:spPr bwMode="auto">
          <a:xfrm>
            <a:off x="2519364" y="2595563"/>
            <a:ext cx="4103687" cy="215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p:cTn id="7" dur="500" fill="hold"/>
                                        <p:tgtEl>
                                          <p:spTgt spid="10248"/>
                                        </p:tgtEl>
                                        <p:attrNameLst>
                                          <p:attrName>ppt_x</p:attrName>
                                        </p:attrNameLst>
                                      </p:cBhvr>
                                      <p:tavLst>
                                        <p:tav tm="0">
                                          <p:val>
                                            <p:strVal val="#ppt_x"/>
                                          </p:val>
                                        </p:tav>
                                        <p:tav tm="100000">
                                          <p:val>
                                            <p:strVal val="#ppt_x"/>
                                          </p:val>
                                        </p:tav>
                                      </p:tavLst>
                                    </p:anim>
                                    <p:anim calcmode="lin" valueType="num">
                                      <p:cBhvr>
                                        <p:cTn id="8"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6"/>
          <p:cNvSpPr>
            <a:spLocks noChangeArrowheads="1"/>
          </p:cNvSpPr>
          <p:nvPr/>
        </p:nvSpPr>
        <p:spPr bwMode="auto">
          <a:xfrm>
            <a:off x="445220" y="681540"/>
            <a:ext cx="6983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b="1" smtClean="0">
                <a:solidFill>
                  <a:srgbClr val="FF0000"/>
                </a:solidFill>
                <a:latin typeface="黑体" panose="02010609060101010101" pitchFamily="49" charset="-122"/>
                <a:ea typeface="黑体" panose="02010609060101010101" pitchFamily="49" charset="-122"/>
              </a:rPr>
              <a:t>2.</a:t>
            </a:r>
            <a:r>
              <a:rPr lang="zh-CN" altLang="zh-CN" sz="2400" b="1" smtClean="0">
                <a:solidFill>
                  <a:srgbClr val="FF0000"/>
                </a:solidFill>
                <a:latin typeface="黑体" panose="02010609060101010101" pitchFamily="49" charset="-122"/>
                <a:ea typeface="黑体" panose="02010609060101010101" pitchFamily="49" charset="-122"/>
              </a:rPr>
              <a:t>利用</a:t>
            </a:r>
            <a:r>
              <a:rPr lang="zh-CN" altLang="en-US" sz="2400" b="1" smtClean="0">
                <a:solidFill>
                  <a:srgbClr val="FF0000"/>
                </a:solidFill>
                <a:latin typeface="黑体" panose="02010609060101010101" pitchFamily="49" charset="-122"/>
                <a:ea typeface="黑体" panose="02010609060101010101" pitchFamily="49" charset="-122"/>
              </a:rPr>
              <a:t>标杆</a:t>
            </a:r>
            <a:r>
              <a:rPr lang="zh-CN" altLang="zh-CN" sz="2400" b="1" smtClean="0">
                <a:solidFill>
                  <a:srgbClr val="FF0000"/>
                </a:solidFill>
                <a:latin typeface="黑体" panose="02010609060101010101" pitchFamily="49" charset="-122"/>
                <a:ea typeface="黑体" panose="02010609060101010101" pitchFamily="49" charset="-122"/>
              </a:rPr>
              <a:t>测量</a:t>
            </a:r>
            <a:r>
              <a:rPr lang="zh-CN" altLang="zh-CN" sz="2400" b="1">
                <a:solidFill>
                  <a:srgbClr val="FF0000"/>
                </a:solidFill>
                <a:latin typeface="黑体" panose="02010609060101010101" pitchFamily="49" charset="-122"/>
                <a:ea typeface="黑体" panose="02010609060101010101" pitchFamily="49" charset="-122"/>
              </a:rPr>
              <a:t>旗杆的高度</a:t>
            </a:r>
            <a:endParaRPr lang="zh-CN" altLang="en-US" sz="2400" b="1">
              <a:solidFill>
                <a:srgbClr val="FF0000"/>
              </a:solidFill>
              <a:latin typeface="黑体" panose="02010609060101010101" pitchFamily="49" charset="-122"/>
              <a:ea typeface="黑体" panose="02010609060101010101" pitchFamily="49" charset="-122"/>
            </a:endParaRPr>
          </a:p>
        </p:txBody>
      </p:sp>
      <p:sp>
        <p:nvSpPr>
          <p:cNvPr id="15" name="AutoShape 11" descr="[T0T9JKJ7@0M8OK29719M"/>
          <p:cNvSpPr>
            <a:spLocks noChangeAspect="1" noChangeArrowheads="1"/>
          </p:cNvSpPr>
          <p:nvPr/>
        </p:nvSpPr>
        <p:spPr bwMode="auto">
          <a:xfrm>
            <a:off x="4419600" y="265154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sp>
        <p:nvSpPr>
          <p:cNvPr id="16" name="AutoShape 12" descr="[T0T9JKJ7@0M8OK29719M"/>
          <p:cNvSpPr>
            <a:spLocks noChangeAspect="1" noChangeArrowheads="1"/>
          </p:cNvSpPr>
          <p:nvPr/>
        </p:nvSpPr>
        <p:spPr bwMode="auto">
          <a:xfrm>
            <a:off x="4419600" y="265154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sp>
        <p:nvSpPr>
          <p:cNvPr id="23" name="矩形 1"/>
          <p:cNvSpPr>
            <a:spLocks noChangeArrowheads="1"/>
          </p:cNvSpPr>
          <p:nvPr/>
        </p:nvSpPr>
        <p:spPr bwMode="auto">
          <a:xfrm>
            <a:off x="755577" y="1113588"/>
            <a:ext cx="748982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zh-CN" sz="2400" dirty="0"/>
              <a:t>【操作方法】选一名学生为观测者</a:t>
            </a:r>
            <a:r>
              <a:rPr lang="en-US" altLang="zh-CN" sz="2400" dirty="0"/>
              <a:t>,</a:t>
            </a:r>
            <a:r>
              <a:rPr lang="zh-CN" altLang="zh-CN" sz="2400" dirty="0"/>
              <a:t>在他和旗杆之间的地面上直立一根高度已知的标杆</a:t>
            </a:r>
            <a:r>
              <a:rPr lang="en-US" altLang="zh-CN" sz="2400" dirty="0"/>
              <a:t>,</a:t>
            </a:r>
            <a:r>
              <a:rPr lang="zh-CN" altLang="zh-CN" sz="2400" dirty="0"/>
              <a:t>观测者前后调整自己的位置</a:t>
            </a:r>
            <a:r>
              <a:rPr lang="en-US" altLang="zh-CN" sz="2400" dirty="0"/>
              <a:t>,</a:t>
            </a:r>
            <a:r>
              <a:rPr lang="zh-CN" altLang="zh-CN" sz="2400" dirty="0"/>
              <a:t>使旗杆顶部、标杆顶部与眼睛恰好在同一直线上</a:t>
            </a:r>
            <a:r>
              <a:rPr lang="en-US" altLang="zh-CN" sz="2400" dirty="0"/>
              <a:t>,</a:t>
            </a:r>
            <a:r>
              <a:rPr lang="zh-CN" altLang="zh-CN" sz="2400" dirty="0"/>
              <a:t>分别测出他的脚与旗杆底部以及标杆底部的距离即可求出旗杆的高度</a:t>
            </a:r>
            <a:r>
              <a:rPr lang="en-US" altLang="zh-CN" sz="2400" i="1" dirty="0"/>
              <a:t>.</a:t>
            </a:r>
            <a:endParaRPr lang="zh-CN" altLang="zh-CN" sz="2400" dirty="0"/>
          </a:p>
        </p:txBody>
      </p:sp>
    </p:spTree>
  </p:cSld>
  <p:clrMapOvr>
    <a:masterClrMapping/>
  </p:clrMapOvr>
  <p:transition>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h144.jpg" descr="id:2147493115;FounderCES"/>
          <p:cNvPicPr/>
          <p:nvPr/>
        </p:nvPicPr>
        <p:blipFill>
          <a:blip r:embed="rId3" cstate="email">
            <a:duotone>
              <a:prstClr val="black"/>
              <a:srgbClr val="FFFF00">
                <a:tint val="45000"/>
                <a:satMod val="400000"/>
              </a:srgbClr>
            </a:duotone>
          </a:blip>
          <a:stretch>
            <a:fillRect/>
          </a:stretch>
        </p:blipFill>
        <p:spPr>
          <a:xfrm>
            <a:off x="5436096" y="1930778"/>
            <a:ext cx="3168352" cy="1767637"/>
          </a:xfrm>
          <a:prstGeom prst="rect">
            <a:avLst/>
          </a:prstGeom>
        </p:spPr>
      </p:pic>
      <p:sp>
        <p:nvSpPr>
          <p:cNvPr id="3" name="矩形 2"/>
          <p:cNvSpPr>
            <a:spLocks noChangeArrowheads="1"/>
          </p:cNvSpPr>
          <p:nvPr/>
        </p:nvSpPr>
        <p:spPr bwMode="auto">
          <a:xfrm>
            <a:off x="467692" y="2625329"/>
            <a:ext cx="30241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2400">
                <a:latin typeface="Times New Roman" panose="02020603050405020304" pitchFamily="18" charset="0"/>
                <a:cs typeface="Times New Roman" panose="02020603050405020304" pitchFamily="18" charset="0"/>
              </a:rPr>
              <a:t>   又</a:t>
            </a: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3</a:t>
            </a:r>
            <a:r>
              <a:rPr lang="en-US" altLang="zh-CN" sz="2400" i="1">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3,</a:t>
            </a:r>
          </a:p>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   </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AME</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ANC</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4" name="矩形 3"/>
          <p:cNvSpPr>
            <a:spLocks noChangeArrowheads="1"/>
          </p:cNvSpPr>
          <p:nvPr/>
        </p:nvSpPr>
        <p:spPr bwMode="auto">
          <a:xfrm>
            <a:off x="773337" y="1037370"/>
            <a:ext cx="5886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400">
                <a:latin typeface="Times New Roman" panose="02020603050405020304" pitchFamily="18" charset="0"/>
                <a:cs typeface="Times New Roman" panose="02020603050405020304" pitchFamily="18" charset="0"/>
              </a:rPr>
              <a:t>如图所示</a:t>
            </a: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过点</a:t>
            </a:r>
            <a:r>
              <a:rPr lang="en-US" altLang="zh-CN" sz="2400" i="1">
                <a:latin typeface="Times New Roman" panose="02020603050405020304" pitchFamily="18" charset="0"/>
                <a:cs typeface="Times New Roman" panose="02020603050405020304" pitchFamily="18" charset="0"/>
              </a:rPr>
              <a:t>A</a:t>
            </a:r>
            <a:r>
              <a:rPr lang="zh-CN" altLang="zh-CN" sz="2400">
                <a:latin typeface="Times New Roman" panose="02020603050405020304" pitchFamily="18" charset="0"/>
                <a:cs typeface="Times New Roman" panose="02020603050405020304" pitchFamily="18" charset="0"/>
              </a:rPr>
              <a:t>作</a:t>
            </a:r>
            <a:r>
              <a:rPr lang="en-US" altLang="zh-CN" sz="2400" i="1">
                <a:latin typeface="Times New Roman" panose="02020603050405020304" pitchFamily="18" charset="0"/>
                <a:cs typeface="Times New Roman" panose="02020603050405020304" pitchFamily="18" charset="0"/>
              </a:rPr>
              <a:t>AN</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DC</a:t>
            </a:r>
            <a:r>
              <a:rPr lang="zh-CN" altLang="zh-CN" sz="2400">
                <a:latin typeface="Times New Roman" panose="02020603050405020304" pitchFamily="18" charset="0"/>
                <a:cs typeface="Times New Roman" panose="02020603050405020304" pitchFamily="18" charset="0"/>
              </a:rPr>
              <a:t>于</a:t>
            </a:r>
            <a:r>
              <a:rPr lang="en-US" altLang="zh-CN" sz="2400" i="1">
                <a:latin typeface="Times New Roman" panose="02020603050405020304" pitchFamily="18" charset="0"/>
                <a:cs typeface="Times New Roman" panose="02020603050405020304" pitchFamily="18" charset="0"/>
              </a:rPr>
              <a:t>N</a:t>
            </a: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交</a:t>
            </a:r>
            <a:r>
              <a:rPr lang="en-US" altLang="zh-CN" sz="2400" i="1">
                <a:latin typeface="Times New Roman" panose="02020603050405020304" pitchFamily="18" charset="0"/>
                <a:cs typeface="Times New Roman" panose="02020603050405020304" pitchFamily="18" charset="0"/>
              </a:rPr>
              <a:t>EF</a:t>
            </a:r>
            <a:r>
              <a:rPr lang="zh-CN" altLang="zh-CN" sz="2400">
                <a:latin typeface="Times New Roman" panose="02020603050405020304" pitchFamily="18" charset="0"/>
                <a:cs typeface="Times New Roman" panose="02020603050405020304" pitchFamily="18" charset="0"/>
              </a:rPr>
              <a:t>于</a:t>
            </a:r>
            <a:r>
              <a:rPr lang="en-US" altLang="zh-CN" sz="2400" i="1">
                <a:latin typeface="Times New Roman" panose="02020603050405020304" pitchFamily="18" charset="0"/>
                <a:cs typeface="Times New Roman" panose="02020603050405020304" pitchFamily="18" charset="0"/>
              </a:rPr>
              <a:t>M.</a:t>
            </a:r>
            <a:r>
              <a:rPr lang="en-US" altLang="zh-CN" sz="2400">
                <a:latin typeface="Times New Roman" panose="02020603050405020304" pitchFamily="18" charset="0"/>
                <a:cs typeface="Times New Roman" panose="02020603050405020304" pitchFamily="18" charset="0"/>
              </a:rPr>
              <a:t> </a:t>
            </a:r>
            <a:endParaRPr lang="zh-CN" altLang="zh-CN" sz="2400">
              <a:latin typeface="Times New Roman" panose="02020603050405020304" pitchFamily="18" charset="0"/>
              <a:cs typeface="Times New Roman" panose="02020603050405020304" pitchFamily="18" charset="0"/>
            </a:endParaRPr>
          </a:p>
        </p:txBody>
      </p:sp>
      <p:sp>
        <p:nvSpPr>
          <p:cNvPr id="6" name="矩形 5"/>
          <p:cNvSpPr/>
          <p:nvPr/>
        </p:nvSpPr>
        <p:spPr>
          <a:xfrm>
            <a:off x="758783" y="520828"/>
            <a:ext cx="2056973" cy="646331"/>
          </a:xfrm>
          <a:prstGeom prst="rect">
            <a:avLst/>
          </a:prstGeom>
          <a:noFill/>
        </p:spPr>
        <p:txBody>
          <a:bodyPr wrap="none">
            <a:spAutoFit/>
            <a:scene3d>
              <a:camera prst="orthographicFront"/>
              <a:lightRig rig="soft" dir="tl"/>
            </a:scene3d>
            <a:sp3d contourW="25400" prstMaterial="matte">
              <a:bevelT w="25400" h="55880" prst="artDeco"/>
              <a:contourClr>
                <a:schemeClr val="accent2">
                  <a:tint val="20000"/>
                </a:schemeClr>
              </a:contourClr>
            </a:sp3d>
          </a:bodyPr>
          <a:lstStyle/>
          <a:p>
            <a:pPr algn="ctr" eaLnBrk="1" fontAlgn="auto" hangingPunct="1">
              <a:spcBef>
                <a:spcPct val="0"/>
              </a:spcBef>
              <a:spcAft>
                <a:spcPct val="0"/>
              </a:spcAft>
              <a:defRPr/>
            </a:pPr>
            <a:r>
              <a:rPr lang="zh-CN" altLang="en-US" sz="36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rPr>
              <a:t>测量原理</a:t>
            </a:r>
          </a:p>
        </p:txBody>
      </p:sp>
      <p:sp>
        <p:nvSpPr>
          <p:cNvPr id="7" name="矩形 6"/>
          <p:cNvSpPr>
            <a:spLocks noChangeArrowheads="1"/>
          </p:cNvSpPr>
          <p:nvPr/>
        </p:nvSpPr>
        <p:spPr bwMode="auto">
          <a:xfrm>
            <a:off x="683568" y="1415412"/>
            <a:ext cx="28857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EF</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BD</a:t>
            </a: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CD</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BD</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8" name="矩形 7"/>
          <p:cNvSpPr>
            <a:spLocks noChangeArrowheads="1"/>
          </p:cNvSpPr>
          <p:nvPr/>
        </p:nvSpPr>
        <p:spPr bwMode="auto">
          <a:xfrm>
            <a:off x="738912" y="1793454"/>
            <a:ext cx="34660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EFD=</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CDH=</a:t>
            </a:r>
            <a:r>
              <a:rPr lang="en-US" altLang="zh-CN" sz="2400">
                <a:latin typeface="Times New Roman" panose="02020603050405020304" pitchFamily="18" charset="0"/>
                <a:cs typeface="Times New Roman" panose="02020603050405020304" pitchFamily="18" charset="0"/>
              </a:rPr>
              <a:t>90°,</a:t>
            </a:r>
            <a:endParaRPr lang="zh-CN" altLang="zh-CN" sz="2400">
              <a:latin typeface="Times New Roman" panose="02020603050405020304" pitchFamily="18" charset="0"/>
              <a:cs typeface="Times New Roman" panose="02020603050405020304" pitchFamily="18" charset="0"/>
            </a:endParaRPr>
          </a:p>
        </p:txBody>
      </p:sp>
      <p:sp>
        <p:nvSpPr>
          <p:cNvPr id="9" name="矩形 8"/>
          <p:cNvSpPr>
            <a:spLocks noChangeArrowheads="1"/>
          </p:cNvSpPr>
          <p:nvPr/>
        </p:nvSpPr>
        <p:spPr bwMode="auto">
          <a:xfrm>
            <a:off x="744854" y="2171496"/>
            <a:ext cx="3179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EF</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CN</a:t>
            </a: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1</a:t>
            </a:r>
            <a:r>
              <a:rPr lang="en-US" altLang="zh-CN" sz="2400" i="1">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2</a:t>
            </a:r>
            <a:r>
              <a:rPr lang="en-US" altLang="zh-CN" sz="2400" i="1">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graphicFrame>
        <p:nvGraphicFramePr>
          <p:cNvPr id="5" name="对象 4"/>
          <p:cNvGraphicFramePr>
            <a:graphicFrameLocks noChangeAspect="1"/>
          </p:cNvGraphicFramePr>
          <p:nvPr/>
        </p:nvGraphicFramePr>
        <p:xfrm>
          <a:off x="805831" y="3259710"/>
          <a:ext cx="3748088" cy="540544"/>
        </p:xfrm>
        <a:graphic>
          <a:graphicData uri="http://schemas.openxmlformats.org/presentationml/2006/ole">
            <mc:AlternateContent xmlns:mc="http://schemas.openxmlformats.org/markup-compatibility/2006">
              <mc:Choice xmlns:v="urn:schemas-microsoft-com:vml" Requires="v">
                <p:oleObj spid="_x0000_s4104" name="Equation" r:id="rId4" imgW="49072800" imgH="9448800" progId="Equation.DSMT4">
                  <p:embed/>
                </p:oleObj>
              </mc:Choice>
              <mc:Fallback>
                <p:oleObj name="Equation" r:id="rId4" imgW="49072800" imgH="9448800" progId="Equation.DSMT4">
                  <p:embed/>
                  <p:pic>
                    <p:nvPicPr>
                      <p:cNvPr id="0" name="OLE substitute image"/>
                      <p:cNvPicPr/>
                      <p:nvPr/>
                    </p:nvPicPr>
                    <p:blipFill>
                      <a:blip r:embed="rId5"/>
                      <a:stretch>
                        <a:fillRect/>
                      </a:stretch>
                    </p:blipFill>
                    <p:spPr>
                      <a:xfrm>
                        <a:off x="805831" y="3259710"/>
                        <a:ext cx="3748088" cy="540544"/>
                      </a:xfrm>
                      <a:prstGeom prst="rect">
                        <a:avLst/>
                      </a:prstGeom>
                      <a:noFill/>
                      <a:ln>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checkerboard(across)">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259633" y="3507708"/>
            <a:ext cx="6480720"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400">
                <a:latin typeface="Times New Roman" panose="02020603050405020304" pitchFamily="18" charset="0"/>
                <a:ea typeface="楷体" panose="02010609060101010101" pitchFamily="49" charset="-122"/>
                <a:cs typeface="Times New Roman" panose="02020603050405020304" pitchFamily="18" charset="0"/>
              </a:rPr>
              <a:t>因此</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只要测量出观测者的眼睛与地面的距离</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AB</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人到旗杆的距离</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BD</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人到标杆的距离</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BF</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标杆高度</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EF</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就可以求出旗杆</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CD</a:t>
            </a:r>
            <a:r>
              <a:rPr lang="zh-CN" altLang="zh-CN" sz="2400">
                <a:latin typeface="Times New Roman" panose="02020603050405020304" pitchFamily="18" charset="0"/>
                <a:ea typeface="楷体" panose="02010609060101010101" pitchFamily="49" charset="-122"/>
                <a:cs typeface="Times New Roman" panose="02020603050405020304" pitchFamily="18" charset="0"/>
              </a:rPr>
              <a:t>的高度</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a:t>
            </a:r>
            <a:endParaRPr lang="zh-CN" altLang="zh-CN" sz="240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 name="矩形 3"/>
          <p:cNvSpPr>
            <a:spLocks noChangeArrowheads="1"/>
          </p:cNvSpPr>
          <p:nvPr/>
        </p:nvSpPr>
        <p:spPr bwMode="auto">
          <a:xfrm>
            <a:off x="1115617" y="789942"/>
            <a:ext cx="19704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400">
                <a:latin typeface="Times New Roman" panose="02020603050405020304" pitchFamily="18" charset="0"/>
                <a:cs typeface="Times New Roman" panose="02020603050405020304" pitchFamily="18" charset="0"/>
              </a:rPr>
              <a:t>又</a:t>
            </a: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AB</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BD</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5" name="矩形 4"/>
          <p:cNvSpPr>
            <a:spLocks noChangeArrowheads="1"/>
          </p:cNvSpPr>
          <p:nvPr/>
        </p:nvSpPr>
        <p:spPr bwMode="auto">
          <a:xfrm>
            <a:off x="1115617" y="1221990"/>
            <a:ext cx="5292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ABF=</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CDF=</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AND=</a:t>
            </a:r>
            <a:r>
              <a:rPr lang="en-US" altLang="zh-CN" sz="2400">
                <a:latin typeface="Times New Roman" panose="02020603050405020304" pitchFamily="18" charset="0"/>
                <a:cs typeface="Times New Roman" panose="02020603050405020304" pitchFamily="18" charset="0"/>
              </a:rPr>
              <a:t>90°,</a:t>
            </a:r>
            <a:endParaRPr lang="zh-CN" altLang="zh-CN" sz="2400">
              <a:latin typeface="Times New Roman" panose="02020603050405020304" pitchFamily="18" charset="0"/>
              <a:cs typeface="Times New Roman" panose="02020603050405020304" pitchFamily="18" charset="0"/>
            </a:endParaRPr>
          </a:p>
        </p:txBody>
      </p:sp>
      <p:sp>
        <p:nvSpPr>
          <p:cNvPr id="6" name="矩形 5"/>
          <p:cNvSpPr>
            <a:spLocks noChangeArrowheads="1"/>
          </p:cNvSpPr>
          <p:nvPr/>
        </p:nvSpPr>
        <p:spPr bwMode="auto">
          <a:xfrm>
            <a:off x="1115618" y="1740098"/>
            <a:ext cx="32191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四边形</a:t>
            </a:r>
            <a:r>
              <a:rPr lang="en-US" altLang="zh-CN" sz="2400" i="1">
                <a:latin typeface="Times New Roman" panose="02020603050405020304" pitchFamily="18" charset="0"/>
                <a:cs typeface="Times New Roman" panose="02020603050405020304" pitchFamily="18" charset="0"/>
              </a:rPr>
              <a:t>ABDN</a:t>
            </a:r>
            <a:r>
              <a:rPr lang="zh-CN" altLang="zh-CN" sz="2400">
                <a:latin typeface="Times New Roman" panose="02020603050405020304" pitchFamily="18" charset="0"/>
                <a:cs typeface="Times New Roman" panose="02020603050405020304" pitchFamily="18" charset="0"/>
              </a:rPr>
              <a:t>为矩形</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7" name="矩形 6"/>
          <p:cNvSpPr>
            <a:spLocks noChangeArrowheads="1"/>
          </p:cNvSpPr>
          <p:nvPr/>
        </p:nvSpPr>
        <p:spPr bwMode="auto">
          <a:xfrm>
            <a:off x="1169196" y="2334219"/>
            <a:ext cx="26693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DN=AB</a:t>
            </a: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AN=BD</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8" name="矩形 7"/>
          <p:cNvSpPr>
            <a:spLocks noChangeArrowheads="1"/>
          </p:cNvSpPr>
          <p:nvPr/>
        </p:nvSpPr>
        <p:spPr bwMode="auto">
          <a:xfrm>
            <a:off x="1169195" y="2873574"/>
            <a:ext cx="34547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CD=CN+ND=CN+AB.</a:t>
            </a:r>
            <a:endParaRPr lang="zh-CN" altLang="zh-CN" sz="2400">
              <a:latin typeface="Times New Roman" panose="02020603050405020304" pitchFamily="18" charset="0"/>
              <a:cs typeface="Times New Roman" panose="02020603050405020304" pitchFamily="18" charset="0"/>
            </a:endParaRPr>
          </a:p>
        </p:txBody>
      </p:sp>
      <p:pic>
        <p:nvPicPr>
          <p:cNvPr id="9" name="th144.jpg" descr="id:2147493115;FounderCES"/>
          <p:cNvPicPr/>
          <p:nvPr/>
        </p:nvPicPr>
        <p:blipFill>
          <a:blip r:embed="rId2" cstate="email">
            <a:duotone>
              <a:prstClr val="black"/>
              <a:srgbClr val="FFFF00">
                <a:tint val="45000"/>
                <a:satMod val="400000"/>
              </a:srgbClr>
            </a:duotone>
          </a:blip>
          <a:stretch>
            <a:fillRect/>
          </a:stretch>
        </p:blipFill>
        <p:spPr>
          <a:xfrm>
            <a:off x="5515767" y="1623525"/>
            <a:ext cx="3168352" cy="176763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1"/>
          <p:cNvSpPr>
            <a:spLocks noChangeArrowheads="1"/>
          </p:cNvSpPr>
          <p:nvPr/>
        </p:nvSpPr>
        <p:spPr bwMode="auto">
          <a:xfrm>
            <a:off x="596167" y="1779662"/>
            <a:ext cx="798564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200025">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just" eaLnBrk="0" hangingPunct="0">
              <a:lnSpc>
                <a:spcPct val="150000"/>
              </a:lnSpc>
            </a:pPr>
            <a:r>
              <a:rPr lang="en-US" altLang="zh-CN" sz="2000" dirty="0">
                <a:solidFill>
                  <a:srgbClr val="000000"/>
                </a:solidFill>
                <a:latin typeface="黑体" panose="02010609060101010101" pitchFamily="49" charset="-122"/>
                <a:ea typeface="黑体" panose="02010609060101010101" pitchFamily="49" charset="-122"/>
              </a:rPr>
              <a:t>1.</a:t>
            </a:r>
            <a:r>
              <a:rPr lang="zh-CN" altLang="en-US" sz="2000" dirty="0">
                <a:solidFill>
                  <a:srgbClr val="000000"/>
                </a:solidFill>
                <a:latin typeface="黑体" panose="02010609060101010101" pitchFamily="49" charset="-122"/>
                <a:ea typeface="黑体" panose="02010609060101010101" pitchFamily="49" charset="-122"/>
              </a:rPr>
              <a:t>通过测量旗杆的</a:t>
            </a:r>
            <a:r>
              <a:rPr lang="zh-CN" altLang="en-US" sz="2000" dirty="0" smtClean="0">
                <a:solidFill>
                  <a:srgbClr val="000000"/>
                </a:solidFill>
                <a:latin typeface="黑体" panose="02010609060101010101" pitchFamily="49" charset="-122"/>
                <a:ea typeface="黑体" panose="02010609060101010101" pitchFamily="49" charset="-122"/>
              </a:rPr>
              <a:t>高度，</a:t>
            </a:r>
            <a:r>
              <a:rPr lang="zh-CN" altLang="en-US" sz="2000" dirty="0">
                <a:solidFill>
                  <a:srgbClr val="000000"/>
                </a:solidFill>
                <a:latin typeface="黑体" panose="02010609060101010101" pitchFamily="49" charset="-122"/>
                <a:ea typeface="黑体" panose="02010609060101010101" pitchFamily="49" charset="-122"/>
              </a:rPr>
              <a:t>复习巩固相似三角形有关知识</a:t>
            </a:r>
            <a:r>
              <a:rPr lang="en-US" altLang="zh-CN" sz="2000" dirty="0" smtClean="0">
                <a:solidFill>
                  <a:srgbClr val="000000"/>
                </a:solidFill>
                <a:latin typeface="黑体" panose="02010609060101010101" pitchFamily="49" charset="-122"/>
                <a:ea typeface="黑体" panose="02010609060101010101" pitchFamily="49" charset="-122"/>
              </a:rPr>
              <a:t>.</a:t>
            </a:r>
            <a:r>
              <a:rPr lang="zh-CN" altLang="en-US" sz="2000" dirty="0" smtClean="0">
                <a:solidFill>
                  <a:srgbClr val="000000"/>
                </a:solidFill>
                <a:latin typeface="黑体" panose="02010609060101010101" pitchFamily="49" charset="-122"/>
                <a:ea typeface="黑体" panose="02010609060101010101" pitchFamily="49" charset="-122"/>
              </a:rPr>
              <a:t>（</a:t>
            </a:r>
            <a:r>
              <a:rPr lang="zh-CN" altLang="en-US" sz="2000" dirty="0">
                <a:solidFill>
                  <a:srgbClr val="000000"/>
                </a:solidFill>
                <a:latin typeface="黑体" panose="02010609060101010101" pitchFamily="49" charset="-122"/>
                <a:ea typeface="黑体" panose="02010609060101010101" pitchFamily="49" charset="-122"/>
              </a:rPr>
              <a:t>重点）</a:t>
            </a:r>
          </a:p>
          <a:p>
            <a:pPr algn="just" eaLnBrk="0" hangingPunct="0">
              <a:lnSpc>
                <a:spcPct val="150000"/>
              </a:lnSpc>
              <a:spcBef>
                <a:spcPct val="30000"/>
              </a:spcBef>
            </a:pPr>
            <a:r>
              <a:rPr lang="en-US" altLang="zh-CN" sz="2000" dirty="0">
                <a:solidFill>
                  <a:srgbClr val="000000"/>
                </a:solidFill>
                <a:latin typeface="黑体" panose="02010609060101010101" pitchFamily="49" charset="-122"/>
                <a:ea typeface="黑体" panose="02010609060101010101" pitchFamily="49" charset="-122"/>
              </a:rPr>
              <a:t>2</a:t>
            </a:r>
            <a:r>
              <a:rPr lang="en-US" altLang="zh-CN" sz="2000" dirty="0" smtClean="0">
                <a:solidFill>
                  <a:srgbClr val="000000"/>
                </a:solidFill>
                <a:latin typeface="黑体" panose="02010609060101010101" pitchFamily="49" charset="-122"/>
                <a:ea typeface="黑体" panose="02010609060101010101" pitchFamily="49" charset="-122"/>
              </a:rPr>
              <a:t>.</a:t>
            </a:r>
            <a:r>
              <a:rPr lang="zh-CN" altLang="en-US" sz="2000" dirty="0">
                <a:solidFill>
                  <a:srgbClr val="000000"/>
                </a:solidFill>
                <a:latin typeface="黑体" panose="02010609060101010101" pitchFamily="49" charset="-122"/>
                <a:ea typeface="黑体" panose="02010609060101010101" pitchFamily="49" charset="-122"/>
              </a:rPr>
              <a:t>综合运用三角形相似的判定定理和相似三角形的定义</a:t>
            </a:r>
            <a:r>
              <a:rPr lang="zh-CN" altLang="en-US" sz="2000" dirty="0" smtClean="0">
                <a:solidFill>
                  <a:srgbClr val="000000"/>
                </a:solidFill>
                <a:latin typeface="黑体" panose="02010609060101010101" pitchFamily="49" charset="-122"/>
                <a:ea typeface="黑体" panose="02010609060101010101" pitchFamily="49" charset="-122"/>
              </a:rPr>
              <a:t>解决实际</a:t>
            </a:r>
            <a:r>
              <a:rPr lang="zh-CN" altLang="en-US" sz="2000" dirty="0">
                <a:solidFill>
                  <a:srgbClr val="000000"/>
                </a:solidFill>
                <a:latin typeface="黑体" panose="02010609060101010101" pitchFamily="49" charset="-122"/>
                <a:ea typeface="黑体" panose="02010609060101010101" pitchFamily="49" charset="-122"/>
              </a:rPr>
              <a:t>问题</a:t>
            </a:r>
            <a:r>
              <a:rPr lang="en-US" altLang="zh-CN" sz="2000" dirty="0">
                <a:solidFill>
                  <a:srgbClr val="000000"/>
                </a:solidFill>
                <a:latin typeface="黑体" panose="02010609060101010101" pitchFamily="49" charset="-122"/>
                <a:ea typeface="黑体" panose="02010609060101010101" pitchFamily="49" charset="-122"/>
              </a:rPr>
              <a:t>.</a:t>
            </a:r>
            <a:r>
              <a:rPr lang="zh-CN" altLang="en-US" sz="2000" dirty="0">
                <a:solidFill>
                  <a:srgbClr val="000000"/>
                </a:solidFill>
                <a:latin typeface="黑体" panose="02010609060101010101" pitchFamily="49" charset="-122"/>
                <a:ea typeface="黑体" panose="02010609060101010101" pitchFamily="49" charset="-122"/>
              </a:rPr>
              <a:t>（难点）</a:t>
            </a:r>
            <a:endParaRPr lang="en-US" altLang="zh-CN" sz="2000" dirty="0">
              <a:solidFill>
                <a:srgbClr val="000000"/>
              </a:solidFill>
              <a:latin typeface="黑体" panose="02010609060101010101" pitchFamily="49" charset="-122"/>
              <a:ea typeface="黑体" panose="02010609060101010101" pitchFamily="49" charset="-122"/>
            </a:endParaRPr>
          </a:p>
        </p:txBody>
      </p:sp>
      <p:sp>
        <p:nvSpPr>
          <p:cNvPr id="4" name="矩形 80"/>
          <p:cNvSpPr>
            <a:spLocks noChangeArrowheads="1"/>
          </p:cNvSpPr>
          <p:nvPr/>
        </p:nvSpPr>
        <p:spPr bwMode="auto">
          <a:xfrm>
            <a:off x="3476780" y="790858"/>
            <a:ext cx="2031325"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smtClean="0">
                <a:solidFill>
                  <a:schemeClr val="bg1"/>
                </a:solidFill>
                <a:latin typeface="+mj-ea"/>
                <a:ea typeface="+mj-ea"/>
              </a:rPr>
              <a:t>学习目标</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wipe(down)">
                                      <p:cBhvr>
                                        <p:cTn id="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702147" y="3590479"/>
            <a:ext cx="71288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000" dirty="0">
                <a:solidFill>
                  <a:srgbClr val="FF0000"/>
                </a:solidFill>
                <a:latin typeface="楷体" panose="02010609060101010101" pitchFamily="49" charset="-122"/>
                <a:ea typeface="楷体" panose="02010609060101010101" pitchFamily="49" charset="-122"/>
              </a:rPr>
              <a:t>优点</a:t>
            </a:r>
            <a:r>
              <a:rPr lang="en-US" altLang="zh-CN" sz="2000" dirty="0">
                <a:solidFill>
                  <a:srgbClr val="FF0000"/>
                </a:solidFill>
                <a:latin typeface="楷体" panose="02010609060101010101" pitchFamily="49" charset="-122"/>
                <a:ea typeface="楷体" panose="02010609060101010101" pitchFamily="49" charset="-122"/>
              </a:rPr>
              <a:t>:</a:t>
            </a:r>
            <a:r>
              <a:rPr lang="zh-CN" altLang="zh-CN" sz="2000" dirty="0"/>
              <a:t>只需要标杆即可</a:t>
            </a:r>
            <a:r>
              <a:rPr lang="en-US" altLang="zh-CN" sz="2000" dirty="0"/>
              <a:t>,</a:t>
            </a:r>
            <a:r>
              <a:rPr lang="zh-CN" altLang="zh-CN" sz="2000" dirty="0"/>
              <a:t>不受太阳光的限制</a:t>
            </a:r>
            <a:r>
              <a:rPr lang="en-US" altLang="zh-CN" sz="2000" i="1" dirty="0"/>
              <a:t>.</a:t>
            </a:r>
            <a:endParaRPr lang="zh-CN" altLang="zh-CN" sz="2000" dirty="0"/>
          </a:p>
        </p:txBody>
      </p:sp>
      <p:sp>
        <p:nvSpPr>
          <p:cNvPr id="19459" name="矩形 2"/>
          <p:cNvSpPr>
            <a:spLocks noChangeArrowheads="1"/>
          </p:cNvSpPr>
          <p:nvPr/>
        </p:nvSpPr>
        <p:spPr bwMode="auto">
          <a:xfrm>
            <a:off x="2675360" y="843558"/>
            <a:ext cx="41275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000" dirty="0"/>
              <a:t>[</a:t>
            </a:r>
            <a:r>
              <a:rPr lang="zh-CN" altLang="zh-CN" sz="2000" dirty="0">
                <a:solidFill>
                  <a:srgbClr val="FF0000"/>
                </a:solidFill>
              </a:rPr>
              <a:t>知识拓展</a:t>
            </a:r>
            <a:r>
              <a:rPr lang="en-US" altLang="zh-CN" sz="2000" dirty="0"/>
              <a:t>]</a:t>
            </a:r>
            <a:r>
              <a:rPr lang="zh-CN" altLang="zh-CN" sz="2000" i="1" dirty="0"/>
              <a:t>　</a:t>
            </a:r>
            <a:r>
              <a:rPr lang="zh-CN" altLang="zh-CN" sz="2000" dirty="0"/>
              <a:t>标杆测</a:t>
            </a:r>
            <a:r>
              <a:rPr lang="zh-CN" altLang="zh-CN" sz="2000" dirty="0" smtClean="0"/>
              <a:t>高</a:t>
            </a:r>
            <a:endParaRPr lang="zh-CN" altLang="zh-CN" sz="2000" dirty="0"/>
          </a:p>
        </p:txBody>
      </p:sp>
      <p:sp>
        <p:nvSpPr>
          <p:cNvPr id="4" name="矩形 3"/>
          <p:cNvSpPr>
            <a:spLocks noChangeArrowheads="1"/>
          </p:cNvSpPr>
          <p:nvPr/>
        </p:nvSpPr>
        <p:spPr bwMode="auto">
          <a:xfrm>
            <a:off x="611561" y="1275606"/>
            <a:ext cx="77513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85950" indent="-1885950">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000" b="1" dirty="0">
                <a:solidFill>
                  <a:srgbClr val="FF0000"/>
                </a:solidFill>
                <a:latin typeface="楷体" panose="02010609060101010101" pitchFamily="49" charset="-122"/>
                <a:ea typeface="楷体" panose="02010609060101010101" pitchFamily="49" charset="-122"/>
              </a:rPr>
              <a:t>活动工具</a:t>
            </a:r>
            <a:r>
              <a:rPr lang="en-US" altLang="zh-CN" sz="2000" b="1" dirty="0">
                <a:solidFill>
                  <a:srgbClr val="FF0000"/>
                </a:solidFill>
                <a:latin typeface="楷体" panose="02010609060101010101" pitchFamily="49" charset="-122"/>
                <a:ea typeface="楷体" panose="02010609060101010101" pitchFamily="49" charset="-122"/>
              </a:rPr>
              <a:t>:</a:t>
            </a:r>
            <a:r>
              <a:rPr lang="zh-CN" altLang="zh-CN" sz="2000" dirty="0"/>
              <a:t>标杆</a:t>
            </a:r>
            <a:r>
              <a:rPr lang="en-US" altLang="zh-CN" sz="2000" dirty="0"/>
              <a:t>(</a:t>
            </a:r>
            <a:r>
              <a:rPr lang="zh-CN" altLang="zh-CN" sz="2000" dirty="0"/>
              <a:t>高度要高于观测者的身高</a:t>
            </a:r>
            <a:r>
              <a:rPr lang="en-US" altLang="zh-CN" sz="2000" dirty="0"/>
              <a:t>),</a:t>
            </a:r>
            <a:r>
              <a:rPr lang="zh-CN" altLang="zh-CN" sz="2000" dirty="0"/>
              <a:t>皮尺</a:t>
            </a:r>
            <a:r>
              <a:rPr lang="en-US" altLang="zh-CN" sz="2000" i="1" dirty="0"/>
              <a:t>.</a:t>
            </a:r>
            <a:endParaRPr lang="zh-CN" altLang="zh-CN" sz="2000" dirty="0"/>
          </a:p>
        </p:txBody>
      </p:sp>
      <p:sp>
        <p:nvSpPr>
          <p:cNvPr id="5" name="矩形 4"/>
          <p:cNvSpPr>
            <a:spLocks noChangeArrowheads="1"/>
          </p:cNvSpPr>
          <p:nvPr/>
        </p:nvSpPr>
        <p:spPr bwMode="auto">
          <a:xfrm>
            <a:off x="647378" y="1707654"/>
            <a:ext cx="77513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85950" indent="-1885950">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marL="0" indent="0" eaLnBrk="1" hangingPunct="1">
              <a:lnSpc>
                <a:spcPct val="100000"/>
              </a:lnSpc>
              <a:spcBef>
                <a:spcPct val="0"/>
              </a:spcBef>
              <a:buNone/>
            </a:pPr>
            <a:r>
              <a:rPr lang="zh-CN" altLang="zh-CN" sz="2000" dirty="0">
                <a:solidFill>
                  <a:srgbClr val="FF0000"/>
                </a:solidFill>
                <a:latin typeface="楷体" panose="02010609060101010101" pitchFamily="49" charset="-122"/>
                <a:ea typeface="楷体" panose="02010609060101010101" pitchFamily="49" charset="-122"/>
              </a:rPr>
              <a:t>测量方法</a:t>
            </a:r>
            <a:r>
              <a:rPr lang="en-US" altLang="zh-CN" sz="2000" dirty="0">
                <a:solidFill>
                  <a:srgbClr val="FF0000"/>
                </a:solidFill>
                <a:latin typeface="楷体" panose="02010609060101010101" pitchFamily="49" charset="-122"/>
                <a:ea typeface="楷体" panose="02010609060101010101" pitchFamily="49" charset="-122"/>
              </a:rPr>
              <a:t>:</a:t>
            </a:r>
            <a:r>
              <a:rPr lang="zh-CN" altLang="zh-CN" sz="2000" dirty="0"/>
              <a:t>观测者的眼睛必须与标杆的顶端和被测物体的顶端在一条直线上</a:t>
            </a:r>
            <a:r>
              <a:rPr lang="en-US" altLang="zh-CN" sz="2000" i="1" dirty="0"/>
              <a:t>.</a:t>
            </a:r>
            <a:endParaRPr lang="zh-CN" altLang="zh-CN" sz="2000" dirty="0"/>
          </a:p>
        </p:txBody>
      </p:sp>
      <p:sp>
        <p:nvSpPr>
          <p:cNvPr id="6" name="矩形 5"/>
          <p:cNvSpPr>
            <a:spLocks noChangeArrowheads="1"/>
          </p:cNvSpPr>
          <p:nvPr/>
        </p:nvSpPr>
        <p:spPr bwMode="auto">
          <a:xfrm>
            <a:off x="647379" y="2357196"/>
            <a:ext cx="802907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90700" indent="-1790700">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marL="0" indent="0">
              <a:lnSpc>
                <a:spcPct val="100000"/>
              </a:lnSpc>
              <a:spcBef>
                <a:spcPct val="0"/>
              </a:spcBef>
              <a:buNone/>
            </a:pPr>
            <a:r>
              <a:rPr lang="zh-CN" altLang="zh-CN" sz="2000" dirty="0">
                <a:solidFill>
                  <a:srgbClr val="FF0000"/>
                </a:solidFill>
                <a:latin typeface="楷体" panose="02010609060101010101" pitchFamily="49" charset="-122"/>
                <a:ea typeface="楷体" panose="02010609060101010101" pitchFamily="49" charset="-122"/>
              </a:rPr>
              <a:t>测量数据</a:t>
            </a:r>
            <a:r>
              <a:rPr lang="en-US" altLang="zh-CN" sz="2000" dirty="0">
                <a:solidFill>
                  <a:srgbClr val="FF0000"/>
                </a:solidFill>
                <a:latin typeface="楷体" panose="02010609060101010101" pitchFamily="49" charset="-122"/>
                <a:ea typeface="楷体" panose="02010609060101010101" pitchFamily="49" charset="-122"/>
              </a:rPr>
              <a:t>:</a:t>
            </a:r>
            <a:r>
              <a:rPr lang="zh-CN" altLang="zh-CN" sz="2000" dirty="0"/>
              <a:t>观测者的眼睛与地面的距离</a:t>
            </a:r>
            <a:r>
              <a:rPr lang="en-US" altLang="zh-CN" sz="2000" dirty="0"/>
              <a:t>,</a:t>
            </a:r>
            <a:r>
              <a:rPr lang="zh-CN" altLang="zh-CN" sz="2000" dirty="0"/>
              <a:t>标杆高度以及观测者与标杆、被测物体之间的距离</a:t>
            </a:r>
            <a:r>
              <a:rPr lang="en-US" altLang="zh-CN" sz="2000" i="1" dirty="0"/>
              <a:t>.</a:t>
            </a:r>
            <a:endParaRPr lang="zh-CN" altLang="zh-CN" sz="2000" dirty="0"/>
          </a:p>
        </p:txBody>
      </p:sp>
      <p:sp>
        <p:nvSpPr>
          <p:cNvPr id="7" name="矩形 6"/>
          <p:cNvSpPr>
            <a:spLocks noChangeArrowheads="1"/>
          </p:cNvSpPr>
          <p:nvPr/>
        </p:nvSpPr>
        <p:spPr bwMode="auto">
          <a:xfrm>
            <a:off x="647379" y="3051609"/>
            <a:ext cx="78902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90700" indent="-1790700">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000" dirty="0">
                <a:solidFill>
                  <a:srgbClr val="FF0000"/>
                </a:solidFill>
                <a:latin typeface="楷体" panose="02010609060101010101" pitchFamily="49" charset="-122"/>
                <a:ea typeface="楷体" panose="02010609060101010101" pitchFamily="49" charset="-122"/>
              </a:rPr>
              <a:t>测量原理</a:t>
            </a:r>
            <a:r>
              <a:rPr lang="en-US" altLang="zh-CN" sz="2000" dirty="0">
                <a:solidFill>
                  <a:srgbClr val="FF0000"/>
                </a:solidFill>
                <a:latin typeface="楷体" panose="02010609060101010101" pitchFamily="49" charset="-122"/>
                <a:ea typeface="楷体" panose="02010609060101010101" pitchFamily="49" charset="-122"/>
              </a:rPr>
              <a:t>:</a:t>
            </a:r>
            <a:r>
              <a:rPr lang="zh-CN" altLang="zh-CN" sz="2000" dirty="0"/>
              <a:t>由标杆和被测物体平行得出两直角三角形相似</a:t>
            </a:r>
            <a:r>
              <a:rPr lang="en-US" altLang="zh-CN" sz="2000" i="1" dirty="0"/>
              <a:t>.</a:t>
            </a:r>
            <a:endParaRPr lang="zh-CN" altLang="zh-CN" sz="2000" dirty="0"/>
          </a:p>
        </p:txBody>
      </p:sp>
      <p:sp>
        <p:nvSpPr>
          <p:cNvPr id="8" name="矩形 7"/>
          <p:cNvSpPr>
            <a:spLocks noChangeArrowheads="1"/>
          </p:cNvSpPr>
          <p:nvPr/>
        </p:nvSpPr>
        <p:spPr bwMode="auto">
          <a:xfrm>
            <a:off x="702148" y="3975646"/>
            <a:ext cx="28990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000" dirty="0">
                <a:solidFill>
                  <a:srgbClr val="FF0000"/>
                </a:solidFill>
                <a:latin typeface="楷体" panose="02010609060101010101" pitchFamily="49" charset="-122"/>
                <a:ea typeface="楷体" panose="02010609060101010101" pitchFamily="49" charset="-122"/>
              </a:rPr>
              <a:t>缺点</a:t>
            </a:r>
            <a:r>
              <a:rPr lang="en-US" altLang="zh-CN" sz="2000" dirty="0">
                <a:solidFill>
                  <a:srgbClr val="FF0000"/>
                </a:solidFill>
                <a:latin typeface="楷体" panose="02010609060101010101" pitchFamily="49" charset="-122"/>
                <a:ea typeface="楷体" panose="02010609060101010101" pitchFamily="49" charset="-122"/>
              </a:rPr>
              <a:t>:</a:t>
            </a:r>
            <a:r>
              <a:rPr lang="zh-CN" altLang="zh-CN" sz="2000" dirty="0"/>
              <a:t>计算量大</a:t>
            </a:r>
            <a:r>
              <a:rPr lang="en-US" altLang="zh-CN" sz="2000" i="1" dirty="0"/>
              <a:t>.</a:t>
            </a:r>
            <a:endParaRPr lang="zh-CN" altLang="zh-CN"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4)">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3" descr="{C0L@CB(QX$WV}Y`8_CO0LW"/>
          <p:cNvPicPr>
            <a:picLocks noChangeAspect="1" noChangeArrowheads="1"/>
          </p:cNvPicPr>
          <p:nvPr/>
        </p:nvPicPr>
        <p:blipFill>
          <a:blip r:embed="rId2" cstate="email"/>
          <a:srcRect/>
          <a:stretch>
            <a:fillRect/>
          </a:stretch>
        </p:blipFill>
        <p:spPr bwMode="auto">
          <a:xfrm>
            <a:off x="904875" y="2957513"/>
            <a:ext cx="2952750" cy="191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ext Box 10"/>
          <p:cNvSpPr txBox="1">
            <a:spLocks noChangeArrowheads="1"/>
          </p:cNvSpPr>
          <p:nvPr/>
        </p:nvSpPr>
        <p:spPr bwMode="auto">
          <a:xfrm>
            <a:off x="499048" y="627310"/>
            <a:ext cx="8249417" cy="207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000" dirty="0">
                <a:solidFill>
                  <a:srgbClr val="228B8B"/>
                </a:solidFill>
                <a:ea typeface="黑体" panose="02010609060101010101" pitchFamily="49" charset="-122"/>
              </a:rPr>
              <a:t>例</a:t>
            </a:r>
            <a:r>
              <a:rPr lang="en-US" altLang="zh-CN" sz="2000" b="1" dirty="0">
                <a:solidFill>
                  <a:srgbClr val="228B8B"/>
                </a:solidFill>
                <a:latin typeface="Times New Roman" panose="02020603050405020304" pitchFamily="18" charset="0"/>
                <a:ea typeface="黑体" panose="02010609060101010101" pitchFamily="49" charset="-122"/>
              </a:rPr>
              <a:t>2</a:t>
            </a:r>
            <a:r>
              <a:rPr lang="zh-CN" altLang="en-US" sz="2000" dirty="0">
                <a:solidFill>
                  <a:srgbClr val="228B8B"/>
                </a:solidFill>
                <a:ea typeface="黑体" panose="02010609060101010101" pitchFamily="49" charset="-122"/>
              </a:rPr>
              <a:t> </a:t>
            </a:r>
            <a:r>
              <a:rPr lang="zh-CN" altLang="en-US" sz="2000" dirty="0">
                <a:solidFill>
                  <a:schemeClr val="tx1"/>
                </a:solidFill>
                <a:ea typeface="黑体" panose="02010609060101010101" pitchFamily="49" charset="-122"/>
              </a:rPr>
              <a:t>如图，</a:t>
            </a:r>
            <a:r>
              <a:rPr lang="zh-CN" altLang="en-US" sz="2000" dirty="0">
                <a:solidFill>
                  <a:schemeClr val="tx1"/>
                </a:solidFill>
                <a:latin typeface="Times New Roman" panose="02020603050405020304" pitchFamily="18" charset="0"/>
                <a:ea typeface="黑体" panose="02010609060101010101" pitchFamily="49" charset="-122"/>
              </a:rPr>
              <a:t>左、右并排的两棵大树的高分别是 </a:t>
            </a:r>
            <a:r>
              <a:rPr lang="en-US" altLang="zh-CN" sz="2000" i="1" dirty="0">
                <a:solidFill>
                  <a:schemeClr val="tx1"/>
                </a:solidFill>
                <a:latin typeface="Times New Roman" panose="02020603050405020304" pitchFamily="18" charset="0"/>
                <a:ea typeface="黑体" panose="02010609060101010101" pitchFamily="49" charset="-122"/>
              </a:rPr>
              <a:t>AB </a:t>
            </a:r>
            <a:r>
              <a:rPr lang="en-US" altLang="zh-CN" sz="2000" dirty="0">
                <a:solidFill>
                  <a:schemeClr val="tx1"/>
                </a:solidFill>
                <a:latin typeface="Times New Roman" panose="02020603050405020304" pitchFamily="18" charset="0"/>
                <a:ea typeface="黑体" panose="02010609060101010101" pitchFamily="49" charset="-122"/>
              </a:rPr>
              <a:t>= 8 m </a:t>
            </a:r>
            <a:r>
              <a:rPr lang="zh-CN" altLang="en-US" sz="2000" dirty="0">
                <a:solidFill>
                  <a:schemeClr val="tx1"/>
                </a:solidFill>
                <a:latin typeface="Times New Roman" panose="02020603050405020304" pitchFamily="18" charset="0"/>
                <a:ea typeface="黑体" panose="02010609060101010101" pitchFamily="49" charset="-122"/>
              </a:rPr>
              <a:t>和 </a:t>
            </a:r>
            <a:r>
              <a:rPr lang="en-US" altLang="zh-CN" sz="2000" i="1" dirty="0">
                <a:solidFill>
                  <a:schemeClr val="tx1"/>
                </a:solidFill>
                <a:latin typeface="Times New Roman" panose="02020603050405020304" pitchFamily="18" charset="0"/>
                <a:ea typeface="黑体" panose="02010609060101010101" pitchFamily="49" charset="-122"/>
              </a:rPr>
              <a:t>CD </a:t>
            </a:r>
            <a:r>
              <a:rPr lang="en-US" altLang="zh-CN" sz="2000" dirty="0">
                <a:solidFill>
                  <a:schemeClr val="tx1"/>
                </a:solidFill>
                <a:latin typeface="Times New Roman" panose="02020603050405020304" pitchFamily="18" charset="0"/>
                <a:ea typeface="黑体" panose="02010609060101010101" pitchFamily="49" charset="-122"/>
              </a:rPr>
              <a:t>= 12 m</a:t>
            </a:r>
            <a:r>
              <a:rPr lang="zh-CN" altLang="en-US" sz="2000" dirty="0">
                <a:solidFill>
                  <a:schemeClr val="tx1"/>
                </a:solidFill>
                <a:latin typeface="Times New Roman" panose="02020603050405020304" pitchFamily="18" charset="0"/>
                <a:ea typeface="黑体" panose="02010609060101010101" pitchFamily="49" charset="-122"/>
              </a:rPr>
              <a:t>，两树底部的距离 </a:t>
            </a:r>
            <a:r>
              <a:rPr lang="en-US" altLang="zh-CN" sz="2000" i="1" dirty="0">
                <a:solidFill>
                  <a:schemeClr val="tx1"/>
                </a:solidFill>
                <a:latin typeface="Times New Roman" panose="02020603050405020304" pitchFamily="18" charset="0"/>
                <a:ea typeface="黑体" panose="02010609060101010101" pitchFamily="49" charset="-122"/>
              </a:rPr>
              <a:t>BD </a:t>
            </a:r>
            <a:r>
              <a:rPr lang="en-US" altLang="zh-CN" sz="2000" dirty="0">
                <a:solidFill>
                  <a:schemeClr val="tx1"/>
                </a:solidFill>
                <a:latin typeface="Times New Roman" panose="02020603050405020304" pitchFamily="18" charset="0"/>
                <a:ea typeface="黑体" panose="02010609060101010101" pitchFamily="49" charset="-122"/>
              </a:rPr>
              <a:t>= 5 m</a:t>
            </a:r>
            <a:r>
              <a:rPr lang="zh-CN" altLang="en-US" sz="2000" dirty="0">
                <a:solidFill>
                  <a:schemeClr val="tx1"/>
                </a:solidFill>
                <a:latin typeface="Times New Roman" panose="02020603050405020304" pitchFamily="18" charset="0"/>
                <a:ea typeface="黑体" panose="02010609060101010101" pitchFamily="49" charset="-122"/>
              </a:rPr>
              <a:t>，一个人估计自己眼睛距离地面 </a:t>
            </a:r>
            <a:r>
              <a:rPr lang="en-US" altLang="zh-CN" sz="2000" dirty="0">
                <a:solidFill>
                  <a:schemeClr val="tx1"/>
                </a:solidFill>
                <a:latin typeface="Times New Roman" panose="02020603050405020304" pitchFamily="18" charset="0"/>
                <a:ea typeface="黑体" panose="02010609060101010101" pitchFamily="49" charset="-122"/>
              </a:rPr>
              <a:t>1.6 m</a:t>
            </a:r>
            <a:r>
              <a:rPr lang="zh-CN" altLang="en-US" sz="2000" dirty="0">
                <a:solidFill>
                  <a:schemeClr val="tx1"/>
                </a:solidFill>
                <a:latin typeface="Times New Roman" panose="02020603050405020304" pitchFamily="18" charset="0"/>
                <a:ea typeface="黑体" panose="02010609060101010101" pitchFamily="49" charset="-122"/>
              </a:rPr>
              <a:t>，她沿着正对这两棵树的一条水平直路 </a:t>
            </a:r>
            <a:r>
              <a:rPr lang="en-US" altLang="zh-CN" sz="2000" i="1" dirty="0">
                <a:solidFill>
                  <a:schemeClr val="tx1"/>
                </a:solidFill>
                <a:latin typeface="Times New Roman" panose="02020603050405020304" pitchFamily="18" charset="0"/>
                <a:ea typeface="黑体" panose="02010609060101010101" pitchFamily="49" charset="-122"/>
              </a:rPr>
              <a:t>l </a:t>
            </a:r>
            <a:r>
              <a:rPr lang="zh-CN" altLang="en-US" sz="2000" dirty="0">
                <a:solidFill>
                  <a:schemeClr val="tx1"/>
                </a:solidFill>
                <a:latin typeface="Times New Roman" panose="02020603050405020304" pitchFamily="18" charset="0"/>
                <a:ea typeface="黑体" panose="02010609060101010101" pitchFamily="49" charset="-122"/>
              </a:rPr>
              <a:t>从左向右前进，当她与左边较低的树的距离小于多少时，就看不到右边较高的树的顶端</a:t>
            </a:r>
            <a:r>
              <a:rPr lang="en-US" altLang="zh-CN" sz="2000" i="1" dirty="0">
                <a:solidFill>
                  <a:schemeClr val="tx1"/>
                </a:solidFill>
                <a:latin typeface="Times New Roman" panose="02020603050405020304" pitchFamily="18" charset="0"/>
                <a:ea typeface="黑体" panose="02010609060101010101" pitchFamily="49" charset="-122"/>
              </a:rPr>
              <a:t>C </a:t>
            </a:r>
            <a:r>
              <a:rPr lang="zh-CN" altLang="en-US" sz="2000" dirty="0">
                <a:solidFill>
                  <a:schemeClr val="tx1"/>
                </a:solidFill>
                <a:latin typeface="Times New Roman" panose="02020603050405020304" pitchFamily="18" charset="0"/>
                <a:ea typeface="黑体" panose="02010609060101010101" pitchFamily="49" charset="-122"/>
              </a:rPr>
              <a:t>了</a:t>
            </a:r>
            <a:r>
              <a:rPr lang="en-US" altLang="zh-CN" sz="2000" dirty="0">
                <a:solidFill>
                  <a:schemeClr val="tx1"/>
                </a:solidFill>
                <a:latin typeface="Times New Roman" panose="02020603050405020304" pitchFamily="18" charset="0"/>
                <a:ea typeface="黑体" panose="02010609060101010101" pitchFamily="49" charset="-122"/>
              </a:rPr>
              <a:t>? </a:t>
            </a:r>
          </a:p>
        </p:txBody>
      </p:sp>
      <p:pic>
        <p:nvPicPr>
          <p:cNvPr id="19459" name="Picture 29" descr="{C0L@CB(QX$WV}Y`8_CO0LW"/>
          <p:cNvPicPr>
            <a:picLocks noChangeAspect="1" noChangeArrowheads="1"/>
          </p:cNvPicPr>
          <p:nvPr/>
        </p:nvPicPr>
        <p:blipFill>
          <a:blip r:embed="rId3" cstate="email"/>
          <a:srcRect/>
          <a:stretch>
            <a:fillRect/>
          </a:stretch>
        </p:blipFill>
        <p:spPr bwMode="auto">
          <a:xfrm>
            <a:off x="5060951" y="2977754"/>
            <a:ext cx="3006725" cy="1913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组合 1"/>
          <p:cNvGrpSpPr/>
          <p:nvPr/>
        </p:nvGrpSpPr>
        <p:grpSpPr>
          <a:xfrm>
            <a:off x="387351" y="2536032"/>
            <a:ext cx="7921625" cy="2321719"/>
            <a:chOff x="1425" y="6210"/>
            <a:chExt cx="10673" cy="4050"/>
          </a:xfrm>
        </p:grpSpPr>
        <p:pic>
          <p:nvPicPr>
            <p:cNvPr id="20482" name="Picture 43" descr="{C0L@CB(QX$WV}Y`8_CO0LW"/>
            <p:cNvPicPr>
              <a:picLocks noChangeAspect="1" noChangeArrowheads="1"/>
            </p:cNvPicPr>
            <p:nvPr/>
          </p:nvPicPr>
          <p:blipFill>
            <a:blip r:embed="rId2" cstate="email"/>
            <a:srcRect/>
            <a:stretch>
              <a:fillRect/>
            </a:stretch>
          </p:blipFill>
          <p:spPr bwMode="auto">
            <a:xfrm>
              <a:off x="1425" y="6210"/>
              <a:ext cx="4650" cy="4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29" descr="{C0L@CB(QX$WV}Y`8_CO0LW"/>
            <p:cNvPicPr>
              <a:picLocks noChangeAspect="1" noChangeArrowheads="1"/>
            </p:cNvPicPr>
            <p:nvPr/>
          </p:nvPicPr>
          <p:blipFill>
            <a:blip r:embed="rId3" cstate="email"/>
            <a:srcRect/>
            <a:stretch>
              <a:fillRect/>
            </a:stretch>
          </p:blipFill>
          <p:spPr bwMode="auto">
            <a:xfrm>
              <a:off x="7363" y="6243"/>
              <a:ext cx="4735" cy="4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61" name="Text Box 11"/>
          <p:cNvSpPr txBox="1">
            <a:spLocks noChangeArrowheads="1"/>
          </p:cNvSpPr>
          <p:nvPr/>
        </p:nvSpPr>
        <p:spPr bwMode="auto">
          <a:xfrm>
            <a:off x="287339" y="615063"/>
            <a:ext cx="8605837" cy="2281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3500"/>
              </a:lnSpc>
            </a:pPr>
            <a:r>
              <a:rPr lang="zh-CN" altLang="en-US" sz="2000" dirty="0">
                <a:latin typeface="Times New Roman" panose="02020603050405020304" pitchFamily="18" charset="0"/>
                <a:ea typeface="黑体" panose="02010609060101010101" pitchFamily="49" charset="-122"/>
              </a:rPr>
              <a:t>分析：</a:t>
            </a:r>
            <a:r>
              <a:rPr lang="zh-CN" altLang="en-US" sz="2000" dirty="0">
                <a:solidFill>
                  <a:schemeClr val="tx1"/>
                </a:solidFill>
                <a:latin typeface="Times New Roman" panose="02020603050405020304" pitchFamily="18" charset="0"/>
                <a:ea typeface="黑体" panose="02010609060101010101" pitchFamily="49" charset="-122"/>
              </a:rPr>
              <a:t>如图，设观察者眼睛的位置 </a:t>
            </a:r>
            <a:r>
              <a:rPr lang="en-US" altLang="zh-CN" sz="2000" dirty="0">
                <a:solidFill>
                  <a:schemeClr val="tx1"/>
                </a:solidFill>
                <a:latin typeface="Times New Roman" panose="02020603050405020304" pitchFamily="18" charset="0"/>
                <a:ea typeface="黑体" panose="02010609060101010101" pitchFamily="49" charset="-122"/>
              </a:rPr>
              <a:t>(</a:t>
            </a:r>
            <a:r>
              <a:rPr lang="zh-CN" altLang="en-US" sz="2000" dirty="0">
                <a:solidFill>
                  <a:schemeClr val="tx1"/>
                </a:solidFill>
                <a:latin typeface="Times New Roman" panose="02020603050405020304" pitchFamily="18" charset="0"/>
                <a:ea typeface="黑体" panose="02010609060101010101" pitchFamily="49" charset="-122"/>
              </a:rPr>
              <a:t>视点</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为点 </a:t>
            </a:r>
            <a:r>
              <a:rPr lang="en-US" altLang="zh-CN" sz="2000" i="1" dirty="0">
                <a:solidFill>
                  <a:schemeClr val="tx1"/>
                </a:solidFill>
                <a:latin typeface="Times New Roman" panose="02020603050405020304" pitchFamily="18" charset="0"/>
                <a:ea typeface="黑体" panose="02010609060101010101" pitchFamily="49" charset="-122"/>
              </a:rPr>
              <a:t>F</a:t>
            </a:r>
            <a:r>
              <a:rPr lang="zh-CN" altLang="en-US" sz="2000" dirty="0">
                <a:solidFill>
                  <a:schemeClr val="tx1"/>
                </a:solidFill>
                <a:latin typeface="Times New Roman" panose="02020603050405020304" pitchFamily="18" charset="0"/>
                <a:ea typeface="黑体" panose="02010609060101010101" pitchFamily="49" charset="-122"/>
              </a:rPr>
              <a:t>，画出观察者的水平视线 </a:t>
            </a:r>
            <a:r>
              <a:rPr lang="en-US" altLang="zh-CN" sz="2000" i="1" dirty="0">
                <a:solidFill>
                  <a:schemeClr val="tx1"/>
                </a:solidFill>
                <a:latin typeface="Times New Roman" panose="02020603050405020304" pitchFamily="18" charset="0"/>
                <a:ea typeface="黑体" panose="02010609060101010101" pitchFamily="49" charset="-122"/>
              </a:rPr>
              <a:t>FG</a:t>
            </a:r>
            <a:r>
              <a:rPr lang="zh-CN" altLang="en-US" sz="2000" dirty="0">
                <a:solidFill>
                  <a:schemeClr val="tx1"/>
                </a:solidFill>
                <a:latin typeface="Times New Roman" panose="02020603050405020304" pitchFamily="18" charset="0"/>
                <a:ea typeface="黑体" panose="02010609060101010101" pitchFamily="49" charset="-122"/>
              </a:rPr>
              <a:t>，它交 </a:t>
            </a:r>
            <a:r>
              <a:rPr lang="en-US" altLang="zh-CN" sz="2000" i="1" dirty="0">
                <a:solidFill>
                  <a:schemeClr val="tx1"/>
                </a:solidFill>
                <a:latin typeface="Times New Roman" panose="02020603050405020304" pitchFamily="18" charset="0"/>
                <a:ea typeface="黑体" panose="02010609060101010101" pitchFamily="49" charset="-122"/>
              </a:rPr>
              <a:t>AB</a:t>
            </a:r>
            <a:r>
              <a:rPr lang="zh-CN" altLang="en-US" sz="2000" dirty="0">
                <a:solidFill>
                  <a:schemeClr val="tx1"/>
                </a:solidFill>
                <a:latin typeface="Times New Roman" panose="02020603050405020304" pitchFamily="18" charset="0"/>
                <a:ea typeface="黑体" panose="02010609060101010101" pitchFamily="49" charset="-122"/>
              </a:rPr>
              <a:t>，</a:t>
            </a:r>
            <a:r>
              <a:rPr lang="en-US" altLang="zh-CN" sz="2000" i="1" dirty="0">
                <a:solidFill>
                  <a:schemeClr val="tx1"/>
                </a:solidFill>
                <a:latin typeface="Times New Roman" panose="02020603050405020304" pitchFamily="18" charset="0"/>
                <a:ea typeface="黑体" panose="02010609060101010101" pitchFamily="49" charset="-122"/>
              </a:rPr>
              <a:t>CD </a:t>
            </a:r>
            <a:r>
              <a:rPr lang="zh-CN" altLang="en-US" sz="2000" dirty="0">
                <a:solidFill>
                  <a:schemeClr val="tx1"/>
                </a:solidFill>
                <a:latin typeface="Times New Roman" panose="02020603050405020304" pitchFamily="18" charset="0"/>
                <a:ea typeface="黑体" panose="02010609060101010101" pitchFamily="49" charset="-122"/>
              </a:rPr>
              <a:t>于点 </a:t>
            </a:r>
            <a:r>
              <a:rPr lang="en-US" altLang="zh-CN" sz="2000" i="1" dirty="0">
                <a:solidFill>
                  <a:schemeClr val="tx1"/>
                </a:solidFill>
                <a:latin typeface="Times New Roman" panose="02020603050405020304" pitchFamily="18" charset="0"/>
                <a:ea typeface="黑体" panose="02010609060101010101" pitchFamily="49" charset="-122"/>
              </a:rPr>
              <a:t>H</a:t>
            </a:r>
            <a:r>
              <a:rPr lang="zh-CN" altLang="en-US" sz="2000" dirty="0">
                <a:solidFill>
                  <a:schemeClr val="tx1"/>
                </a:solidFill>
                <a:latin typeface="Times New Roman" panose="02020603050405020304" pitchFamily="18" charset="0"/>
                <a:ea typeface="黑体" panose="02010609060101010101" pitchFamily="49" charset="-122"/>
              </a:rPr>
              <a:t>，</a:t>
            </a:r>
            <a:r>
              <a:rPr lang="en-US" altLang="zh-CN" sz="2000" i="1" dirty="0">
                <a:solidFill>
                  <a:schemeClr val="tx1"/>
                </a:solidFill>
                <a:latin typeface="Times New Roman" panose="02020603050405020304" pitchFamily="18" charset="0"/>
                <a:ea typeface="黑体" panose="02010609060101010101" pitchFamily="49" charset="-122"/>
              </a:rPr>
              <a:t>K</a:t>
            </a:r>
            <a:r>
              <a:rPr lang="en-US" altLang="zh-CN" sz="2000" dirty="0">
                <a:solidFill>
                  <a:schemeClr val="tx1"/>
                </a:solidFill>
                <a:latin typeface="Times New Roman" panose="02020603050405020304" pitchFamily="18" charset="0"/>
                <a:ea typeface="黑体" panose="02010609060101010101" pitchFamily="49" charset="-122"/>
              </a:rPr>
              <a:t>.</a:t>
            </a:r>
          </a:p>
          <a:p>
            <a:pPr>
              <a:lnSpc>
                <a:spcPts val="3500"/>
              </a:lnSpc>
            </a:pPr>
            <a:r>
              <a:rPr lang="zh-CN" altLang="en-US" sz="2000" dirty="0">
                <a:solidFill>
                  <a:schemeClr val="tx1"/>
                </a:solidFill>
                <a:latin typeface="Times New Roman" panose="02020603050405020304" pitchFamily="18" charset="0"/>
                <a:ea typeface="黑体" panose="02010609060101010101" pitchFamily="49" charset="-122"/>
              </a:rPr>
              <a:t>视线 </a:t>
            </a:r>
            <a:r>
              <a:rPr lang="en-US" altLang="zh-CN" sz="2000" i="1" dirty="0">
                <a:solidFill>
                  <a:schemeClr val="tx1"/>
                </a:solidFill>
                <a:latin typeface="Times New Roman" panose="02020603050405020304" pitchFamily="18" charset="0"/>
                <a:ea typeface="黑体" panose="02010609060101010101" pitchFamily="49" charset="-122"/>
              </a:rPr>
              <a:t>FA</a:t>
            </a:r>
            <a:r>
              <a:rPr lang="zh-CN" altLang="en-US" sz="2000" dirty="0">
                <a:solidFill>
                  <a:schemeClr val="tx1"/>
                </a:solidFill>
                <a:latin typeface="Times New Roman" panose="02020603050405020304" pitchFamily="18" charset="0"/>
                <a:ea typeface="黑体" panose="02010609060101010101" pitchFamily="49" charset="-122"/>
              </a:rPr>
              <a:t>，</a:t>
            </a:r>
            <a:r>
              <a:rPr lang="en-US" altLang="zh-CN" sz="2000" i="1" dirty="0">
                <a:solidFill>
                  <a:schemeClr val="tx1"/>
                </a:solidFill>
                <a:latin typeface="Times New Roman" panose="02020603050405020304" pitchFamily="18" charset="0"/>
                <a:ea typeface="黑体" panose="02010609060101010101" pitchFamily="49" charset="-122"/>
              </a:rPr>
              <a:t>FG </a:t>
            </a:r>
            <a:r>
              <a:rPr lang="zh-CN" altLang="en-US" sz="2000" dirty="0">
                <a:solidFill>
                  <a:schemeClr val="tx1"/>
                </a:solidFill>
                <a:latin typeface="Times New Roman" panose="02020603050405020304" pitchFamily="18" charset="0"/>
                <a:ea typeface="黑体" panose="02010609060101010101" pitchFamily="49" charset="-122"/>
              </a:rPr>
              <a:t>的夹角 ∠</a:t>
            </a:r>
            <a:r>
              <a:rPr lang="en-US" altLang="zh-CN" sz="2000" i="1" dirty="0">
                <a:solidFill>
                  <a:schemeClr val="tx1"/>
                </a:solidFill>
                <a:latin typeface="Times New Roman" panose="02020603050405020304" pitchFamily="18" charset="0"/>
                <a:ea typeface="黑体" panose="02010609060101010101" pitchFamily="49" charset="-122"/>
              </a:rPr>
              <a:t>AFH </a:t>
            </a:r>
            <a:r>
              <a:rPr lang="zh-CN" altLang="en-US" sz="2000" dirty="0">
                <a:solidFill>
                  <a:schemeClr val="tx1"/>
                </a:solidFill>
                <a:latin typeface="Times New Roman" panose="02020603050405020304" pitchFamily="18" charset="0"/>
                <a:ea typeface="黑体" panose="02010609060101010101" pitchFamily="49" charset="-122"/>
              </a:rPr>
              <a:t>是观察点 </a:t>
            </a:r>
            <a:r>
              <a:rPr lang="en-US" altLang="zh-CN" sz="2000" i="1" dirty="0">
                <a:solidFill>
                  <a:schemeClr val="tx1"/>
                </a:solidFill>
                <a:latin typeface="Times New Roman" panose="02020603050405020304" pitchFamily="18" charset="0"/>
                <a:ea typeface="黑体" panose="02010609060101010101" pitchFamily="49" charset="-122"/>
              </a:rPr>
              <a:t>A </a:t>
            </a:r>
            <a:r>
              <a:rPr lang="zh-CN" altLang="en-US" sz="2000" dirty="0">
                <a:solidFill>
                  <a:schemeClr val="tx1"/>
                </a:solidFill>
                <a:latin typeface="Times New Roman" panose="02020603050405020304" pitchFamily="18" charset="0"/>
                <a:ea typeface="黑体" panose="02010609060101010101" pitchFamily="49" charset="-122"/>
              </a:rPr>
              <a:t>的仰角</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类似地，</a:t>
            </a:r>
            <a:r>
              <a:rPr lang="en-US" altLang="zh-CN" sz="2000" dirty="0">
                <a:solidFill>
                  <a:schemeClr val="tx1"/>
                </a:solidFill>
                <a:latin typeface="Times New Roman" panose="02020603050405020304" pitchFamily="18" charset="0"/>
                <a:ea typeface="黑体" panose="02010609060101010101" pitchFamily="49" charset="-122"/>
              </a:rPr>
              <a:t>∠</a:t>
            </a:r>
            <a:r>
              <a:rPr lang="en-US" altLang="zh-CN" sz="2000" i="1" dirty="0">
                <a:solidFill>
                  <a:schemeClr val="tx1"/>
                </a:solidFill>
                <a:latin typeface="Times New Roman" panose="02020603050405020304" pitchFamily="18" charset="0"/>
                <a:ea typeface="黑体" panose="02010609060101010101" pitchFamily="49" charset="-122"/>
              </a:rPr>
              <a:t>CFK </a:t>
            </a:r>
            <a:r>
              <a:rPr lang="zh-CN" altLang="en-US" sz="2000" dirty="0">
                <a:solidFill>
                  <a:schemeClr val="tx1"/>
                </a:solidFill>
                <a:latin typeface="Times New Roman" panose="02020603050405020304" pitchFamily="18" charset="0"/>
                <a:ea typeface="黑体" panose="02010609060101010101" pitchFamily="49" charset="-122"/>
              </a:rPr>
              <a:t>是观察点 </a:t>
            </a:r>
            <a:r>
              <a:rPr lang="en-US" altLang="zh-CN" sz="2000" i="1" dirty="0">
                <a:solidFill>
                  <a:schemeClr val="tx1"/>
                </a:solidFill>
                <a:latin typeface="Times New Roman" panose="02020603050405020304" pitchFamily="18" charset="0"/>
                <a:ea typeface="黑体" panose="02010609060101010101" pitchFamily="49" charset="-122"/>
              </a:rPr>
              <a:t>C </a:t>
            </a:r>
            <a:r>
              <a:rPr lang="zh-CN" altLang="en-US" sz="2000" dirty="0">
                <a:solidFill>
                  <a:schemeClr val="tx1"/>
                </a:solidFill>
                <a:latin typeface="Times New Roman" panose="02020603050405020304" pitchFamily="18" charset="0"/>
                <a:ea typeface="黑体" panose="02010609060101010101" pitchFamily="49" charset="-122"/>
              </a:rPr>
              <a:t>时的仰角，由于树的遮挡，区域Ⅰ和Ⅱ都在观察者看不到的区域 </a:t>
            </a:r>
            <a:r>
              <a:rPr lang="en-US" altLang="zh-CN" sz="2000" dirty="0">
                <a:solidFill>
                  <a:schemeClr val="tx1"/>
                </a:solidFill>
                <a:latin typeface="Times New Roman" panose="02020603050405020304" pitchFamily="18" charset="0"/>
                <a:ea typeface="黑体" panose="02010609060101010101" pitchFamily="49" charset="-122"/>
              </a:rPr>
              <a:t>(</a:t>
            </a:r>
            <a:r>
              <a:rPr lang="zh-CN" altLang="en-US" sz="2000" dirty="0">
                <a:solidFill>
                  <a:schemeClr val="tx1"/>
                </a:solidFill>
                <a:latin typeface="Times New Roman" panose="02020603050405020304" pitchFamily="18" charset="0"/>
                <a:ea typeface="黑体" panose="02010609060101010101" pitchFamily="49" charset="-122"/>
              </a:rPr>
              <a:t>盲区</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之内</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再往前走就根本看不到 </a:t>
            </a:r>
            <a:r>
              <a:rPr lang="en-US" altLang="zh-CN" sz="2000" i="1" dirty="0">
                <a:solidFill>
                  <a:schemeClr val="tx1"/>
                </a:solidFill>
                <a:latin typeface="Times New Roman" panose="02020603050405020304" pitchFamily="18" charset="0"/>
                <a:ea typeface="黑体" panose="02010609060101010101" pitchFamily="49" charset="-122"/>
              </a:rPr>
              <a:t>C </a:t>
            </a:r>
            <a:r>
              <a:rPr lang="zh-CN" altLang="en-US" sz="2000" dirty="0">
                <a:solidFill>
                  <a:schemeClr val="tx1"/>
                </a:solidFill>
                <a:latin typeface="Times New Roman" panose="02020603050405020304" pitchFamily="18" charset="0"/>
                <a:ea typeface="黑体" panose="02010609060101010101" pitchFamily="49" charset="-122"/>
              </a:rPr>
              <a:t>点了</a:t>
            </a:r>
            <a:r>
              <a:rPr lang="en-US" altLang="zh-CN" sz="2000" dirty="0">
                <a:solidFill>
                  <a:schemeClr val="tx1"/>
                </a:solidFill>
                <a:latin typeface="Times New Roman" panose="02020603050405020304" pitchFamily="18" charset="0"/>
                <a:ea typeface="黑体" panose="02010609060101010101" pitchFamily="49" charset="-122"/>
              </a:rPr>
              <a:t>.</a:t>
            </a:r>
          </a:p>
        </p:txBody>
      </p:sp>
      <p:cxnSp>
        <p:nvCxnSpPr>
          <p:cNvPr id="28677" name="直接连接符 3"/>
          <p:cNvCxnSpPr>
            <a:cxnSpLocks noChangeShapeType="1"/>
          </p:cNvCxnSpPr>
          <p:nvPr/>
        </p:nvCxnSpPr>
        <p:spPr bwMode="auto">
          <a:xfrm flipV="1">
            <a:off x="5803901" y="2307431"/>
            <a:ext cx="2016125" cy="2141935"/>
          </a:xfrm>
          <a:prstGeom prst="line">
            <a:avLst/>
          </a:prstGeom>
          <a:noFill/>
          <a:ln w="9525">
            <a:solidFill>
              <a:srgbClr val="FF00FF"/>
            </a:solidFill>
            <a:round/>
          </a:ln>
          <a:extLst>
            <a:ext uri="{909E8E84-426E-40DD-AFC4-6F175D3DCCD1}">
              <a14:hiddenFill xmlns:a14="http://schemas.microsoft.com/office/drawing/2010/main">
                <a:noFill/>
              </a14:hiddenFill>
            </a:ext>
          </a:extLst>
        </p:spPr>
      </p:cxnSp>
      <p:pic>
        <p:nvPicPr>
          <p:cNvPr id="28678" name="图片 2" descr="(YX4}B$Q2V7CC16A%O2M[HP"/>
          <p:cNvPicPr>
            <a:picLocks noChangeAspect="1" noChangeArrowheads="1"/>
          </p:cNvPicPr>
          <p:nvPr/>
        </p:nvPicPr>
        <p:blipFill>
          <a:blip r:embed="rId4" cstate="email"/>
          <a:stretch>
            <a:fillRect/>
          </a:stretch>
        </p:blipFill>
        <p:spPr bwMode="auto">
          <a:xfrm>
            <a:off x="5443539" y="4383882"/>
            <a:ext cx="111125" cy="298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9461"/>
                                        </p:tgtEl>
                                        <p:attrNameLst>
                                          <p:attrName>style.visibility</p:attrName>
                                        </p:attrNameLst>
                                      </p:cBhvr>
                                      <p:to>
                                        <p:strVal val="visible"/>
                                      </p:to>
                                    </p:set>
                                    <p:anim calcmode="discrete" valueType="clr">
                                      <p:cBhvr override="childStyle">
                                        <p:cTn id="7" dur="80"/>
                                        <p:tgtEl>
                                          <p:spTgt spid="1946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61"/>
                                        </p:tgtEl>
                                        <p:attrNameLst>
                                          <p:attrName>fillcolor</p:attrName>
                                        </p:attrNameLst>
                                      </p:cBhvr>
                                      <p:tavLst>
                                        <p:tav tm="0">
                                          <p:val>
                                            <p:clrVal>
                                              <a:schemeClr val="accent2"/>
                                            </p:clrVal>
                                          </p:val>
                                        </p:tav>
                                        <p:tav tm="50000">
                                          <p:val>
                                            <p:clrVal>
                                              <a:schemeClr val="hlink"/>
                                            </p:clrVal>
                                          </p:val>
                                        </p:tav>
                                      </p:tavLst>
                                    </p:anim>
                                    <p:set>
                                      <p:cBhvr>
                                        <p:cTn id="9" dur="80"/>
                                        <p:tgtEl>
                                          <p:spTgt spid="1946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3" presetClass="path" presetSubtype="0" accel="50000" decel="50000" fill="hold" nodeType="clickEffect">
                                  <p:stCondLst>
                                    <p:cond delay="0"/>
                                  </p:stCondLst>
                                  <p:childTnLst>
                                    <p:animMotion origin="layout" path="M 0.007847 0 L 0.03243 0" pathEditMode="relative" rAng="0" ptsTypes="">
                                      <p:cBhvr>
                                        <p:cTn id="13" dur="2000" fill="hold"/>
                                        <p:tgtEl>
                                          <p:spTgt spid="28678"/>
                                        </p:tgtEl>
                                        <p:attrNameLst>
                                          <p:attrName>ppt_x</p:attrName>
                                          <p:attrName>ppt_y</p:attrName>
                                        </p:attrNameLst>
                                      </p:cBhvr>
                                      <p:rCtr x="0" y="0"/>
                                    </p:animMotion>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8677"/>
                                        </p:tgtEl>
                                        <p:attrNameLst>
                                          <p:attrName>style.visibility</p:attrName>
                                        </p:attrNameLst>
                                      </p:cBhvr>
                                      <p:to>
                                        <p:strVal val="visible"/>
                                      </p:to>
                                    </p:set>
                                    <p:animEffect transition="in" filter="wipe(down)">
                                      <p:cBhvr>
                                        <p:cTn id="18"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文本框 4"/>
          <p:cNvSpPr txBox="1">
            <a:spLocks noChangeArrowheads="1"/>
          </p:cNvSpPr>
          <p:nvPr/>
        </p:nvSpPr>
        <p:spPr bwMode="auto">
          <a:xfrm>
            <a:off x="852686" y="3651871"/>
            <a:ext cx="775176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000">
                <a:latin typeface="Times New Roman" panose="02020603050405020304" pitchFamily="18" charset="0"/>
                <a:ea typeface="黑体" panose="02010609060101010101" pitchFamily="49" charset="-122"/>
              </a:rPr>
              <a:t>                        </a:t>
            </a:r>
            <a:r>
              <a:rPr lang="zh-CN" altLang="en-US" sz="2000" smtClean="0">
                <a:latin typeface="Times New Roman" panose="02020603050405020304" pitchFamily="18" charset="0"/>
                <a:ea typeface="黑体" panose="02010609060101010101" pitchFamily="49" charset="-122"/>
              </a:rPr>
              <a:t>由此可知</a:t>
            </a:r>
            <a:r>
              <a:rPr lang="zh-CN" altLang="en-US" sz="2000">
                <a:latin typeface="Times New Roman" panose="02020603050405020304" pitchFamily="18" charset="0"/>
                <a:ea typeface="黑体" panose="02010609060101010101" pitchFamily="49" charset="-122"/>
              </a:rPr>
              <a:t>，如果观察者继续前进，</a:t>
            </a:r>
          </a:p>
          <a:p>
            <a:r>
              <a:rPr lang="zh-CN" altLang="en-US" sz="2000">
                <a:latin typeface="Times New Roman" panose="02020603050405020304" pitchFamily="18" charset="0"/>
                <a:ea typeface="黑体" panose="02010609060101010101" pitchFamily="49" charset="-122"/>
              </a:rPr>
              <a:t>当她与左边的树的距离小于 </a:t>
            </a:r>
            <a:r>
              <a:rPr lang="en-US" altLang="zh-CN" sz="2000">
                <a:latin typeface="Times New Roman" panose="02020603050405020304" pitchFamily="18" charset="0"/>
                <a:ea typeface="黑体" panose="02010609060101010101" pitchFamily="49" charset="-122"/>
              </a:rPr>
              <a:t>8 m </a:t>
            </a:r>
            <a:r>
              <a:rPr lang="zh-CN" altLang="en-US" sz="2000">
                <a:latin typeface="Times New Roman" panose="02020603050405020304" pitchFamily="18" charset="0"/>
                <a:ea typeface="黑体" panose="02010609060101010101" pitchFamily="49" charset="-122"/>
              </a:rPr>
              <a:t>时，由于这棵树</a:t>
            </a:r>
          </a:p>
          <a:p>
            <a:r>
              <a:rPr lang="zh-CN" altLang="en-US" sz="2000">
                <a:latin typeface="Times New Roman" panose="02020603050405020304" pitchFamily="18" charset="0"/>
                <a:ea typeface="黑体" panose="02010609060101010101" pitchFamily="49" charset="-122"/>
              </a:rPr>
              <a:t>的遮挡，就看不到右边树的顶端 </a:t>
            </a:r>
            <a:r>
              <a:rPr lang="en-US" altLang="zh-CN" sz="2000" i="1">
                <a:latin typeface="Times New Roman" panose="02020603050405020304" pitchFamily="18" charset="0"/>
                <a:ea typeface="黑体" panose="02010609060101010101" pitchFamily="49" charset="-122"/>
              </a:rPr>
              <a:t>C .</a:t>
            </a:r>
            <a:r>
              <a:rPr lang="en-US" altLang="zh-CN" sz="2000">
                <a:latin typeface="Times New Roman" panose="02020603050405020304" pitchFamily="18" charset="0"/>
                <a:ea typeface="黑体" panose="02010609060101010101" pitchFamily="49" charset="-122"/>
              </a:rPr>
              <a:t> </a:t>
            </a:r>
          </a:p>
        </p:txBody>
      </p:sp>
      <p:pic>
        <p:nvPicPr>
          <p:cNvPr id="21506" name="Picture 29" descr="{C0L@CB(QX$WV}Y`8_CO0LW"/>
          <p:cNvPicPr>
            <a:picLocks noChangeAspect="1" noChangeArrowheads="1"/>
          </p:cNvPicPr>
          <p:nvPr/>
        </p:nvPicPr>
        <p:blipFill>
          <a:blip r:embed="rId3" cstate="email"/>
          <a:srcRect/>
          <a:stretch>
            <a:fillRect/>
          </a:stretch>
        </p:blipFill>
        <p:spPr bwMode="auto">
          <a:xfrm>
            <a:off x="5330825" y="1329929"/>
            <a:ext cx="3513138" cy="2302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Text Box 6"/>
          <p:cNvSpPr txBox="1">
            <a:spLocks noChangeArrowheads="1"/>
          </p:cNvSpPr>
          <p:nvPr/>
        </p:nvSpPr>
        <p:spPr bwMode="auto">
          <a:xfrm>
            <a:off x="192089" y="573528"/>
            <a:ext cx="8620125"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000" dirty="0">
                <a:latin typeface="Times New Roman" panose="02020603050405020304" pitchFamily="18" charset="0"/>
                <a:ea typeface="黑体" panose="02010609060101010101" pitchFamily="49" charset="-122"/>
              </a:rPr>
              <a:t>解：如图，假设观察者从左向右走到点 </a:t>
            </a:r>
            <a:r>
              <a:rPr lang="en-US" altLang="zh-CN" sz="2000" i="1" dirty="0">
                <a:latin typeface="Times New Roman" panose="02020603050405020304" pitchFamily="18" charset="0"/>
                <a:ea typeface="黑体" panose="02010609060101010101" pitchFamily="49" charset="-122"/>
              </a:rPr>
              <a:t>E </a:t>
            </a:r>
            <a:r>
              <a:rPr lang="zh-CN" altLang="en-US" sz="2000" dirty="0">
                <a:latin typeface="Times New Roman" panose="02020603050405020304" pitchFamily="18" charset="0"/>
                <a:ea typeface="黑体" panose="02010609060101010101" pitchFamily="49" charset="-122"/>
              </a:rPr>
              <a:t>时，她的眼 </a:t>
            </a:r>
          </a:p>
          <a:p>
            <a:r>
              <a:rPr lang="zh-CN" altLang="en-US" sz="2000" dirty="0">
                <a:latin typeface="Times New Roman" panose="02020603050405020304" pitchFamily="18" charset="0"/>
                <a:ea typeface="黑体" panose="02010609060101010101" pitchFamily="49" charset="-122"/>
              </a:rPr>
              <a:t>        睛的位置点 </a:t>
            </a:r>
            <a:r>
              <a:rPr lang="en-US" altLang="zh-CN" sz="2000" i="1" dirty="0">
                <a:latin typeface="Times New Roman" panose="02020603050405020304" pitchFamily="18" charset="0"/>
                <a:ea typeface="黑体" panose="02010609060101010101" pitchFamily="49" charset="-122"/>
              </a:rPr>
              <a:t>E</a:t>
            </a:r>
            <a:r>
              <a:rPr lang="en-US" altLang="zh-CN" sz="2000" dirty="0">
                <a:latin typeface="Times New Roman" panose="02020603050405020304" pitchFamily="18" charset="0"/>
                <a:ea typeface="黑体" panose="02010609060101010101" pitchFamily="49" charset="-122"/>
              </a:rPr>
              <a:t> </a:t>
            </a:r>
            <a:r>
              <a:rPr lang="zh-CN" altLang="en-US" sz="2000" dirty="0">
                <a:latin typeface="Times New Roman" panose="02020603050405020304" pitchFamily="18" charset="0"/>
                <a:ea typeface="黑体" panose="02010609060101010101" pitchFamily="49" charset="-122"/>
              </a:rPr>
              <a:t>与两棵树的顶端点 </a:t>
            </a:r>
            <a:r>
              <a:rPr lang="en-US" altLang="zh-CN" sz="2000" i="1" dirty="0">
                <a:latin typeface="Times New Roman" panose="02020603050405020304" pitchFamily="18" charset="0"/>
                <a:ea typeface="黑体" panose="02010609060101010101" pitchFamily="49" charset="-122"/>
              </a:rPr>
              <a:t>A</a:t>
            </a:r>
            <a:r>
              <a:rPr lang="zh-CN" altLang="en-US"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C </a:t>
            </a:r>
            <a:r>
              <a:rPr lang="zh-CN" altLang="en-US" sz="2000" dirty="0">
                <a:latin typeface="Times New Roman" panose="02020603050405020304" pitchFamily="18" charset="0"/>
                <a:ea typeface="黑体" panose="02010609060101010101" pitchFamily="49" charset="-122"/>
              </a:rPr>
              <a:t>恰在一条 </a:t>
            </a:r>
          </a:p>
          <a:p>
            <a:r>
              <a:rPr lang="zh-CN" altLang="en-US" sz="2000" dirty="0">
                <a:latin typeface="Times New Roman" panose="02020603050405020304" pitchFamily="18" charset="0"/>
                <a:ea typeface="黑体" panose="02010609060101010101" pitchFamily="49" charset="-122"/>
              </a:rPr>
              <a:t>        直线上．</a:t>
            </a:r>
          </a:p>
          <a:p>
            <a:r>
              <a:rPr lang="en-US" altLang="zh-CN" sz="2000" dirty="0">
                <a:latin typeface="Times New Roman" panose="02020603050405020304" pitchFamily="18" charset="0"/>
                <a:ea typeface="黑体" panose="02010609060101010101" pitchFamily="49" charset="-122"/>
              </a:rPr>
              <a:t>        ∵</a:t>
            </a:r>
            <a:r>
              <a:rPr lang="en-US" altLang="zh-CN" sz="2000" i="1" dirty="0" err="1">
                <a:latin typeface="Times New Roman" panose="02020603050405020304" pitchFamily="18" charset="0"/>
                <a:ea typeface="黑体" panose="02010609060101010101" pitchFamily="49" charset="-122"/>
              </a:rPr>
              <a:t>AB</a:t>
            </a:r>
            <a:r>
              <a:rPr lang="en-US" altLang="zh-CN" sz="2000" dirty="0" err="1">
                <a:latin typeface="Times New Roman" panose="02020603050405020304" pitchFamily="18" charset="0"/>
                <a:ea typeface="黑体" panose="02010609060101010101" pitchFamily="49" charset="-122"/>
              </a:rPr>
              <a:t>⊥</a:t>
            </a:r>
            <a:r>
              <a:rPr lang="en-US" altLang="zh-CN" sz="2000" i="1" dirty="0" err="1">
                <a:latin typeface="Times New Roman" panose="02020603050405020304" pitchFamily="18" charset="0"/>
                <a:ea typeface="黑体" panose="02010609060101010101" pitchFamily="49" charset="-122"/>
              </a:rPr>
              <a:t>l</a:t>
            </a:r>
            <a:r>
              <a:rPr lang="zh-CN" altLang="en-US" sz="2000" dirty="0">
                <a:latin typeface="Times New Roman" panose="02020603050405020304" pitchFamily="18" charset="0"/>
                <a:ea typeface="黑体" panose="02010609060101010101" pitchFamily="49" charset="-122"/>
              </a:rPr>
              <a:t>，</a:t>
            </a:r>
            <a:r>
              <a:rPr lang="en-US" altLang="zh-CN" sz="2000" i="1" dirty="0" err="1">
                <a:latin typeface="Times New Roman" panose="02020603050405020304" pitchFamily="18" charset="0"/>
                <a:ea typeface="黑体" panose="02010609060101010101" pitchFamily="49" charset="-122"/>
              </a:rPr>
              <a:t>CD</a:t>
            </a:r>
            <a:r>
              <a:rPr lang="en-US" altLang="zh-CN" sz="2000" dirty="0" err="1">
                <a:latin typeface="Times New Roman" panose="02020603050405020304" pitchFamily="18" charset="0"/>
                <a:ea typeface="黑体" panose="02010609060101010101" pitchFamily="49" charset="-122"/>
              </a:rPr>
              <a:t>⊥</a:t>
            </a:r>
            <a:r>
              <a:rPr lang="en-US" altLang="zh-CN" sz="2000" i="1" dirty="0" err="1">
                <a:latin typeface="Times New Roman" panose="02020603050405020304" pitchFamily="18" charset="0"/>
                <a:ea typeface="黑体" panose="02010609060101010101" pitchFamily="49" charset="-122"/>
              </a:rPr>
              <a:t>l</a:t>
            </a:r>
            <a:r>
              <a:rPr lang="zh-CN" altLang="en-US" sz="2000" dirty="0">
                <a:latin typeface="Times New Roman" panose="02020603050405020304" pitchFamily="18" charset="0"/>
                <a:ea typeface="黑体" panose="02010609060101010101" pitchFamily="49" charset="-122"/>
              </a:rPr>
              <a:t>，</a:t>
            </a:r>
            <a:r>
              <a:rPr lang="en-US" altLang="zh-CN"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AB∥CD</a:t>
            </a:r>
            <a:r>
              <a:rPr lang="en-US" altLang="zh-CN" sz="2000" dirty="0">
                <a:latin typeface="Times New Roman" panose="02020603050405020304" pitchFamily="18" charset="0"/>
                <a:ea typeface="黑体" panose="02010609060101010101" pitchFamily="49" charset="-122"/>
              </a:rPr>
              <a:t>.</a:t>
            </a:r>
          </a:p>
          <a:p>
            <a:r>
              <a:rPr lang="en-US" altLang="zh-CN" sz="2000" dirty="0">
                <a:latin typeface="Times New Roman" panose="02020603050405020304" pitchFamily="18" charset="0"/>
                <a:ea typeface="黑体" panose="02010609060101010101" pitchFamily="49" charset="-122"/>
              </a:rPr>
              <a:t>        ∴</a:t>
            </a:r>
            <a:r>
              <a:rPr lang="zh-CN" altLang="en-US"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AEH</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CEK</a:t>
            </a:r>
            <a:r>
              <a:rPr lang="en-US" altLang="zh-CN" sz="2000" dirty="0">
                <a:latin typeface="Times New Roman" panose="02020603050405020304" pitchFamily="18" charset="0"/>
                <a:ea typeface="黑体" panose="02010609060101010101" pitchFamily="49" charset="-122"/>
              </a:rPr>
              <a:t>.</a:t>
            </a:r>
          </a:p>
        </p:txBody>
      </p:sp>
      <p:grpSp>
        <p:nvGrpSpPr>
          <p:cNvPr id="29700" name="组合 2"/>
          <p:cNvGrpSpPr/>
          <p:nvPr/>
        </p:nvGrpSpPr>
        <p:grpSpPr>
          <a:xfrm>
            <a:off x="899592" y="2215177"/>
            <a:ext cx="5575300" cy="734615"/>
            <a:chOff x="2005" y="8571"/>
            <a:chExt cx="8781" cy="1546"/>
          </a:xfrm>
        </p:grpSpPr>
        <p:sp>
          <p:nvSpPr>
            <p:cNvPr id="21509" name="文本框 41099"/>
            <p:cNvSpPr txBox="1">
              <a:spLocks noChangeArrowheads="1"/>
            </p:cNvSpPr>
            <p:nvPr/>
          </p:nvSpPr>
          <p:spPr bwMode="auto">
            <a:xfrm>
              <a:off x="2005" y="8955"/>
              <a:ext cx="8781" cy="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000">
                  <a:latin typeface="Times New Roman" panose="02020603050405020304" pitchFamily="18" charset="0"/>
                  <a:ea typeface="黑体" panose="02010609060101010101" pitchFamily="49" charset="-122"/>
                </a:rPr>
                <a:t>∴                    </a:t>
              </a:r>
              <a:r>
                <a:rPr lang="zh-CN" altLang="en-US" sz="2000">
                  <a:latin typeface="黑体" panose="02010609060101010101" pitchFamily="49" charset="-122"/>
                  <a:ea typeface="黑体" panose="02010609060101010101" pitchFamily="49" charset="-122"/>
                </a:rPr>
                <a:t>，</a:t>
              </a:r>
              <a:endParaRPr lang="en-US" altLang="zh-CN" sz="2000">
                <a:latin typeface="黑体" panose="02010609060101010101" pitchFamily="49" charset="-122"/>
                <a:ea typeface="黑体" panose="02010609060101010101" pitchFamily="49" charset="-122"/>
              </a:endParaRPr>
            </a:p>
          </p:txBody>
        </p:sp>
        <p:graphicFrame>
          <p:nvGraphicFramePr>
            <p:cNvPr id="21510" name="对象 41126"/>
            <p:cNvGraphicFramePr>
              <a:graphicFrameLocks noChangeAspect="1"/>
            </p:cNvGraphicFramePr>
            <p:nvPr/>
          </p:nvGraphicFramePr>
          <p:xfrm>
            <a:off x="2795" y="8571"/>
            <a:ext cx="2795" cy="1546"/>
          </p:xfrm>
          <a:graphic>
            <a:graphicData uri="http://schemas.openxmlformats.org/presentationml/2006/ole">
              <mc:AlternateContent xmlns:mc="http://schemas.openxmlformats.org/markup-compatibility/2006">
                <mc:Choice xmlns:v="urn:schemas-microsoft-com:vml" Requires="v">
                  <p:oleObj spid="_x0000_s5133" r:id="rId4" imgW="711200" imgH="393700" progId="Equation.3">
                    <p:embed/>
                  </p:oleObj>
                </mc:Choice>
                <mc:Fallback>
                  <p:oleObj r:id="rId4" imgW="711200" imgH="393700" progId="Equation.3">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2795" y="8571"/>
                          <a:ext cx="2795" cy="1546"/>
                        </a:xfrm>
                        <a:prstGeom prst="rect">
                          <a:avLst/>
                        </a:prstGeom>
                        <a:noFill/>
                        <a:ln>
                          <a:noFill/>
                        </a:ln>
                      </p:spPr>
                    </p:pic>
                  </p:oleObj>
                </mc:Fallback>
              </mc:AlternateContent>
            </a:graphicData>
          </a:graphic>
        </p:graphicFrame>
      </p:grpSp>
      <p:grpSp>
        <p:nvGrpSpPr>
          <p:cNvPr id="29703" name="组合 2"/>
          <p:cNvGrpSpPr/>
          <p:nvPr/>
        </p:nvGrpSpPr>
        <p:grpSpPr>
          <a:xfrm>
            <a:off x="899593" y="2916064"/>
            <a:ext cx="4500563" cy="735806"/>
            <a:chOff x="1149" y="8706"/>
            <a:chExt cx="7089" cy="1544"/>
          </a:xfrm>
        </p:grpSpPr>
        <p:graphicFrame>
          <p:nvGraphicFramePr>
            <p:cNvPr id="21512" name="对象 41126"/>
            <p:cNvGraphicFramePr>
              <a:graphicFrameLocks noChangeAspect="1"/>
            </p:cNvGraphicFramePr>
            <p:nvPr/>
          </p:nvGraphicFramePr>
          <p:xfrm>
            <a:off x="1997" y="8706"/>
            <a:ext cx="6241" cy="1544"/>
          </p:xfrm>
          <a:graphic>
            <a:graphicData uri="http://schemas.openxmlformats.org/presentationml/2006/ole">
              <mc:AlternateContent xmlns:mc="http://schemas.openxmlformats.org/markup-compatibility/2006">
                <mc:Choice xmlns:v="urn:schemas-microsoft-com:vml" Requires="v">
                  <p:oleObj spid="_x0000_s5134" r:id="rId6" imgW="1587500" imgH="393700" progId="Equation.3">
                    <p:embed/>
                  </p:oleObj>
                </mc:Choice>
                <mc:Fallback>
                  <p:oleObj r:id="rId6" imgW="1587500" imgH="393700" progId="Equation.3">
                    <p:embed/>
                    <p:pic>
                      <p:nvPicPr>
                        <p:cNvPr id="0" name="OLE substitute image"/>
                        <p:cNvPicPr/>
                        <p:nvPr/>
                      </p:nvPicPr>
                      <p:blipFill>
                        <a:blip r:embed="rId7">
                          <a:extLst>
                            <a:ext uri="{28A0092B-C50C-407E-A947-70E740481C1C}">
                              <a14:useLocalDpi xmlns:a14="http://schemas.microsoft.com/office/drawing/2010/main" val="0"/>
                            </a:ext>
                          </a:extLst>
                        </a:blip>
                        <a:stretch>
                          <a:fillRect/>
                        </a:stretch>
                      </p:blipFill>
                      <p:spPr>
                        <a:xfrm>
                          <a:off x="1997" y="8706"/>
                          <a:ext cx="6241" cy="1544"/>
                        </a:xfrm>
                        <a:prstGeom prst="rect">
                          <a:avLst/>
                        </a:prstGeom>
                        <a:noFill/>
                        <a:ln>
                          <a:noFill/>
                        </a:ln>
                      </p:spPr>
                    </p:pic>
                  </p:oleObj>
                </mc:Fallback>
              </mc:AlternateContent>
            </a:graphicData>
          </a:graphic>
        </p:graphicFrame>
        <p:sp>
          <p:nvSpPr>
            <p:cNvPr id="21513" name="文本框 1"/>
            <p:cNvSpPr txBox="1">
              <a:spLocks noChangeArrowheads="1"/>
            </p:cNvSpPr>
            <p:nvPr/>
          </p:nvSpPr>
          <p:spPr bwMode="auto">
            <a:xfrm>
              <a:off x="1149" y="9039"/>
              <a:ext cx="695"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000">
                  <a:latin typeface="黑体" panose="02010609060101010101" pitchFamily="49" charset="-122"/>
                  <a:ea typeface="黑体" panose="02010609060101010101" pitchFamily="49" charset="-122"/>
                </a:rPr>
                <a:t>即</a:t>
              </a:r>
              <a:endParaRPr lang="zh-CN" altLang="en-US" sz="2000"/>
            </a:p>
          </p:txBody>
        </p:sp>
      </p:grpSp>
      <p:sp>
        <p:nvSpPr>
          <p:cNvPr id="4" name="文本框 3"/>
          <p:cNvSpPr txBox="1">
            <a:spLocks noChangeArrowheads="1"/>
          </p:cNvSpPr>
          <p:nvPr/>
        </p:nvSpPr>
        <p:spPr bwMode="auto">
          <a:xfrm>
            <a:off x="906463" y="3659981"/>
            <a:ext cx="28479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000">
                <a:latin typeface="Times New Roman" panose="02020603050405020304" pitchFamily="18" charset="0"/>
                <a:ea typeface="黑体" panose="02010609060101010101" pitchFamily="49" charset="-122"/>
              </a:rPr>
              <a:t>解得  </a:t>
            </a:r>
            <a:r>
              <a:rPr lang="en-US" altLang="zh-CN" sz="2000" i="1">
                <a:latin typeface="Times New Roman" panose="02020603050405020304" pitchFamily="18" charset="0"/>
                <a:ea typeface="黑体" panose="02010609060101010101" pitchFamily="49" charset="-122"/>
              </a:rPr>
              <a:t>EH</a:t>
            </a:r>
            <a:r>
              <a:rPr lang="en-US" altLang="zh-CN" sz="2000">
                <a:latin typeface="Times New Roman" panose="02020603050405020304" pitchFamily="18" charset="0"/>
                <a:ea typeface="黑体" panose="02010609060101010101" pitchFamily="49" charset="-122"/>
              </a:rPr>
              <a:t>=8.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wipe(left)">
                                      <p:cBhvr>
                                        <p:cTn id="7" dur="500"/>
                                        <p:tgtEl>
                                          <p:spTgt spid="2048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0482">
                                            <p:txEl>
                                              <p:pRg st="1" end="1"/>
                                            </p:txEl>
                                          </p:spTgt>
                                        </p:tgtEl>
                                        <p:attrNameLst>
                                          <p:attrName>style.visibility</p:attrName>
                                        </p:attrNameLst>
                                      </p:cBhvr>
                                      <p:to>
                                        <p:strVal val="visible"/>
                                      </p:to>
                                    </p:set>
                                    <p:animEffect transition="in" filter="wipe(left)">
                                      <p:cBhvr>
                                        <p:cTn id="11" dur="500"/>
                                        <p:tgtEl>
                                          <p:spTgt spid="20482">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animEffect transition="in" filter="wipe(left)">
                                      <p:cBhvr>
                                        <p:cTn id="15" dur="500"/>
                                        <p:tgtEl>
                                          <p:spTgt spid="2048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0482">
                                            <p:txEl>
                                              <p:pRg st="3" end="3"/>
                                            </p:txEl>
                                          </p:spTgt>
                                        </p:tgtEl>
                                        <p:attrNameLst>
                                          <p:attrName>style.visibility</p:attrName>
                                        </p:attrNameLst>
                                      </p:cBhvr>
                                      <p:to>
                                        <p:strVal val="visible"/>
                                      </p:to>
                                    </p:set>
                                    <p:animEffect transition="in" filter="wipe(left)">
                                      <p:cBhvr>
                                        <p:cTn id="20" dur="500"/>
                                        <p:tgtEl>
                                          <p:spTgt spid="2048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0482">
                                            <p:txEl>
                                              <p:pRg st="4" end="4"/>
                                            </p:txEl>
                                          </p:spTgt>
                                        </p:tgtEl>
                                        <p:attrNameLst>
                                          <p:attrName>style.visibility</p:attrName>
                                        </p:attrNameLst>
                                      </p:cBhvr>
                                      <p:to>
                                        <p:strVal val="visible"/>
                                      </p:to>
                                    </p:set>
                                    <p:animEffect transition="in" filter="wipe(left)">
                                      <p:cBhvr>
                                        <p:cTn id="25" dur="500"/>
                                        <p:tgtEl>
                                          <p:spTgt spid="2048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9700"/>
                                        </p:tgtEl>
                                        <p:attrNameLst>
                                          <p:attrName>style.visibility</p:attrName>
                                        </p:attrNameLst>
                                      </p:cBhvr>
                                      <p:to>
                                        <p:strVal val="visible"/>
                                      </p:to>
                                    </p:set>
                                    <p:animEffect transition="in" filter="wipe(left)">
                                      <p:cBhvr>
                                        <p:cTn id="30" dur="500"/>
                                        <p:tgtEl>
                                          <p:spTgt spid="2970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9703"/>
                                        </p:tgtEl>
                                        <p:attrNameLst>
                                          <p:attrName>style.visibility</p:attrName>
                                        </p:attrNameLst>
                                      </p:cBhvr>
                                      <p:to>
                                        <p:strVal val="visible"/>
                                      </p:to>
                                    </p:set>
                                    <p:animEffect transition="in" filter="wipe(left)">
                                      <p:cBhvr>
                                        <p:cTn id="35" dur="500"/>
                                        <p:tgtEl>
                                          <p:spTgt spid="2970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wipe(left)">
                                      <p:cBhvr>
                                        <p:cTn id="40" dur="500"/>
                                        <p:tgtEl>
                                          <p:spTgt spid="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9697">
                                            <p:txEl>
                                              <p:pRg st="0" end="0"/>
                                            </p:txEl>
                                          </p:spTgt>
                                        </p:tgtEl>
                                        <p:attrNameLst>
                                          <p:attrName>style.visibility</p:attrName>
                                        </p:attrNameLst>
                                      </p:cBhvr>
                                      <p:to>
                                        <p:strVal val="visible"/>
                                      </p:to>
                                    </p:set>
                                    <p:animEffect transition="in" filter="wipe(left)">
                                      <p:cBhvr>
                                        <p:cTn id="45" dur="500"/>
                                        <p:tgtEl>
                                          <p:spTgt spid="29697">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9697">
                                            <p:txEl>
                                              <p:pRg st="1" end="1"/>
                                            </p:txEl>
                                          </p:spTgt>
                                        </p:tgtEl>
                                        <p:attrNameLst>
                                          <p:attrName>style.visibility</p:attrName>
                                        </p:attrNameLst>
                                      </p:cBhvr>
                                      <p:to>
                                        <p:strVal val="visible"/>
                                      </p:to>
                                    </p:set>
                                    <p:animEffect transition="in" filter="wipe(left)">
                                      <p:cBhvr>
                                        <p:cTn id="50" dur="500"/>
                                        <p:tgtEl>
                                          <p:spTgt spid="29697">
                                            <p:txEl>
                                              <p:pRg st="1" end="1"/>
                                            </p:txEl>
                                          </p:spTgt>
                                        </p:tgtEl>
                                      </p:cBhvr>
                                    </p:animEffect>
                                  </p:childTnLst>
                                </p:cTn>
                              </p:par>
                            </p:childTnLst>
                          </p:cTn>
                        </p:par>
                        <p:par>
                          <p:cTn id="51" fill="hold">
                            <p:stCondLst>
                              <p:cond delay="500"/>
                            </p:stCondLst>
                            <p:childTnLst>
                              <p:par>
                                <p:cTn id="52" presetID="22" presetClass="entr" presetSubtype="8" fill="hold" nodeType="afterEffect">
                                  <p:stCondLst>
                                    <p:cond delay="0"/>
                                  </p:stCondLst>
                                  <p:childTnLst>
                                    <p:set>
                                      <p:cBhvr>
                                        <p:cTn id="53" dur="1" fill="hold">
                                          <p:stCondLst>
                                            <p:cond delay="0"/>
                                          </p:stCondLst>
                                        </p:cTn>
                                        <p:tgtEl>
                                          <p:spTgt spid="29697">
                                            <p:txEl>
                                              <p:pRg st="2" end="2"/>
                                            </p:txEl>
                                          </p:spTgt>
                                        </p:tgtEl>
                                        <p:attrNameLst>
                                          <p:attrName>style.visibility</p:attrName>
                                        </p:attrNameLst>
                                      </p:cBhvr>
                                      <p:to>
                                        <p:strVal val="visible"/>
                                      </p:to>
                                    </p:set>
                                    <p:animEffect transition="in" filter="wipe(left)">
                                      <p:cBhvr>
                                        <p:cTn id="54" dur="500"/>
                                        <p:tgtEl>
                                          <p:spTgt spid="296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矩形 62500"/>
          <p:cNvSpPr>
            <a:spLocks noChangeArrowheads="1"/>
          </p:cNvSpPr>
          <p:nvPr/>
        </p:nvSpPr>
        <p:spPr bwMode="auto">
          <a:xfrm>
            <a:off x="525016" y="763128"/>
            <a:ext cx="822344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ct val="110000"/>
              </a:lnSpc>
            </a:pPr>
            <a:r>
              <a:rPr lang="zh-CN" altLang="en-US" sz="2000" dirty="0">
                <a:solidFill>
                  <a:srgbClr val="008080"/>
                </a:solidFill>
                <a:latin typeface="黑体" panose="02010609060101010101" pitchFamily="49" charset="-122"/>
                <a:ea typeface="黑体" panose="02010609060101010101" pitchFamily="49" charset="-122"/>
              </a:rPr>
              <a:t>练一练：</a:t>
            </a:r>
            <a:r>
              <a:rPr lang="zh-CN" altLang="en-US" sz="2000" dirty="0">
                <a:solidFill>
                  <a:schemeClr val="tx1"/>
                </a:solidFill>
                <a:latin typeface="Times New Roman" panose="02020603050405020304" pitchFamily="18" charset="0"/>
                <a:ea typeface="黑体" panose="02010609060101010101" pitchFamily="49" charset="-122"/>
              </a:rPr>
              <a:t>如图，小明为了测量一棵树</a:t>
            </a:r>
            <a:r>
              <a:rPr lang="en-US" altLang="zh-CN" sz="2000" i="1" dirty="0">
                <a:solidFill>
                  <a:schemeClr val="tx1"/>
                </a:solidFill>
                <a:latin typeface="Times New Roman" panose="02020603050405020304" pitchFamily="18" charset="0"/>
                <a:ea typeface="黑体" panose="02010609060101010101" pitchFamily="49" charset="-122"/>
              </a:rPr>
              <a:t>CD</a:t>
            </a:r>
            <a:r>
              <a:rPr lang="zh-CN" altLang="en-US" sz="2000" dirty="0">
                <a:solidFill>
                  <a:schemeClr val="tx1"/>
                </a:solidFill>
                <a:latin typeface="Times New Roman" panose="02020603050405020304" pitchFamily="18" charset="0"/>
                <a:ea typeface="黑体" panose="02010609060101010101" pitchFamily="49" charset="-122"/>
              </a:rPr>
              <a:t>的高度，他在距树</a:t>
            </a:r>
            <a:r>
              <a:rPr lang="en-US" altLang="zh-CN" sz="2000" dirty="0">
                <a:solidFill>
                  <a:schemeClr val="tx1"/>
                </a:solidFill>
                <a:latin typeface="Times New Roman" panose="02020603050405020304" pitchFamily="18" charset="0"/>
                <a:ea typeface="黑体" panose="02010609060101010101" pitchFamily="49" charset="-122"/>
              </a:rPr>
              <a:t>24m</a:t>
            </a:r>
            <a:r>
              <a:rPr lang="zh-CN" altLang="en-US" sz="2000" dirty="0">
                <a:solidFill>
                  <a:schemeClr val="tx1"/>
                </a:solidFill>
                <a:latin typeface="Times New Roman" panose="02020603050405020304" pitchFamily="18" charset="0"/>
                <a:ea typeface="黑体" panose="02010609060101010101" pitchFamily="49" charset="-122"/>
              </a:rPr>
              <a:t>处立了一根高为</a:t>
            </a:r>
            <a:r>
              <a:rPr lang="en-US" altLang="zh-CN" sz="2000" dirty="0">
                <a:solidFill>
                  <a:schemeClr val="tx1"/>
                </a:solidFill>
                <a:latin typeface="Times New Roman" panose="02020603050405020304" pitchFamily="18" charset="0"/>
                <a:ea typeface="黑体" panose="02010609060101010101" pitchFamily="49" charset="-122"/>
              </a:rPr>
              <a:t>2m</a:t>
            </a:r>
            <a:r>
              <a:rPr lang="zh-CN" altLang="en-US" sz="2000" dirty="0">
                <a:solidFill>
                  <a:schemeClr val="tx1"/>
                </a:solidFill>
                <a:latin typeface="Times New Roman" panose="02020603050405020304" pitchFamily="18" charset="0"/>
                <a:ea typeface="黑体" panose="02010609060101010101" pitchFamily="49" charset="-122"/>
              </a:rPr>
              <a:t>的标杆</a:t>
            </a:r>
            <a:r>
              <a:rPr lang="en-US" altLang="zh-CN" sz="2000" dirty="0">
                <a:solidFill>
                  <a:schemeClr val="tx1"/>
                </a:solidFill>
                <a:latin typeface="Times New Roman" panose="02020603050405020304" pitchFamily="18" charset="0"/>
                <a:ea typeface="黑体" panose="02010609060101010101" pitchFamily="49" charset="-122"/>
              </a:rPr>
              <a:t>EF</a:t>
            </a:r>
            <a:r>
              <a:rPr lang="zh-CN" altLang="en-US" sz="2000" dirty="0">
                <a:solidFill>
                  <a:schemeClr val="tx1"/>
                </a:solidFill>
                <a:latin typeface="Times New Roman" panose="02020603050405020304" pitchFamily="18" charset="0"/>
                <a:ea typeface="黑体" panose="02010609060101010101" pitchFamily="49" charset="-122"/>
              </a:rPr>
              <a:t>，然后小明前后调整自己的位置，当他与树相距</a:t>
            </a:r>
            <a:r>
              <a:rPr lang="en-US" altLang="zh-CN" sz="2000" dirty="0">
                <a:solidFill>
                  <a:schemeClr val="tx1"/>
                </a:solidFill>
                <a:latin typeface="Times New Roman" panose="02020603050405020304" pitchFamily="18" charset="0"/>
                <a:ea typeface="黑体" panose="02010609060101010101" pitchFamily="49" charset="-122"/>
              </a:rPr>
              <a:t>27m</a:t>
            </a:r>
            <a:r>
              <a:rPr lang="zh-CN" altLang="en-US" sz="2000" dirty="0">
                <a:solidFill>
                  <a:schemeClr val="tx1"/>
                </a:solidFill>
                <a:latin typeface="Times New Roman" panose="02020603050405020304" pitchFamily="18" charset="0"/>
                <a:ea typeface="黑体" panose="02010609060101010101" pitchFamily="49" charset="-122"/>
              </a:rPr>
              <a:t>的时候，他的眼睛、标杆的顶端和树的顶端在同一条直线上</a:t>
            </a:r>
            <a:r>
              <a:rPr lang="en-US" altLang="zh-CN" sz="2000" dirty="0">
                <a:solidFill>
                  <a:schemeClr val="tx1"/>
                </a:solidFill>
                <a:latin typeface="Times New Roman" panose="02020603050405020304" pitchFamily="18" charset="0"/>
                <a:ea typeface="黑体" panose="02010609060101010101" pitchFamily="49" charset="-122"/>
              </a:rPr>
              <a:t>.</a:t>
            </a:r>
            <a:r>
              <a:rPr lang="zh-CN" altLang="en-US" sz="2000" dirty="0">
                <a:solidFill>
                  <a:schemeClr val="tx1"/>
                </a:solidFill>
                <a:latin typeface="Times New Roman" panose="02020603050405020304" pitchFamily="18" charset="0"/>
                <a:ea typeface="黑体" panose="02010609060101010101" pitchFamily="49" charset="-122"/>
              </a:rPr>
              <a:t>已知小明的眼高</a:t>
            </a:r>
            <a:r>
              <a:rPr lang="en-US" altLang="zh-CN" sz="2000" dirty="0">
                <a:solidFill>
                  <a:schemeClr val="tx1"/>
                </a:solidFill>
                <a:latin typeface="Times New Roman" panose="02020603050405020304" pitchFamily="18" charset="0"/>
                <a:ea typeface="黑体" panose="02010609060101010101" pitchFamily="49" charset="-122"/>
              </a:rPr>
              <a:t>1.6m</a:t>
            </a:r>
            <a:r>
              <a:rPr lang="zh-CN" altLang="en-US" sz="2000" dirty="0">
                <a:solidFill>
                  <a:schemeClr val="tx1"/>
                </a:solidFill>
                <a:latin typeface="Times New Roman" panose="02020603050405020304" pitchFamily="18" charset="0"/>
                <a:ea typeface="黑体" panose="02010609060101010101" pitchFamily="49" charset="-122"/>
              </a:rPr>
              <a:t>，求树的高度</a:t>
            </a:r>
            <a:r>
              <a:rPr lang="en-US" altLang="zh-CN" sz="2000" dirty="0">
                <a:solidFill>
                  <a:schemeClr val="tx1"/>
                </a:solidFill>
                <a:latin typeface="Times New Roman" panose="02020603050405020304" pitchFamily="18" charset="0"/>
                <a:ea typeface="黑体" panose="02010609060101010101" pitchFamily="49" charset="-122"/>
              </a:rPr>
              <a:t>.</a:t>
            </a:r>
          </a:p>
        </p:txBody>
      </p:sp>
      <p:sp>
        <p:nvSpPr>
          <p:cNvPr id="62502" name="矩形 62501"/>
          <p:cNvSpPr>
            <a:spLocks noChangeArrowheads="1"/>
          </p:cNvSpPr>
          <p:nvPr/>
        </p:nvSpPr>
        <p:spPr bwMode="auto">
          <a:xfrm>
            <a:off x="210120" y="4010473"/>
            <a:ext cx="839432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ct val="110000"/>
              </a:lnSpc>
            </a:pPr>
            <a:r>
              <a:rPr lang="zh-CN" altLang="en-US" sz="2000" dirty="0" smtClean="0">
                <a:latin typeface="Times New Roman" panose="02020603050405020304" pitchFamily="18" charset="0"/>
                <a:ea typeface="黑体" panose="02010609060101010101" pitchFamily="49" charset="-122"/>
              </a:rPr>
              <a:t>分析</a:t>
            </a:r>
            <a:r>
              <a:rPr lang="zh-CN" altLang="en-US" sz="2000" dirty="0">
                <a:latin typeface="Times New Roman" panose="02020603050405020304" pitchFamily="18" charset="0"/>
                <a:ea typeface="黑体" panose="02010609060101010101" pitchFamily="49" charset="-122"/>
              </a:rPr>
              <a:t>：</a:t>
            </a:r>
            <a:r>
              <a:rPr lang="zh-CN" altLang="en-US" sz="2000" dirty="0">
                <a:solidFill>
                  <a:schemeClr val="tx1"/>
                </a:solidFill>
                <a:latin typeface="Times New Roman" panose="02020603050405020304" pitchFamily="18" charset="0"/>
                <a:ea typeface="黑体" panose="02010609060101010101" pitchFamily="49" charset="-122"/>
              </a:rPr>
              <a:t>人、树、标杆相互平行，添加辅助线，过点</a:t>
            </a:r>
            <a:r>
              <a:rPr lang="en-US" altLang="zh-CN" sz="2000" b="1" i="1" dirty="0">
                <a:solidFill>
                  <a:schemeClr val="tx1"/>
                </a:solidFill>
                <a:latin typeface="Times New Roman" panose="02020603050405020304" pitchFamily="18" charset="0"/>
                <a:ea typeface="黑体" panose="02010609060101010101" pitchFamily="49" charset="-122"/>
              </a:rPr>
              <a:t>A</a:t>
            </a:r>
            <a:r>
              <a:rPr lang="zh-CN" altLang="en-US" sz="2000" dirty="0">
                <a:solidFill>
                  <a:schemeClr val="tx1"/>
                </a:solidFill>
                <a:latin typeface="Times New Roman" panose="02020603050405020304" pitchFamily="18" charset="0"/>
                <a:ea typeface="黑体" panose="02010609060101010101" pitchFamily="49" charset="-122"/>
              </a:rPr>
              <a:t>作</a:t>
            </a:r>
            <a:r>
              <a:rPr lang="en-US" altLang="zh-CN" sz="2000" b="1" i="1" dirty="0">
                <a:solidFill>
                  <a:schemeClr val="tx1"/>
                </a:solidFill>
                <a:latin typeface="Times New Roman" panose="02020603050405020304" pitchFamily="18" charset="0"/>
                <a:ea typeface="黑体" panose="02010609060101010101" pitchFamily="49" charset="-122"/>
              </a:rPr>
              <a:t>AN</a:t>
            </a:r>
            <a:r>
              <a:rPr lang="en-US" altLang="zh-CN" sz="2000" b="1" dirty="0">
                <a:solidFill>
                  <a:schemeClr val="tx1"/>
                </a:solidFill>
                <a:latin typeface="Times New Roman" panose="02020603050405020304" pitchFamily="18" charset="0"/>
                <a:ea typeface="黑体" panose="02010609060101010101" pitchFamily="49" charset="-122"/>
              </a:rPr>
              <a:t>∥</a:t>
            </a:r>
            <a:r>
              <a:rPr lang="en-US" altLang="zh-CN" sz="2000" b="1" i="1" dirty="0">
                <a:solidFill>
                  <a:schemeClr val="tx1"/>
                </a:solidFill>
                <a:latin typeface="Times New Roman" panose="02020603050405020304" pitchFamily="18" charset="0"/>
                <a:ea typeface="黑体" panose="02010609060101010101" pitchFamily="49" charset="-122"/>
              </a:rPr>
              <a:t>BD</a:t>
            </a:r>
            <a:r>
              <a:rPr lang="zh-CN" altLang="en-US" sz="2000" dirty="0">
                <a:solidFill>
                  <a:schemeClr val="tx1"/>
                </a:solidFill>
                <a:latin typeface="Times New Roman" panose="02020603050405020304" pitchFamily="18" charset="0"/>
                <a:ea typeface="黑体" panose="02010609060101010101" pitchFamily="49" charset="-122"/>
              </a:rPr>
              <a:t>交</a:t>
            </a:r>
            <a:r>
              <a:rPr lang="en-US" altLang="zh-CN" sz="2000" b="1" dirty="0">
                <a:solidFill>
                  <a:schemeClr val="tx1"/>
                </a:solidFill>
                <a:latin typeface="Times New Roman" panose="02020603050405020304" pitchFamily="18" charset="0"/>
                <a:ea typeface="黑体" panose="02010609060101010101" pitchFamily="49" charset="-122"/>
              </a:rPr>
              <a:t>I</a:t>
            </a:r>
            <a:r>
              <a:rPr lang="en-US" altLang="zh-CN" sz="2000" b="1" i="1" dirty="0">
                <a:solidFill>
                  <a:schemeClr val="tx1"/>
                </a:solidFill>
                <a:latin typeface="Times New Roman" panose="02020603050405020304" pitchFamily="18" charset="0"/>
                <a:ea typeface="黑体" panose="02010609060101010101" pitchFamily="49" charset="-122"/>
              </a:rPr>
              <a:t>D</a:t>
            </a:r>
            <a:r>
              <a:rPr lang="zh-CN" altLang="en-US" sz="2000" dirty="0">
                <a:solidFill>
                  <a:schemeClr val="tx1"/>
                </a:solidFill>
                <a:latin typeface="Times New Roman" panose="02020603050405020304" pitchFamily="18" charset="0"/>
                <a:ea typeface="黑体" panose="02010609060101010101" pitchFamily="49" charset="-122"/>
              </a:rPr>
              <a:t>于</a:t>
            </a:r>
            <a:r>
              <a:rPr lang="en-US" altLang="zh-CN" sz="2000" b="1" i="1" dirty="0">
                <a:solidFill>
                  <a:schemeClr val="tx1"/>
                </a:solidFill>
                <a:latin typeface="Times New Roman" panose="02020603050405020304" pitchFamily="18" charset="0"/>
                <a:ea typeface="黑体" panose="02010609060101010101" pitchFamily="49" charset="-122"/>
              </a:rPr>
              <a:t>N</a:t>
            </a:r>
            <a:r>
              <a:rPr lang="zh-CN" altLang="en-US" sz="2000" dirty="0">
                <a:solidFill>
                  <a:schemeClr val="tx1"/>
                </a:solidFill>
                <a:latin typeface="Times New Roman" panose="02020603050405020304" pitchFamily="18" charset="0"/>
                <a:ea typeface="黑体" panose="02010609060101010101" pitchFamily="49" charset="-122"/>
              </a:rPr>
              <a:t>，交</a:t>
            </a:r>
            <a:r>
              <a:rPr lang="en-US" altLang="zh-CN" sz="2000" b="1" i="1" dirty="0">
                <a:solidFill>
                  <a:schemeClr val="tx1"/>
                </a:solidFill>
                <a:latin typeface="Times New Roman" panose="02020603050405020304" pitchFamily="18" charset="0"/>
                <a:ea typeface="黑体" panose="02010609060101010101" pitchFamily="49" charset="-122"/>
              </a:rPr>
              <a:t>EF</a:t>
            </a:r>
            <a:r>
              <a:rPr lang="zh-CN" altLang="en-US" sz="2000" dirty="0">
                <a:solidFill>
                  <a:schemeClr val="tx1"/>
                </a:solidFill>
                <a:latin typeface="Times New Roman" panose="02020603050405020304" pitchFamily="18" charset="0"/>
                <a:ea typeface="黑体" panose="02010609060101010101" pitchFamily="49" charset="-122"/>
              </a:rPr>
              <a:t>于</a:t>
            </a:r>
            <a:r>
              <a:rPr lang="en-US" altLang="zh-CN" sz="2000" b="1" i="1" dirty="0">
                <a:solidFill>
                  <a:schemeClr val="tx1"/>
                </a:solidFill>
                <a:latin typeface="Times New Roman" panose="02020603050405020304" pitchFamily="18" charset="0"/>
                <a:ea typeface="黑体" panose="02010609060101010101" pitchFamily="49" charset="-122"/>
              </a:rPr>
              <a:t>M</a:t>
            </a:r>
            <a:r>
              <a:rPr lang="zh-CN" altLang="en-US" sz="2000" dirty="0" smtClean="0">
                <a:solidFill>
                  <a:schemeClr val="tx1"/>
                </a:solidFill>
                <a:latin typeface="Times New Roman" panose="02020603050405020304" pitchFamily="18" charset="0"/>
                <a:ea typeface="黑体" panose="02010609060101010101" pitchFamily="49" charset="-122"/>
              </a:rPr>
              <a:t>，可</a:t>
            </a:r>
            <a:r>
              <a:rPr lang="zh-CN" altLang="en-US" sz="2000" dirty="0">
                <a:solidFill>
                  <a:schemeClr val="tx1"/>
                </a:solidFill>
                <a:latin typeface="Times New Roman" panose="02020603050405020304" pitchFamily="18" charset="0"/>
                <a:ea typeface="黑体" panose="02010609060101010101" pitchFamily="49" charset="-122"/>
              </a:rPr>
              <a:t>得△</a:t>
            </a:r>
            <a:r>
              <a:rPr lang="en-US" altLang="zh-CN" sz="2000" b="1" i="1" dirty="0">
                <a:solidFill>
                  <a:schemeClr val="tx1"/>
                </a:solidFill>
                <a:latin typeface="Times New Roman" panose="02020603050405020304" pitchFamily="18" charset="0"/>
                <a:ea typeface="黑体" panose="02010609060101010101" pitchFamily="49" charset="-122"/>
              </a:rPr>
              <a:t>AEM</a:t>
            </a:r>
            <a:r>
              <a:rPr lang="en-US" altLang="zh-CN" sz="2000" dirty="0">
                <a:solidFill>
                  <a:schemeClr val="tx1"/>
                </a:solidFill>
                <a:latin typeface="Times New Roman" panose="02020603050405020304" pitchFamily="18" charset="0"/>
                <a:ea typeface="黑体" panose="02010609060101010101" pitchFamily="49" charset="-122"/>
              </a:rPr>
              <a:t>∽△</a:t>
            </a:r>
            <a:r>
              <a:rPr lang="en-US" altLang="zh-CN" sz="2000" b="1" i="1" dirty="0">
                <a:solidFill>
                  <a:schemeClr val="tx1"/>
                </a:solidFill>
                <a:latin typeface="Times New Roman" panose="02020603050405020304" pitchFamily="18" charset="0"/>
                <a:ea typeface="黑体" panose="02010609060101010101" pitchFamily="49" charset="-122"/>
              </a:rPr>
              <a:t>ACN.</a:t>
            </a:r>
          </a:p>
        </p:txBody>
      </p:sp>
      <p:sp>
        <p:nvSpPr>
          <p:cNvPr id="23555" name="直接连接符 62502"/>
          <p:cNvSpPr>
            <a:spLocks noChangeShapeType="1"/>
          </p:cNvSpPr>
          <p:nvPr/>
        </p:nvSpPr>
        <p:spPr bwMode="auto">
          <a:xfrm>
            <a:off x="2051050" y="3630216"/>
            <a:ext cx="5329238"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56" name="直接连接符 62503"/>
          <p:cNvSpPr>
            <a:spLocks noChangeShapeType="1"/>
          </p:cNvSpPr>
          <p:nvPr/>
        </p:nvSpPr>
        <p:spPr bwMode="auto">
          <a:xfrm flipH="1">
            <a:off x="2843213" y="3198019"/>
            <a:ext cx="0" cy="432197"/>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57" name="直接连接符 62504"/>
          <p:cNvSpPr>
            <a:spLocks noChangeShapeType="1"/>
          </p:cNvSpPr>
          <p:nvPr/>
        </p:nvSpPr>
        <p:spPr bwMode="auto">
          <a:xfrm flipH="1">
            <a:off x="3851275" y="3036094"/>
            <a:ext cx="0" cy="594122"/>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58" name="直接连接符 62505"/>
          <p:cNvSpPr>
            <a:spLocks noChangeShapeType="1"/>
          </p:cNvSpPr>
          <p:nvPr/>
        </p:nvSpPr>
        <p:spPr bwMode="auto">
          <a:xfrm flipV="1">
            <a:off x="2843213" y="2549129"/>
            <a:ext cx="3960812" cy="64889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59" name="直接连接符 62506"/>
          <p:cNvSpPr>
            <a:spLocks noChangeShapeType="1"/>
          </p:cNvSpPr>
          <p:nvPr/>
        </p:nvSpPr>
        <p:spPr bwMode="auto">
          <a:xfrm flipH="1">
            <a:off x="6770688" y="2552700"/>
            <a:ext cx="0" cy="1081088"/>
          </a:xfrm>
          <a:prstGeom prst="line">
            <a:avLst/>
          </a:prstGeom>
          <a:noFill/>
          <a:ln w="76200">
            <a:solidFill>
              <a:srgbClr val="808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60" name="椭圆 62507"/>
          <p:cNvSpPr>
            <a:spLocks noChangeArrowheads="1"/>
          </p:cNvSpPr>
          <p:nvPr/>
        </p:nvSpPr>
        <p:spPr bwMode="auto">
          <a:xfrm>
            <a:off x="6529388" y="2562225"/>
            <a:ext cx="508000" cy="657225"/>
          </a:xfrm>
          <a:prstGeom prst="ellipse">
            <a:avLst/>
          </a:prstGeom>
          <a:solidFill>
            <a:srgbClr val="008000"/>
          </a:solidFill>
          <a:ln w="19050">
            <a:solidFill>
              <a:srgbClr val="008000"/>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i="1"/>
          </a:p>
        </p:txBody>
      </p:sp>
      <p:sp>
        <p:nvSpPr>
          <p:cNvPr id="23561" name="矩形 62508"/>
          <p:cNvSpPr>
            <a:spLocks noChangeArrowheads="1"/>
          </p:cNvSpPr>
          <p:nvPr/>
        </p:nvSpPr>
        <p:spPr bwMode="auto">
          <a:xfrm>
            <a:off x="2843213" y="3521869"/>
            <a:ext cx="144462" cy="108347"/>
          </a:xfrm>
          <a:prstGeom prst="rect">
            <a:avLst/>
          </a:prstGeom>
          <a:solidFill>
            <a:schemeClr val="accent1"/>
          </a:solidFill>
          <a:ln w="19050">
            <a:solidFill>
              <a:schemeClr val="tx1"/>
            </a:solidFill>
            <a:miter lim="800000"/>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i="1"/>
          </a:p>
        </p:txBody>
      </p:sp>
      <p:sp>
        <p:nvSpPr>
          <p:cNvPr id="23562" name="矩形 62509"/>
          <p:cNvSpPr>
            <a:spLocks noChangeArrowheads="1"/>
          </p:cNvSpPr>
          <p:nvPr/>
        </p:nvSpPr>
        <p:spPr bwMode="auto">
          <a:xfrm>
            <a:off x="3851276" y="3521869"/>
            <a:ext cx="144463" cy="108347"/>
          </a:xfrm>
          <a:prstGeom prst="rect">
            <a:avLst/>
          </a:prstGeom>
          <a:solidFill>
            <a:schemeClr val="accent1"/>
          </a:solidFill>
          <a:ln w="19050">
            <a:solidFill>
              <a:schemeClr val="tx1"/>
            </a:solidFill>
            <a:miter lim="800000"/>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i="1"/>
          </a:p>
        </p:txBody>
      </p:sp>
      <p:sp>
        <p:nvSpPr>
          <p:cNvPr id="62511" name="直接连接符 62510"/>
          <p:cNvSpPr>
            <a:spLocks noChangeShapeType="1"/>
          </p:cNvSpPr>
          <p:nvPr/>
        </p:nvSpPr>
        <p:spPr bwMode="auto">
          <a:xfrm>
            <a:off x="2843214" y="3219450"/>
            <a:ext cx="3889375" cy="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3564" name="文本框 62511"/>
          <p:cNvSpPr txBox="1">
            <a:spLocks noChangeArrowheads="1"/>
          </p:cNvSpPr>
          <p:nvPr/>
        </p:nvSpPr>
        <p:spPr bwMode="auto">
          <a:xfrm>
            <a:off x="2506207" y="2911079"/>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A</a:t>
            </a:r>
          </a:p>
        </p:txBody>
      </p:sp>
      <p:sp>
        <p:nvSpPr>
          <p:cNvPr id="23565" name="文本框 62512"/>
          <p:cNvSpPr txBox="1">
            <a:spLocks noChangeArrowheads="1"/>
          </p:cNvSpPr>
          <p:nvPr/>
        </p:nvSpPr>
        <p:spPr bwMode="auto">
          <a:xfrm>
            <a:off x="3642063" y="2680097"/>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E</a:t>
            </a:r>
          </a:p>
        </p:txBody>
      </p:sp>
      <p:sp>
        <p:nvSpPr>
          <p:cNvPr id="23566" name="文本框 62513"/>
          <p:cNvSpPr txBox="1">
            <a:spLocks noChangeArrowheads="1"/>
          </p:cNvSpPr>
          <p:nvPr/>
        </p:nvSpPr>
        <p:spPr bwMode="auto">
          <a:xfrm>
            <a:off x="6587669" y="2193131"/>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C</a:t>
            </a:r>
          </a:p>
        </p:txBody>
      </p:sp>
      <p:sp>
        <p:nvSpPr>
          <p:cNvPr id="23567" name="文本框 62514"/>
          <p:cNvSpPr txBox="1">
            <a:spLocks noChangeArrowheads="1"/>
          </p:cNvSpPr>
          <p:nvPr/>
        </p:nvSpPr>
        <p:spPr bwMode="auto">
          <a:xfrm>
            <a:off x="6574091" y="3598069"/>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D</a:t>
            </a:r>
          </a:p>
        </p:txBody>
      </p:sp>
      <p:sp>
        <p:nvSpPr>
          <p:cNvPr id="23568" name="文本框 62515"/>
          <p:cNvSpPr txBox="1">
            <a:spLocks noChangeArrowheads="1"/>
          </p:cNvSpPr>
          <p:nvPr/>
        </p:nvSpPr>
        <p:spPr bwMode="auto">
          <a:xfrm>
            <a:off x="3715881" y="3598069"/>
            <a:ext cx="3898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F</a:t>
            </a:r>
          </a:p>
        </p:txBody>
      </p:sp>
      <p:sp>
        <p:nvSpPr>
          <p:cNvPr id="23569" name="文本框 62516"/>
          <p:cNvSpPr txBox="1">
            <a:spLocks noChangeArrowheads="1"/>
          </p:cNvSpPr>
          <p:nvPr/>
        </p:nvSpPr>
        <p:spPr bwMode="auto">
          <a:xfrm>
            <a:off x="2618125" y="3598069"/>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B</a:t>
            </a:r>
          </a:p>
        </p:txBody>
      </p:sp>
      <p:sp>
        <p:nvSpPr>
          <p:cNvPr id="62518" name="文本框 62517"/>
          <p:cNvSpPr txBox="1">
            <a:spLocks noChangeArrowheads="1"/>
          </p:cNvSpPr>
          <p:nvPr/>
        </p:nvSpPr>
        <p:spPr bwMode="auto">
          <a:xfrm>
            <a:off x="6154991" y="2895600"/>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2502">
                                            <p:txEl>
                                              <p:pRg st="0" end="0"/>
                                            </p:txEl>
                                          </p:spTgt>
                                        </p:tgtEl>
                                        <p:attrNameLst>
                                          <p:attrName>style.visibility</p:attrName>
                                        </p:attrNameLst>
                                      </p:cBhvr>
                                      <p:to>
                                        <p:strVal val="visible"/>
                                      </p:to>
                                    </p:set>
                                    <p:animEffect transition="in" filter="randombar(horizontal)">
                                      <p:cBhvr>
                                        <p:cTn id="7" dur="500"/>
                                        <p:tgtEl>
                                          <p:spTgt spid="6250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2511"/>
                                        </p:tgtEl>
                                        <p:attrNameLst>
                                          <p:attrName>style.visibility</p:attrName>
                                        </p:attrNameLst>
                                      </p:cBhvr>
                                      <p:to>
                                        <p:strVal val="visible"/>
                                      </p:to>
                                    </p:set>
                                    <p:animEffect transition="in" filter="wipe(left)">
                                      <p:cBhvr>
                                        <p:cTn id="11" dur="500"/>
                                        <p:tgtEl>
                                          <p:spTgt spid="62511"/>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2518"/>
                                        </p:tgtEl>
                                        <p:attrNameLst>
                                          <p:attrName>style.visibility</p:attrName>
                                        </p:attrNameLst>
                                      </p:cBhvr>
                                      <p:to>
                                        <p:strVal val="visible"/>
                                      </p:to>
                                    </p:set>
                                    <p:animEffect transition="in" filter="randombar(horizontal)">
                                      <p:cBhvr>
                                        <p:cTn id="15" dur="500"/>
                                        <p:tgtEl>
                                          <p:spTgt spid="62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11" grpId="0" animBg="1"/>
      <p:bldP spid="625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直接连接符 63508"/>
          <p:cNvSpPr>
            <a:spLocks noChangeShapeType="1"/>
          </p:cNvSpPr>
          <p:nvPr/>
        </p:nvSpPr>
        <p:spPr bwMode="auto">
          <a:xfrm>
            <a:off x="3779839" y="2909069"/>
            <a:ext cx="5329237"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78" name="直接连接符 63509"/>
          <p:cNvSpPr>
            <a:spLocks noChangeShapeType="1"/>
          </p:cNvSpPr>
          <p:nvPr/>
        </p:nvSpPr>
        <p:spPr bwMode="auto">
          <a:xfrm flipH="1">
            <a:off x="4572000" y="2476872"/>
            <a:ext cx="0" cy="432197"/>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79" name="直接连接符 63510"/>
          <p:cNvSpPr>
            <a:spLocks noChangeShapeType="1"/>
          </p:cNvSpPr>
          <p:nvPr/>
        </p:nvSpPr>
        <p:spPr bwMode="auto">
          <a:xfrm flipH="1">
            <a:off x="5580063" y="2314947"/>
            <a:ext cx="0" cy="594122"/>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80" name="直接连接符 63511"/>
          <p:cNvSpPr>
            <a:spLocks noChangeShapeType="1"/>
          </p:cNvSpPr>
          <p:nvPr/>
        </p:nvSpPr>
        <p:spPr bwMode="auto">
          <a:xfrm flipV="1">
            <a:off x="4572001" y="1827981"/>
            <a:ext cx="3960813" cy="648891"/>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81" name="直接连接符 63512"/>
          <p:cNvSpPr>
            <a:spLocks noChangeShapeType="1"/>
          </p:cNvSpPr>
          <p:nvPr/>
        </p:nvSpPr>
        <p:spPr bwMode="auto">
          <a:xfrm flipH="1">
            <a:off x="8499475" y="1831553"/>
            <a:ext cx="0" cy="1081088"/>
          </a:xfrm>
          <a:prstGeom prst="line">
            <a:avLst/>
          </a:prstGeom>
          <a:noFill/>
          <a:ln w="76200">
            <a:solidFill>
              <a:srgbClr val="808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82" name="椭圆 63513"/>
          <p:cNvSpPr>
            <a:spLocks noChangeArrowheads="1"/>
          </p:cNvSpPr>
          <p:nvPr/>
        </p:nvSpPr>
        <p:spPr bwMode="auto">
          <a:xfrm>
            <a:off x="8245475" y="1850603"/>
            <a:ext cx="508000" cy="657225"/>
          </a:xfrm>
          <a:prstGeom prst="ellipse">
            <a:avLst/>
          </a:prstGeom>
          <a:solidFill>
            <a:srgbClr val="008000"/>
          </a:solidFill>
          <a:ln w="19050">
            <a:solidFill>
              <a:srgbClr val="008000"/>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i="1"/>
          </a:p>
        </p:txBody>
      </p:sp>
      <p:sp>
        <p:nvSpPr>
          <p:cNvPr id="24583" name="矩形 63514"/>
          <p:cNvSpPr>
            <a:spLocks noChangeArrowheads="1"/>
          </p:cNvSpPr>
          <p:nvPr/>
        </p:nvSpPr>
        <p:spPr bwMode="auto">
          <a:xfrm>
            <a:off x="4572001" y="2800722"/>
            <a:ext cx="144463" cy="108347"/>
          </a:xfrm>
          <a:prstGeom prst="rect">
            <a:avLst/>
          </a:prstGeom>
          <a:solidFill>
            <a:schemeClr val="accent1"/>
          </a:solidFill>
          <a:ln w="19050">
            <a:solidFill>
              <a:schemeClr val="tx1"/>
            </a:solidFill>
            <a:miter lim="800000"/>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i="1"/>
          </a:p>
        </p:txBody>
      </p:sp>
      <p:sp>
        <p:nvSpPr>
          <p:cNvPr id="24584" name="矩形 63515"/>
          <p:cNvSpPr>
            <a:spLocks noChangeArrowheads="1"/>
          </p:cNvSpPr>
          <p:nvPr/>
        </p:nvSpPr>
        <p:spPr bwMode="auto">
          <a:xfrm>
            <a:off x="5580063" y="2800722"/>
            <a:ext cx="144462" cy="108347"/>
          </a:xfrm>
          <a:prstGeom prst="rect">
            <a:avLst/>
          </a:prstGeom>
          <a:solidFill>
            <a:schemeClr val="accent1"/>
          </a:solidFill>
          <a:ln w="19050">
            <a:solidFill>
              <a:schemeClr val="tx1"/>
            </a:solidFill>
            <a:miter lim="800000"/>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i="1"/>
          </a:p>
        </p:txBody>
      </p:sp>
      <p:sp>
        <p:nvSpPr>
          <p:cNvPr id="24585" name="直接连接符 63516"/>
          <p:cNvSpPr>
            <a:spLocks noChangeShapeType="1"/>
          </p:cNvSpPr>
          <p:nvPr/>
        </p:nvSpPr>
        <p:spPr bwMode="auto">
          <a:xfrm>
            <a:off x="4572001" y="2498303"/>
            <a:ext cx="3889375" cy="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4586" name="文本框 63517"/>
          <p:cNvSpPr txBox="1">
            <a:spLocks noChangeArrowheads="1"/>
          </p:cNvSpPr>
          <p:nvPr/>
        </p:nvSpPr>
        <p:spPr bwMode="auto">
          <a:xfrm>
            <a:off x="4234994" y="2189931"/>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A</a:t>
            </a:r>
          </a:p>
        </p:txBody>
      </p:sp>
      <p:sp>
        <p:nvSpPr>
          <p:cNvPr id="24587" name="文本框 63518"/>
          <p:cNvSpPr txBox="1">
            <a:spLocks noChangeArrowheads="1"/>
          </p:cNvSpPr>
          <p:nvPr/>
        </p:nvSpPr>
        <p:spPr bwMode="auto">
          <a:xfrm>
            <a:off x="5370850" y="1958950"/>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E</a:t>
            </a:r>
          </a:p>
        </p:txBody>
      </p:sp>
      <p:sp>
        <p:nvSpPr>
          <p:cNvPr id="24588" name="文本框 63519"/>
          <p:cNvSpPr txBox="1">
            <a:spLocks noChangeArrowheads="1"/>
          </p:cNvSpPr>
          <p:nvPr/>
        </p:nvSpPr>
        <p:spPr bwMode="auto">
          <a:xfrm>
            <a:off x="8316457" y="1471985"/>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C</a:t>
            </a:r>
          </a:p>
        </p:txBody>
      </p:sp>
      <p:sp>
        <p:nvSpPr>
          <p:cNvPr id="24589" name="文本框 63520"/>
          <p:cNvSpPr txBox="1">
            <a:spLocks noChangeArrowheads="1"/>
          </p:cNvSpPr>
          <p:nvPr/>
        </p:nvSpPr>
        <p:spPr bwMode="auto">
          <a:xfrm>
            <a:off x="8302877" y="2876922"/>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D</a:t>
            </a:r>
          </a:p>
        </p:txBody>
      </p:sp>
      <p:sp>
        <p:nvSpPr>
          <p:cNvPr id="24590" name="文本框 63521"/>
          <p:cNvSpPr txBox="1">
            <a:spLocks noChangeArrowheads="1"/>
          </p:cNvSpPr>
          <p:nvPr/>
        </p:nvSpPr>
        <p:spPr bwMode="auto">
          <a:xfrm>
            <a:off x="5444669" y="2876922"/>
            <a:ext cx="3898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F</a:t>
            </a:r>
          </a:p>
        </p:txBody>
      </p:sp>
      <p:sp>
        <p:nvSpPr>
          <p:cNvPr id="24591" name="文本框 63522"/>
          <p:cNvSpPr txBox="1">
            <a:spLocks noChangeArrowheads="1"/>
          </p:cNvSpPr>
          <p:nvPr/>
        </p:nvSpPr>
        <p:spPr bwMode="auto">
          <a:xfrm>
            <a:off x="4346913" y="2876922"/>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B</a:t>
            </a:r>
          </a:p>
        </p:txBody>
      </p:sp>
      <p:sp>
        <p:nvSpPr>
          <p:cNvPr id="24592" name="文本框 63523"/>
          <p:cNvSpPr txBox="1">
            <a:spLocks noChangeArrowheads="1"/>
          </p:cNvSpPr>
          <p:nvPr/>
        </p:nvSpPr>
        <p:spPr bwMode="auto">
          <a:xfrm>
            <a:off x="7883777" y="2174453"/>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N</a:t>
            </a:r>
          </a:p>
        </p:txBody>
      </p:sp>
      <p:sp>
        <p:nvSpPr>
          <p:cNvPr id="63525" name="矩形 63524"/>
          <p:cNvSpPr>
            <a:spLocks noChangeArrowheads="1"/>
          </p:cNvSpPr>
          <p:nvPr/>
        </p:nvSpPr>
        <p:spPr bwMode="auto">
          <a:xfrm>
            <a:off x="287909" y="522616"/>
            <a:ext cx="8421117" cy="4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ct val="120000"/>
              </a:lnSpc>
            </a:pPr>
            <a:r>
              <a:rPr lang="zh-CN" altLang="en-US" sz="2000" dirty="0">
                <a:latin typeface="Times New Roman" panose="02020603050405020304" pitchFamily="18" charset="0"/>
                <a:ea typeface="黑体" panose="02010609060101010101" pitchFamily="49" charset="-122"/>
              </a:rPr>
              <a:t>解：过点</a:t>
            </a:r>
            <a:r>
              <a:rPr lang="en-US" altLang="zh-CN" sz="2000" i="1" dirty="0">
                <a:latin typeface="Times New Roman" panose="02020603050405020304" pitchFamily="18" charset="0"/>
                <a:ea typeface="黑体" panose="02010609060101010101" pitchFamily="49" charset="-122"/>
              </a:rPr>
              <a:t>A</a:t>
            </a:r>
            <a:r>
              <a:rPr lang="zh-CN" altLang="en-US" sz="2000" dirty="0">
                <a:latin typeface="Times New Roman" panose="02020603050405020304" pitchFamily="18" charset="0"/>
                <a:ea typeface="黑体" panose="02010609060101010101" pitchFamily="49" charset="-122"/>
              </a:rPr>
              <a:t>作</a:t>
            </a:r>
            <a:r>
              <a:rPr lang="en-US" altLang="zh-CN" sz="2000" i="1" dirty="0">
                <a:latin typeface="Times New Roman" panose="02020603050405020304" pitchFamily="18" charset="0"/>
                <a:ea typeface="黑体" panose="02010609060101010101" pitchFamily="49" charset="-122"/>
              </a:rPr>
              <a:t>AN∥BD</a:t>
            </a:r>
            <a:r>
              <a:rPr lang="zh-CN" altLang="en-US" sz="2000" dirty="0">
                <a:latin typeface="Times New Roman" panose="02020603050405020304" pitchFamily="18" charset="0"/>
                <a:ea typeface="黑体" panose="02010609060101010101" pitchFamily="49" charset="-122"/>
              </a:rPr>
              <a:t>交</a:t>
            </a:r>
            <a:r>
              <a:rPr lang="en-US" altLang="zh-CN" sz="2000" i="1" dirty="0">
                <a:latin typeface="Times New Roman" panose="02020603050405020304" pitchFamily="18" charset="0"/>
                <a:ea typeface="黑体" panose="02010609060101010101" pitchFamily="49" charset="-122"/>
              </a:rPr>
              <a:t>CD</a:t>
            </a:r>
            <a:r>
              <a:rPr lang="zh-CN" altLang="en-US" sz="2000" dirty="0">
                <a:latin typeface="Times New Roman" panose="02020603050405020304" pitchFamily="18" charset="0"/>
                <a:ea typeface="黑体" panose="02010609060101010101" pitchFamily="49" charset="-122"/>
              </a:rPr>
              <a:t>于</a:t>
            </a:r>
            <a:r>
              <a:rPr lang="en-US" altLang="zh-CN" sz="2000" i="1" dirty="0">
                <a:latin typeface="Times New Roman" panose="02020603050405020304" pitchFamily="18" charset="0"/>
                <a:ea typeface="黑体" panose="02010609060101010101" pitchFamily="49" charset="-122"/>
              </a:rPr>
              <a:t>N</a:t>
            </a:r>
            <a:r>
              <a:rPr lang="zh-CN" altLang="en-US" sz="2000" dirty="0">
                <a:latin typeface="Times New Roman" panose="02020603050405020304" pitchFamily="18" charset="0"/>
                <a:ea typeface="黑体" panose="02010609060101010101" pitchFamily="49" charset="-122"/>
              </a:rPr>
              <a:t>，交</a:t>
            </a:r>
            <a:r>
              <a:rPr lang="en-US" altLang="zh-CN" sz="2000" i="1" dirty="0">
                <a:latin typeface="Times New Roman" panose="02020603050405020304" pitchFamily="18" charset="0"/>
                <a:ea typeface="黑体" panose="02010609060101010101" pitchFamily="49" charset="-122"/>
              </a:rPr>
              <a:t>EF</a:t>
            </a:r>
            <a:r>
              <a:rPr lang="zh-CN" altLang="en-US" sz="2000" dirty="0">
                <a:latin typeface="Times New Roman" panose="02020603050405020304" pitchFamily="18" charset="0"/>
                <a:ea typeface="黑体" panose="02010609060101010101" pitchFamily="49" charset="-122"/>
              </a:rPr>
              <a:t>于</a:t>
            </a:r>
            <a:r>
              <a:rPr lang="en-US" altLang="zh-CN" sz="2000" i="1" dirty="0">
                <a:latin typeface="Times New Roman" panose="02020603050405020304" pitchFamily="18" charset="0"/>
                <a:ea typeface="黑体" panose="02010609060101010101" pitchFamily="49" charset="-122"/>
              </a:rPr>
              <a:t>M</a:t>
            </a:r>
            <a:r>
              <a:rPr lang="zh-CN" altLang="en-US" sz="2000" dirty="0">
                <a:latin typeface="Times New Roman" panose="02020603050405020304" pitchFamily="18" charset="0"/>
                <a:ea typeface="黑体" panose="02010609060101010101" pitchFamily="49" charset="-122"/>
              </a:rPr>
              <a:t>，因为人、标杆、树都垂直于地面，</a:t>
            </a:r>
          </a:p>
          <a:p>
            <a:pPr>
              <a:lnSpc>
                <a:spcPct val="120000"/>
              </a:lnSpc>
            </a:pPr>
            <a:r>
              <a:rPr lang="zh-CN" altLang="en-US"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ABF=∠EFD=∠CDF</a:t>
            </a:r>
            <a:r>
              <a:rPr lang="en-US" altLang="zh-CN" sz="2000" dirty="0">
                <a:latin typeface="Times New Roman" panose="02020603050405020304" pitchFamily="18" charset="0"/>
                <a:ea typeface="黑体" panose="02010609060101010101" pitchFamily="49" charset="-122"/>
              </a:rPr>
              <a:t>=90°,</a:t>
            </a:r>
          </a:p>
          <a:p>
            <a:pPr>
              <a:lnSpc>
                <a:spcPct val="120000"/>
              </a:lnSpc>
            </a:pPr>
            <a:r>
              <a:rPr lang="en-US" altLang="zh-CN"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AB∥EF∥CD,  </a:t>
            </a:r>
            <a:r>
              <a:rPr lang="zh-CN" altLang="en-US" sz="2000" i="1"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EMA=∠CNA.</a:t>
            </a:r>
          </a:p>
          <a:p>
            <a:pPr>
              <a:lnSpc>
                <a:spcPct val="120000"/>
              </a:lnSpc>
            </a:pPr>
            <a:r>
              <a:rPr lang="zh-CN" altLang="en-US" sz="2000" dirty="0">
                <a:latin typeface="Times New Roman" panose="02020603050405020304" pitchFamily="18" charset="0"/>
                <a:ea typeface="黑体" panose="02010609060101010101" pitchFamily="49" charset="-122"/>
              </a:rPr>
              <a:t>∵</a:t>
            </a:r>
            <a:r>
              <a:rPr lang="zh-CN" altLang="en-US" sz="2000" i="1"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EAM=∠CAN,</a:t>
            </a:r>
          </a:p>
          <a:p>
            <a:pPr>
              <a:lnSpc>
                <a:spcPct val="120000"/>
              </a:lnSpc>
            </a:pPr>
            <a:r>
              <a:rPr lang="zh-CN" altLang="en-US"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AEM</a:t>
            </a:r>
            <a:r>
              <a:rPr lang="en-US" altLang="zh-CN"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ACN ,</a:t>
            </a:r>
            <a:endParaRPr lang="zh-CN" altLang="en-US" sz="2000" i="1" dirty="0">
              <a:latin typeface="Times New Roman" panose="02020603050405020304" pitchFamily="18" charset="0"/>
              <a:ea typeface="黑体" panose="02010609060101010101" pitchFamily="49" charset="-122"/>
            </a:endParaRPr>
          </a:p>
          <a:p>
            <a:pPr>
              <a:lnSpc>
                <a:spcPct val="120000"/>
              </a:lnSpc>
            </a:pPr>
            <a:r>
              <a:rPr lang="zh-CN" altLang="en-US" sz="2000" dirty="0">
                <a:latin typeface="Times New Roman" panose="02020603050405020304" pitchFamily="18" charset="0"/>
                <a:ea typeface="黑体" panose="02010609060101010101" pitchFamily="49" charset="-122"/>
              </a:rPr>
              <a:t>∴</a:t>
            </a:r>
            <a:r>
              <a:rPr lang="en-US" altLang="zh-CN" sz="2000" dirty="0">
                <a:latin typeface="Times New Roman" panose="02020603050405020304" pitchFamily="18" charset="0"/>
                <a:ea typeface="黑体" panose="02010609060101010101" pitchFamily="49" charset="-122"/>
              </a:rPr>
              <a:t>	            .</a:t>
            </a:r>
          </a:p>
          <a:p>
            <a:pPr>
              <a:lnSpc>
                <a:spcPct val="120000"/>
              </a:lnSpc>
            </a:pPr>
            <a:r>
              <a:rPr lang="zh-CN" altLang="en-US"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AB</a:t>
            </a:r>
            <a:r>
              <a:rPr lang="en-US" altLang="zh-CN" sz="2000" dirty="0">
                <a:latin typeface="Times New Roman" panose="02020603050405020304" pitchFamily="18" charset="0"/>
                <a:ea typeface="黑体" panose="02010609060101010101" pitchFamily="49" charset="-122"/>
              </a:rPr>
              <a:t>=1.6m ,</a:t>
            </a:r>
            <a:r>
              <a:rPr lang="zh-CN" altLang="en-US" sz="2000" dirty="0">
                <a:latin typeface="Times New Roman" panose="02020603050405020304" pitchFamily="18" charset="0"/>
                <a:ea typeface="黑体" panose="02010609060101010101" pitchFamily="49" charset="-122"/>
              </a:rPr>
              <a:t> </a:t>
            </a:r>
            <a:r>
              <a:rPr lang="en-US" altLang="zh-CN" sz="2000" i="1" dirty="0">
                <a:latin typeface="Times New Roman" panose="02020603050405020304" pitchFamily="18" charset="0"/>
                <a:ea typeface="黑体" panose="02010609060101010101" pitchFamily="49" charset="-122"/>
              </a:rPr>
              <a:t>EF</a:t>
            </a:r>
            <a:r>
              <a:rPr lang="en-US" altLang="zh-CN" sz="2000" dirty="0">
                <a:latin typeface="Times New Roman" panose="02020603050405020304" pitchFamily="18" charset="0"/>
                <a:ea typeface="黑体" panose="02010609060101010101" pitchFamily="49" charset="-122"/>
              </a:rPr>
              <a:t>=2m ,</a:t>
            </a:r>
            <a:r>
              <a:rPr lang="zh-CN" altLang="en-US" sz="2000" dirty="0">
                <a:latin typeface="Times New Roman" panose="02020603050405020304" pitchFamily="18" charset="0"/>
                <a:ea typeface="黑体" panose="02010609060101010101" pitchFamily="49" charset="-122"/>
              </a:rPr>
              <a:t> </a:t>
            </a:r>
            <a:r>
              <a:rPr lang="en-US" altLang="zh-CN" sz="2000" i="1" dirty="0">
                <a:latin typeface="Times New Roman" panose="02020603050405020304" pitchFamily="18" charset="0"/>
                <a:ea typeface="黑体" panose="02010609060101010101" pitchFamily="49" charset="-122"/>
              </a:rPr>
              <a:t>BD</a:t>
            </a:r>
            <a:r>
              <a:rPr lang="en-US" altLang="zh-CN" sz="2000" dirty="0">
                <a:latin typeface="Times New Roman" panose="02020603050405020304" pitchFamily="18" charset="0"/>
                <a:ea typeface="黑体" panose="02010609060101010101" pitchFamily="49" charset="-122"/>
              </a:rPr>
              <a:t>=27m ,</a:t>
            </a:r>
            <a:r>
              <a:rPr lang="zh-CN" altLang="en-US" sz="2000" dirty="0">
                <a:latin typeface="Times New Roman" panose="02020603050405020304" pitchFamily="18" charset="0"/>
                <a:ea typeface="黑体" panose="02010609060101010101" pitchFamily="49" charset="-122"/>
              </a:rPr>
              <a:t> </a:t>
            </a:r>
            <a:r>
              <a:rPr lang="en-US" altLang="zh-CN" sz="2000" i="1" dirty="0">
                <a:latin typeface="Times New Roman" panose="02020603050405020304" pitchFamily="18" charset="0"/>
                <a:ea typeface="黑体" panose="02010609060101010101" pitchFamily="49" charset="-122"/>
              </a:rPr>
              <a:t>FD</a:t>
            </a:r>
            <a:r>
              <a:rPr lang="en-US" altLang="zh-CN" sz="2000" dirty="0">
                <a:latin typeface="Times New Roman" panose="02020603050405020304" pitchFamily="18" charset="0"/>
                <a:ea typeface="黑体" panose="02010609060101010101" pitchFamily="49" charset="-122"/>
              </a:rPr>
              <a:t>=24m ,</a:t>
            </a:r>
            <a:endParaRPr lang="zh-CN" altLang="en-US" sz="2000" dirty="0">
              <a:latin typeface="Times New Roman" panose="02020603050405020304" pitchFamily="18" charset="0"/>
              <a:ea typeface="黑体" panose="02010609060101010101" pitchFamily="49" charset="-122"/>
            </a:endParaRPr>
          </a:p>
          <a:p>
            <a:pPr>
              <a:lnSpc>
                <a:spcPct val="120000"/>
              </a:lnSpc>
            </a:pPr>
            <a:r>
              <a:rPr lang="zh-CN" altLang="en-US" sz="2000" dirty="0">
                <a:latin typeface="Times New Roman" panose="02020603050405020304" pitchFamily="18" charset="0"/>
                <a:ea typeface="黑体" panose="02010609060101010101" pitchFamily="49" charset="-122"/>
              </a:rPr>
              <a:t>∴</a:t>
            </a:r>
            <a:r>
              <a:rPr lang="en-US" altLang="zh-CN" sz="2000" dirty="0">
                <a:latin typeface="Times New Roman" panose="02020603050405020304" pitchFamily="18" charset="0"/>
                <a:ea typeface="黑体" panose="02010609060101010101" pitchFamily="49" charset="-122"/>
              </a:rPr>
              <a:t>		       , </a:t>
            </a:r>
            <a:r>
              <a:rPr lang="zh-CN" altLang="en-US"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CN</a:t>
            </a:r>
            <a:r>
              <a:rPr lang="en-US" altLang="zh-CN" sz="2000" dirty="0">
                <a:latin typeface="Times New Roman" panose="02020603050405020304" pitchFamily="18" charset="0"/>
                <a:ea typeface="黑体" panose="02010609060101010101" pitchFamily="49" charset="-122"/>
              </a:rPr>
              <a:t>=3.6</a:t>
            </a:r>
            <a:r>
              <a:rPr lang="zh-CN" altLang="en-US" sz="2000" dirty="0">
                <a:latin typeface="Times New Roman" panose="02020603050405020304" pitchFamily="18" charset="0"/>
              </a:rPr>
              <a:t>（</a:t>
            </a:r>
            <a:r>
              <a:rPr lang="en-US" altLang="zh-CN" sz="2000" dirty="0">
                <a:latin typeface="Times New Roman" panose="02020603050405020304" pitchFamily="18" charset="0"/>
              </a:rPr>
              <a:t>m</a:t>
            </a:r>
            <a:r>
              <a:rPr lang="zh-CN" altLang="en-US" sz="2000" dirty="0">
                <a:latin typeface="Times New Roman" panose="02020603050405020304" pitchFamily="18" charset="0"/>
              </a:rPr>
              <a:t>），</a:t>
            </a:r>
          </a:p>
          <a:p>
            <a:pPr>
              <a:lnSpc>
                <a:spcPct val="120000"/>
              </a:lnSpc>
            </a:pPr>
            <a:r>
              <a:rPr lang="zh-CN" altLang="en-US" sz="2000" dirty="0">
                <a:latin typeface="Times New Roman" panose="02020603050405020304" pitchFamily="18" charset="0"/>
                <a:ea typeface="黑体" panose="02010609060101010101" pitchFamily="49" charset="-122"/>
              </a:rPr>
              <a:t>∴</a:t>
            </a:r>
            <a:r>
              <a:rPr lang="en-US" altLang="zh-CN" sz="2000" i="1" dirty="0">
                <a:latin typeface="Times New Roman" panose="02020603050405020304" pitchFamily="18" charset="0"/>
                <a:ea typeface="黑体" panose="02010609060101010101" pitchFamily="49" charset="-122"/>
              </a:rPr>
              <a:t>CD</a:t>
            </a:r>
            <a:r>
              <a:rPr lang="en-US" altLang="zh-CN" sz="2000" dirty="0">
                <a:latin typeface="Times New Roman" panose="02020603050405020304" pitchFamily="18" charset="0"/>
                <a:ea typeface="黑体" panose="02010609060101010101" pitchFamily="49" charset="-122"/>
              </a:rPr>
              <a:t>=3.6+1.6=5.2</a:t>
            </a:r>
            <a:r>
              <a:rPr lang="zh-CN" altLang="en-US" sz="2000" dirty="0">
                <a:latin typeface="Times New Roman" panose="02020603050405020304" pitchFamily="18" charset="0"/>
              </a:rPr>
              <a:t>（</a:t>
            </a:r>
            <a:r>
              <a:rPr lang="en-US" altLang="zh-CN" sz="2000" dirty="0">
                <a:latin typeface="Times New Roman" panose="02020603050405020304" pitchFamily="18" charset="0"/>
              </a:rPr>
              <a:t>m</a:t>
            </a:r>
            <a:r>
              <a:rPr lang="zh-CN" altLang="en-US" sz="2000" dirty="0">
                <a:latin typeface="Times New Roman" panose="02020603050405020304" pitchFamily="18" charset="0"/>
              </a:rPr>
              <a:t>）</a:t>
            </a:r>
            <a:r>
              <a:rPr lang="en-US" altLang="zh-CN" sz="2000" dirty="0">
                <a:latin typeface="Times New Roman" panose="02020603050405020304" pitchFamily="18" charset="0"/>
                <a:ea typeface="黑体" panose="02010609060101010101" pitchFamily="49" charset="-122"/>
              </a:rPr>
              <a:t>.</a:t>
            </a:r>
          </a:p>
          <a:p>
            <a:pPr>
              <a:lnSpc>
                <a:spcPct val="120000"/>
              </a:lnSpc>
            </a:pPr>
            <a:r>
              <a:rPr lang="zh-CN" altLang="en-US" sz="2000" dirty="0">
                <a:latin typeface="Times New Roman" panose="02020603050405020304" pitchFamily="18" charset="0"/>
                <a:ea typeface="黑体" panose="02010609060101010101" pitchFamily="49" charset="-122"/>
              </a:rPr>
              <a:t>故树的高度为</a:t>
            </a:r>
            <a:r>
              <a:rPr lang="en-US" altLang="zh-CN" sz="2000" dirty="0">
                <a:latin typeface="Times New Roman" panose="02020603050405020304" pitchFamily="18" charset="0"/>
                <a:ea typeface="黑体" panose="02010609060101010101" pitchFamily="49" charset="-122"/>
              </a:rPr>
              <a:t>5.2m.</a:t>
            </a:r>
          </a:p>
        </p:txBody>
      </p:sp>
      <p:graphicFrame>
        <p:nvGraphicFramePr>
          <p:cNvPr id="63526" name="对象 63525"/>
          <p:cNvGraphicFramePr>
            <a:graphicFrameLocks noChangeAspect="1"/>
          </p:cNvGraphicFramePr>
          <p:nvPr/>
        </p:nvGraphicFramePr>
        <p:xfrm>
          <a:off x="756892" y="2787774"/>
          <a:ext cx="1366837" cy="514350"/>
        </p:xfrm>
        <a:graphic>
          <a:graphicData uri="http://schemas.openxmlformats.org/presentationml/2006/ole">
            <mc:AlternateContent xmlns:mc="http://schemas.openxmlformats.org/markup-compatibility/2006">
              <mc:Choice xmlns:v="urn:schemas-microsoft-com:vml" Requires="v">
                <p:oleObj spid="_x0000_s6157" r:id="rId3" imgW="1054100" imgH="520700" progId="Equation.3">
                  <p:embed/>
                </p:oleObj>
              </mc:Choice>
              <mc:Fallback>
                <p:oleObj r:id="rId3" imgW="1054100" imgH="520700" progId="Equation.3">
                  <p:embed/>
                  <p:pic>
                    <p:nvPicPr>
                      <p:cNvPr id="0" name="OLE substitute image"/>
                      <p:cNvPicPr/>
                      <p:nvPr/>
                    </p:nvPicPr>
                    <p:blipFill>
                      <a:blip r:embed="rId4">
                        <a:extLst>
                          <a:ext uri="{28A0092B-C50C-407E-A947-70E740481C1C}">
                            <a14:useLocalDpi xmlns:a14="http://schemas.microsoft.com/office/drawing/2010/main" val="0"/>
                          </a:ext>
                        </a:extLst>
                      </a:blip>
                      <a:stretch>
                        <a:fillRect/>
                      </a:stretch>
                    </p:blipFill>
                    <p:spPr>
                      <a:xfrm>
                        <a:off x="756892" y="2787774"/>
                        <a:ext cx="1366837" cy="514350"/>
                      </a:xfrm>
                      <a:prstGeom prst="rect">
                        <a:avLst/>
                      </a:prstGeom>
                      <a:noFill/>
                      <a:ln>
                        <a:noFill/>
                      </a:ln>
                    </p:spPr>
                  </p:pic>
                </p:oleObj>
              </mc:Fallback>
            </mc:AlternateContent>
          </a:graphicData>
        </a:graphic>
      </p:graphicFrame>
      <p:graphicFrame>
        <p:nvGraphicFramePr>
          <p:cNvPr id="63527" name="对象 63526"/>
          <p:cNvGraphicFramePr>
            <a:graphicFrameLocks noChangeAspect="1"/>
          </p:cNvGraphicFramePr>
          <p:nvPr/>
        </p:nvGraphicFramePr>
        <p:xfrm>
          <a:off x="732310" y="3543858"/>
          <a:ext cx="1895475" cy="514350"/>
        </p:xfrm>
        <a:graphic>
          <a:graphicData uri="http://schemas.openxmlformats.org/presentationml/2006/ole">
            <mc:AlternateContent xmlns:mc="http://schemas.openxmlformats.org/markup-compatibility/2006">
              <mc:Choice xmlns:v="urn:schemas-microsoft-com:vml" Requires="v">
                <p:oleObj spid="_x0000_s6158" r:id="rId5" imgW="1460500" imgH="520700" progId="Equation.3">
                  <p:embed/>
                </p:oleObj>
              </mc:Choice>
              <mc:Fallback>
                <p:oleObj r:id="rId5" imgW="1460500" imgH="520700" progId="Equation.3">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732310" y="3543858"/>
                        <a:ext cx="1895475" cy="514350"/>
                      </a:xfrm>
                      <a:prstGeom prst="rect">
                        <a:avLst/>
                      </a:prstGeom>
                      <a:noFill/>
                      <a:ln>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3525">
                                            <p:txEl>
                                              <p:pRg st="0" end="0"/>
                                            </p:txEl>
                                          </p:spTgt>
                                        </p:tgtEl>
                                        <p:attrNameLst>
                                          <p:attrName>style.visibility</p:attrName>
                                        </p:attrNameLst>
                                      </p:cBhvr>
                                      <p:to>
                                        <p:strVal val="visible"/>
                                      </p:to>
                                    </p:set>
                                    <p:animEffect transition="in" filter="wipe(left)">
                                      <p:cBhvr>
                                        <p:cTn id="7" dur="500"/>
                                        <p:tgtEl>
                                          <p:spTgt spid="635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3525">
                                            <p:txEl>
                                              <p:pRg st="1" end="1"/>
                                            </p:txEl>
                                          </p:spTgt>
                                        </p:tgtEl>
                                        <p:attrNameLst>
                                          <p:attrName>style.visibility</p:attrName>
                                        </p:attrNameLst>
                                      </p:cBhvr>
                                      <p:to>
                                        <p:strVal val="visible"/>
                                      </p:to>
                                    </p:set>
                                    <p:animEffect transition="in" filter="wipe(left)">
                                      <p:cBhvr>
                                        <p:cTn id="12" dur="500"/>
                                        <p:tgtEl>
                                          <p:spTgt spid="635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3525">
                                            <p:txEl>
                                              <p:pRg st="2" end="2"/>
                                            </p:txEl>
                                          </p:spTgt>
                                        </p:tgtEl>
                                        <p:attrNameLst>
                                          <p:attrName>style.visibility</p:attrName>
                                        </p:attrNameLst>
                                      </p:cBhvr>
                                      <p:to>
                                        <p:strVal val="visible"/>
                                      </p:to>
                                    </p:set>
                                    <p:animEffect transition="in" filter="wipe(left)">
                                      <p:cBhvr>
                                        <p:cTn id="17" dur="500"/>
                                        <p:tgtEl>
                                          <p:spTgt spid="635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3525">
                                            <p:txEl>
                                              <p:pRg st="3" end="3"/>
                                            </p:txEl>
                                          </p:spTgt>
                                        </p:tgtEl>
                                        <p:attrNameLst>
                                          <p:attrName>style.visibility</p:attrName>
                                        </p:attrNameLst>
                                      </p:cBhvr>
                                      <p:to>
                                        <p:strVal val="visible"/>
                                      </p:to>
                                    </p:set>
                                    <p:animEffect transition="in" filter="wipe(left)">
                                      <p:cBhvr>
                                        <p:cTn id="22" dur="500"/>
                                        <p:tgtEl>
                                          <p:spTgt spid="635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3525">
                                            <p:txEl>
                                              <p:pRg st="4" end="4"/>
                                            </p:txEl>
                                          </p:spTgt>
                                        </p:tgtEl>
                                        <p:attrNameLst>
                                          <p:attrName>style.visibility</p:attrName>
                                        </p:attrNameLst>
                                      </p:cBhvr>
                                      <p:to>
                                        <p:strVal val="visible"/>
                                      </p:to>
                                    </p:set>
                                    <p:animEffect transition="in" filter="wipe(left)">
                                      <p:cBhvr>
                                        <p:cTn id="27" dur="500"/>
                                        <p:tgtEl>
                                          <p:spTgt spid="635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3525">
                                            <p:txEl>
                                              <p:pRg st="5" end="5"/>
                                            </p:txEl>
                                          </p:spTgt>
                                        </p:tgtEl>
                                        <p:attrNameLst>
                                          <p:attrName>style.visibility</p:attrName>
                                        </p:attrNameLst>
                                      </p:cBhvr>
                                      <p:to>
                                        <p:strVal val="visible"/>
                                      </p:to>
                                    </p:set>
                                    <p:animEffect transition="in" filter="wipe(left)">
                                      <p:cBhvr>
                                        <p:cTn id="32" dur="500"/>
                                        <p:tgtEl>
                                          <p:spTgt spid="63525">
                                            <p:txEl>
                                              <p:pRg st="5" end="5"/>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63526"/>
                                        </p:tgtEl>
                                        <p:attrNameLst>
                                          <p:attrName>style.visibility</p:attrName>
                                        </p:attrNameLst>
                                      </p:cBhvr>
                                      <p:to>
                                        <p:strVal val="visible"/>
                                      </p:to>
                                    </p:set>
                                    <p:animEffect transition="in" filter="wipe(left)">
                                      <p:cBhvr>
                                        <p:cTn id="35" dur="500"/>
                                        <p:tgtEl>
                                          <p:spTgt spid="6352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63525">
                                            <p:txEl>
                                              <p:pRg st="6" end="6"/>
                                            </p:txEl>
                                          </p:spTgt>
                                        </p:tgtEl>
                                        <p:attrNameLst>
                                          <p:attrName>style.visibility</p:attrName>
                                        </p:attrNameLst>
                                      </p:cBhvr>
                                      <p:to>
                                        <p:strVal val="visible"/>
                                      </p:to>
                                    </p:set>
                                    <p:animEffect transition="in" filter="wipe(left)">
                                      <p:cBhvr>
                                        <p:cTn id="40" dur="500"/>
                                        <p:tgtEl>
                                          <p:spTgt spid="6352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63525">
                                            <p:txEl>
                                              <p:pRg st="7" end="7"/>
                                            </p:txEl>
                                          </p:spTgt>
                                        </p:tgtEl>
                                        <p:attrNameLst>
                                          <p:attrName>style.visibility</p:attrName>
                                        </p:attrNameLst>
                                      </p:cBhvr>
                                      <p:to>
                                        <p:strVal val="visible"/>
                                      </p:to>
                                    </p:set>
                                    <p:animEffect transition="in" filter="wipe(left)">
                                      <p:cBhvr>
                                        <p:cTn id="45" dur="500"/>
                                        <p:tgtEl>
                                          <p:spTgt spid="63525">
                                            <p:txEl>
                                              <p:pRg st="7" end="7"/>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63527"/>
                                        </p:tgtEl>
                                        <p:attrNameLst>
                                          <p:attrName>style.visibility</p:attrName>
                                        </p:attrNameLst>
                                      </p:cBhvr>
                                      <p:to>
                                        <p:strVal val="visible"/>
                                      </p:to>
                                    </p:set>
                                    <p:animEffect transition="in" filter="wipe(left)">
                                      <p:cBhvr>
                                        <p:cTn id="48" dur="500"/>
                                        <p:tgtEl>
                                          <p:spTgt spid="6352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63525">
                                            <p:txEl>
                                              <p:pRg st="8" end="8"/>
                                            </p:txEl>
                                          </p:spTgt>
                                        </p:tgtEl>
                                        <p:attrNameLst>
                                          <p:attrName>style.visibility</p:attrName>
                                        </p:attrNameLst>
                                      </p:cBhvr>
                                      <p:to>
                                        <p:strVal val="visible"/>
                                      </p:to>
                                    </p:set>
                                    <p:animEffect transition="in" filter="wipe(left)">
                                      <p:cBhvr>
                                        <p:cTn id="53" dur="500"/>
                                        <p:tgtEl>
                                          <p:spTgt spid="6352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63525">
                                            <p:txEl>
                                              <p:pRg st="9" end="9"/>
                                            </p:txEl>
                                          </p:spTgt>
                                        </p:tgtEl>
                                        <p:attrNameLst>
                                          <p:attrName>style.visibility</p:attrName>
                                        </p:attrNameLst>
                                      </p:cBhvr>
                                      <p:to>
                                        <p:strVal val="visible"/>
                                      </p:to>
                                    </p:set>
                                    <p:animEffect transition="in" filter="wipe(left)">
                                      <p:cBhvr>
                                        <p:cTn id="58" dur="500"/>
                                        <p:tgtEl>
                                          <p:spTgt spid="6352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543188" y="1275606"/>
            <a:ext cx="798925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dirty="0"/>
              <a:t>   </a:t>
            </a:r>
            <a:r>
              <a:rPr lang="zh-CN" altLang="zh-CN" sz="2400" dirty="0"/>
              <a:t>【操作方法】选一名学生作为观测者</a:t>
            </a:r>
            <a:r>
              <a:rPr lang="en-US" altLang="zh-CN" sz="2400" i="1" dirty="0"/>
              <a:t>.</a:t>
            </a:r>
            <a:r>
              <a:rPr lang="zh-CN" altLang="zh-CN" sz="2400" dirty="0"/>
              <a:t>在他与旗杆之间的地面上平放一面镜子</a:t>
            </a:r>
            <a:r>
              <a:rPr lang="en-US" altLang="zh-CN" sz="2400" dirty="0"/>
              <a:t>,</a:t>
            </a:r>
            <a:r>
              <a:rPr lang="zh-CN" altLang="zh-CN" sz="2400" dirty="0"/>
              <a:t>固定镜子的位置</a:t>
            </a:r>
            <a:r>
              <a:rPr lang="en-US" altLang="zh-CN" sz="2400" dirty="0"/>
              <a:t>,</a:t>
            </a:r>
            <a:r>
              <a:rPr lang="zh-CN" altLang="zh-CN" sz="2400" dirty="0"/>
              <a:t>观测者看着镜子来回调整自己的位置</a:t>
            </a:r>
            <a:r>
              <a:rPr lang="en-US" altLang="zh-CN" sz="2400" dirty="0"/>
              <a:t>,</a:t>
            </a:r>
            <a:r>
              <a:rPr lang="zh-CN" altLang="zh-CN" sz="2400" dirty="0"/>
              <a:t>使自己能够通过镜子看到旗杆顶端</a:t>
            </a:r>
            <a:r>
              <a:rPr lang="en-US" altLang="zh-CN" sz="2400" i="1" dirty="0"/>
              <a:t>.</a:t>
            </a:r>
            <a:r>
              <a:rPr lang="zh-CN" altLang="zh-CN" sz="2400" dirty="0"/>
              <a:t>测出此时他的脚与镜子的距离、旗杆底部与镜子的距离就能求出旗杆的高度</a:t>
            </a:r>
            <a:r>
              <a:rPr lang="en-US" altLang="zh-CN" sz="2400" i="1" dirty="0"/>
              <a:t>.</a:t>
            </a:r>
            <a:endParaRPr lang="zh-CN" altLang="zh-CN" sz="2400" dirty="0"/>
          </a:p>
        </p:txBody>
      </p:sp>
      <p:sp>
        <p:nvSpPr>
          <p:cNvPr id="20483" name="矩形 2"/>
          <p:cNvSpPr>
            <a:spLocks noChangeArrowheads="1"/>
          </p:cNvSpPr>
          <p:nvPr/>
        </p:nvSpPr>
        <p:spPr bwMode="auto">
          <a:xfrm>
            <a:off x="828101" y="821346"/>
            <a:ext cx="57425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b="1" smtClean="0">
                <a:solidFill>
                  <a:srgbClr val="FF0000"/>
                </a:solidFill>
              </a:rPr>
              <a:t>3.</a:t>
            </a:r>
            <a:r>
              <a:rPr lang="zh-CN" altLang="zh-CN" sz="2400" b="1" smtClean="0">
                <a:solidFill>
                  <a:srgbClr val="FF0000"/>
                </a:solidFill>
              </a:rPr>
              <a:t>利用</a:t>
            </a:r>
            <a:r>
              <a:rPr lang="zh-CN" altLang="zh-CN" sz="2400" b="1">
                <a:solidFill>
                  <a:srgbClr val="FF0000"/>
                </a:solidFill>
              </a:rPr>
              <a:t>镜子的反射测旗杆的高度</a:t>
            </a:r>
          </a:p>
        </p:txBody>
      </p:sp>
      <p:pic>
        <p:nvPicPr>
          <p:cNvPr id="4" name="th145.jpg" descr="id:2147493122;FounderCES"/>
          <p:cNvPicPr/>
          <p:nvPr/>
        </p:nvPicPr>
        <p:blipFill>
          <a:blip r:embed="rId2" cstate="email">
            <a:duotone>
              <a:prstClr val="black"/>
              <a:srgbClr val="FFFF00">
                <a:tint val="45000"/>
                <a:satMod val="400000"/>
              </a:srgbClr>
            </a:duotone>
          </a:blip>
          <a:stretch>
            <a:fillRect/>
          </a:stretch>
        </p:blipFill>
        <p:spPr>
          <a:xfrm>
            <a:off x="2915816" y="3003798"/>
            <a:ext cx="3672408" cy="1674186"/>
          </a:xfrm>
          <a:prstGeom prst="rect">
            <a:avLst/>
          </a:prstGeom>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871663" y="2085603"/>
            <a:ext cx="52387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B=</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D=</a:t>
            </a:r>
            <a:r>
              <a:rPr lang="en-US" altLang="zh-CN" sz="2400">
                <a:latin typeface="Times New Roman" panose="02020603050405020304" pitchFamily="18" charset="0"/>
                <a:cs typeface="Times New Roman" panose="02020603050405020304" pitchFamily="18" charset="0"/>
              </a:rPr>
              <a:t>90°,∴</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ABE</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CDE.</a:t>
            </a:r>
            <a:endParaRPr lang="zh-CN" altLang="zh-CN" sz="2400">
              <a:latin typeface="Times New Roman" panose="02020603050405020304" pitchFamily="18" charset="0"/>
              <a:cs typeface="Times New Roman" panose="02020603050405020304" pitchFamily="18" charset="0"/>
            </a:endParaRPr>
          </a:p>
        </p:txBody>
      </p:sp>
      <p:sp>
        <p:nvSpPr>
          <p:cNvPr id="3" name="矩形 2"/>
          <p:cNvSpPr>
            <a:spLocks noChangeArrowheads="1"/>
          </p:cNvSpPr>
          <p:nvPr/>
        </p:nvSpPr>
        <p:spPr bwMode="auto">
          <a:xfrm>
            <a:off x="1907705" y="681540"/>
            <a:ext cx="2981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400">
                <a:solidFill>
                  <a:srgbClr val="FF0000"/>
                </a:solidFill>
                <a:latin typeface="Times New Roman" panose="02020603050405020304" pitchFamily="18" charset="0"/>
                <a:cs typeface="Times New Roman" panose="02020603050405020304" pitchFamily="18" charset="0"/>
              </a:rPr>
              <a:t>点拨</a:t>
            </a:r>
            <a:r>
              <a:rPr lang="en-US" altLang="zh-CN" sz="2400">
                <a:solidFill>
                  <a:srgbClr val="FF0000"/>
                </a:solidFill>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反射角</a:t>
            </a: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入射角</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4" name="矩形 3"/>
          <p:cNvSpPr>
            <a:spLocks noChangeArrowheads="1"/>
          </p:cNvSpPr>
          <p:nvPr/>
        </p:nvSpPr>
        <p:spPr bwMode="auto">
          <a:xfrm>
            <a:off x="1871663" y="1114053"/>
            <a:ext cx="50220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反射角</a:t>
            </a:r>
            <a:r>
              <a:rPr lang="en-US" altLang="zh-CN" sz="2400" i="1">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入射角</a:t>
            </a:r>
            <a:r>
              <a:rPr lang="en-US" altLang="zh-CN" sz="2400" i="1">
                <a:latin typeface="Times New Roman" panose="02020603050405020304" pitchFamily="18" charset="0"/>
                <a:cs typeface="Times New Roman" panose="02020603050405020304" pitchFamily="18" charset="0"/>
              </a:rPr>
              <a:t>,∴</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AEB=</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CED.</a:t>
            </a:r>
            <a:endParaRPr lang="zh-CN" altLang="zh-CN" sz="2400">
              <a:latin typeface="Times New Roman" panose="02020603050405020304" pitchFamily="18" charset="0"/>
              <a:cs typeface="Times New Roman" panose="02020603050405020304" pitchFamily="18" charset="0"/>
            </a:endParaRPr>
          </a:p>
        </p:txBody>
      </p:sp>
      <p:sp>
        <p:nvSpPr>
          <p:cNvPr id="5" name="矩形 4"/>
          <p:cNvSpPr>
            <a:spLocks noChangeArrowheads="1"/>
          </p:cNvSpPr>
          <p:nvPr/>
        </p:nvSpPr>
        <p:spPr bwMode="auto">
          <a:xfrm>
            <a:off x="1871663" y="1599828"/>
            <a:ext cx="28857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smtClean="0">
                <a:latin typeface="Times New Roman" panose="02020603050405020304" pitchFamily="18" charset="0"/>
                <a:cs typeface="Times New Roman" panose="02020603050405020304" pitchFamily="18" charset="0"/>
              </a:rPr>
              <a:t>∵</a:t>
            </a:r>
            <a:r>
              <a:rPr lang="en-US" altLang="zh-CN" sz="2400" i="1" smtClean="0">
                <a:latin typeface="Times New Roman" panose="02020603050405020304" pitchFamily="18" charset="0"/>
                <a:cs typeface="Times New Roman" panose="02020603050405020304" pitchFamily="18" charset="0"/>
              </a:rPr>
              <a:t>AB</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BD</a:t>
            </a:r>
            <a:r>
              <a:rPr lang="en-US"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CD</a:t>
            </a:r>
            <a:r>
              <a:rPr lang="zh-CN" altLang="zh-CN" sz="2400">
                <a:latin typeface="Times New Roman" panose="02020603050405020304" pitchFamily="18" charset="0"/>
                <a:cs typeface="Times New Roman" panose="02020603050405020304" pitchFamily="18" charset="0"/>
              </a:rPr>
              <a:t>⊥</a:t>
            </a:r>
            <a:r>
              <a:rPr lang="en-US" altLang="zh-CN" sz="2400" i="1">
                <a:latin typeface="Times New Roman" panose="02020603050405020304" pitchFamily="18" charset="0"/>
                <a:cs typeface="Times New Roman" panose="02020603050405020304" pitchFamily="18" charset="0"/>
              </a:rPr>
              <a:t>BD</a:t>
            </a:r>
            <a:r>
              <a:rPr lang="en-US" altLang="zh-CN" sz="2400">
                <a:latin typeface="Times New Roman" panose="02020603050405020304" pitchFamily="18" charset="0"/>
                <a:cs typeface="Times New Roman" panose="02020603050405020304" pitchFamily="18" charset="0"/>
              </a:rPr>
              <a:t>,</a:t>
            </a:r>
            <a:endParaRPr lang="zh-CN" altLang="zh-CN" sz="2400">
              <a:latin typeface="Times New Roman" panose="02020603050405020304" pitchFamily="18" charset="0"/>
              <a:cs typeface="Times New Roman" panose="02020603050405020304" pitchFamily="18" charset="0"/>
            </a:endParaRPr>
          </a:p>
        </p:txBody>
      </p:sp>
      <p:sp>
        <p:nvSpPr>
          <p:cNvPr id="7" name="矩形 6"/>
          <p:cNvSpPr>
            <a:spLocks noChangeArrowheads="1"/>
          </p:cNvSpPr>
          <p:nvPr/>
        </p:nvSpPr>
        <p:spPr bwMode="auto">
          <a:xfrm>
            <a:off x="1187624" y="3489852"/>
            <a:ext cx="7128792"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a:latin typeface="Times New Roman" panose="02020603050405020304" pitchFamily="18" charset="0"/>
                <a:cs typeface="Times New Roman" panose="02020603050405020304" pitchFamily="18" charset="0"/>
              </a:rPr>
              <a:t>    </a:t>
            </a:r>
            <a:r>
              <a:rPr lang="zh-CN" altLang="zh-CN" sz="2400">
                <a:latin typeface="Times New Roman" panose="02020603050405020304" pitchFamily="18" charset="0"/>
                <a:ea typeface="楷体" panose="02010609060101010101" pitchFamily="49" charset="-122"/>
                <a:cs typeface="Times New Roman" panose="02020603050405020304" pitchFamily="18" charset="0"/>
              </a:rPr>
              <a:t>因此</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测量出人与镜子的距离</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BE</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旗杆与镜子的距离</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DE</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再知道观测者的眼睛与地面的距离</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AB</a:t>
            </a:r>
            <a:r>
              <a:rPr lang="en-US" altLang="zh-CN" sz="2400">
                <a:latin typeface="Times New Roman" panose="02020603050405020304" pitchFamily="18" charset="0"/>
                <a:ea typeface="楷体" panose="02010609060101010101" pitchFamily="49" charset="-122"/>
                <a:cs typeface="Times New Roman" panose="02020603050405020304" pitchFamily="18" charset="0"/>
              </a:rPr>
              <a:t>,</a:t>
            </a:r>
            <a:r>
              <a:rPr lang="zh-CN" altLang="zh-CN" sz="2400">
                <a:latin typeface="Times New Roman" panose="02020603050405020304" pitchFamily="18" charset="0"/>
                <a:ea typeface="楷体" panose="02010609060101010101" pitchFamily="49" charset="-122"/>
                <a:cs typeface="Times New Roman" panose="02020603050405020304" pitchFamily="18" charset="0"/>
              </a:rPr>
              <a:t>就可以求出旗杆</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CD</a:t>
            </a:r>
            <a:r>
              <a:rPr lang="zh-CN" altLang="zh-CN" sz="2400">
                <a:latin typeface="Times New Roman" panose="02020603050405020304" pitchFamily="18" charset="0"/>
                <a:ea typeface="楷体" panose="02010609060101010101" pitchFamily="49" charset="-122"/>
                <a:cs typeface="Times New Roman" panose="02020603050405020304" pitchFamily="18" charset="0"/>
              </a:rPr>
              <a:t>的高度</a:t>
            </a:r>
            <a:r>
              <a:rPr lang="en-US" altLang="zh-CN" sz="2400" i="1">
                <a:latin typeface="Times New Roman" panose="02020603050405020304" pitchFamily="18" charset="0"/>
                <a:ea typeface="楷体" panose="02010609060101010101" pitchFamily="49" charset="-122"/>
                <a:cs typeface="Times New Roman" panose="02020603050405020304" pitchFamily="18" charset="0"/>
              </a:rPr>
              <a:t>.</a:t>
            </a:r>
            <a:endParaRPr lang="zh-CN" altLang="zh-CN" sz="240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1" name="动作按钮: 第一张 10">
            <a:hlinkClick r:id="" action="ppaction://hlinkshowjump?jump=firstslide" highlightClick="1"/>
          </p:cNvPr>
          <p:cNvSpPr/>
          <p:nvPr/>
        </p:nvSpPr>
        <p:spPr>
          <a:xfrm>
            <a:off x="6299598" y="5056212"/>
            <a:ext cx="432197" cy="32385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sz="2400">
              <a:latin typeface="Times New Roman" panose="02020603050405020304" pitchFamily="18" charset="0"/>
              <a:cs typeface="Times New Roman" panose="02020603050405020304" pitchFamily="18" charset="0"/>
            </a:endParaRPr>
          </a:p>
        </p:txBody>
      </p:sp>
      <p:graphicFrame>
        <p:nvGraphicFramePr>
          <p:cNvPr id="8" name="对象 7"/>
          <p:cNvGraphicFramePr>
            <a:graphicFrameLocks noChangeAspect="1"/>
          </p:cNvGraphicFramePr>
          <p:nvPr/>
        </p:nvGraphicFramePr>
        <p:xfrm>
          <a:off x="1979712" y="2679762"/>
          <a:ext cx="3492500" cy="540544"/>
        </p:xfrm>
        <a:graphic>
          <a:graphicData uri="http://schemas.openxmlformats.org/presentationml/2006/ole">
            <mc:AlternateContent xmlns:mc="http://schemas.openxmlformats.org/markup-compatibility/2006">
              <mc:Choice xmlns:v="urn:schemas-microsoft-com:vml" Requires="v">
                <p:oleObj spid="_x0000_s7176" name="Equation" r:id="rId3" imgW="45720000" imgH="9448800" progId="Equation.DSMT4">
                  <p:embed/>
                </p:oleObj>
              </mc:Choice>
              <mc:Fallback>
                <p:oleObj name="Equation" r:id="rId3" imgW="45720000" imgH="9448800" progId="Equation.DSMT4">
                  <p:embed/>
                  <p:pic>
                    <p:nvPicPr>
                      <p:cNvPr id="0" name="OLE substitute image"/>
                      <p:cNvPicPr/>
                      <p:nvPr/>
                    </p:nvPicPr>
                    <p:blipFill>
                      <a:blip r:embed="rId4"/>
                      <a:stretch>
                        <a:fillRect/>
                      </a:stretch>
                    </p:blipFill>
                    <p:spPr>
                      <a:xfrm>
                        <a:off x="1979712" y="2679762"/>
                        <a:ext cx="3492500" cy="540544"/>
                      </a:xfrm>
                      <a:prstGeom prst="rect">
                        <a:avLst/>
                      </a:prstGeom>
                      <a:noFill/>
                      <a:ln>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矩形 68611"/>
          <p:cNvSpPr>
            <a:spLocks noChangeArrowheads="1"/>
          </p:cNvSpPr>
          <p:nvPr/>
        </p:nvSpPr>
        <p:spPr bwMode="auto">
          <a:xfrm>
            <a:off x="323404" y="624875"/>
            <a:ext cx="850151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ct val="110000"/>
              </a:lnSpc>
            </a:pPr>
            <a:r>
              <a:rPr lang="zh-CN" altLang="en-US" sz="2000" dirty="0">
                <a:solidFill>
                  <a:srgbClr val="008080"/>
                </a:solidFill>
                <a:latin typeface="黑体" panose="02010609060101010101" pitchFamily="49" charset="-122"/>
                <a:ea typeface="黑体" panose="02010609060101010101" pitchFamily="49" charset="-122"/>
              </a:rPr>
              <a:t>例</a:t>
            </a:r>
            <a:r>
              <a:rPr lang="en-US" altLang="zh-CN" sz="2000" dirty="0">
                <a:solidFill>
                  <a:srgbClr val="008080"/>
                </a:solidFill>
                <a:latin typeface="Times New Roman" panose="02020603050405020304" pitchFamily="18" charset="0"/>
                <a:ea typeface="黑体" panose="02010609060101010101" pitchFamily="49" charset="-122"/>
              </a:rPr>
              <a:t>3</a:t>
            </a:r>
            <a:r>
              <a:rPr lang="zh-CN" altLang="en-US" sz="2000" dirty="0">
                <a:solidFill>
                  <a:srgbClr val="008080"/>
                </a:solidFill>
                <a:latin typeface="黑体" panose="02010609060101010101" pitchFamily="49" charset="-122"/>
                <a:ea typeface="黑体" panose="02010609060101010101" pitchFamily="49" charset="-122"/>
              </a:rPr>
              <a:t>：</a:t>
            </a:r>
            <a:r>
              <a:rPr lang="zh-CN" altLang="en-US" sz="2000" dirty="0">
                <a:solidFill>
                  <a:schemeClr val="tx1"/>
                </a:solidFill>
                <a:latin typeface="Times New Roman" panose="02020603050405020304" pitchFamily="18" charset="0"/>
                <a:ea typeface="黑体" panose="02010609060101010101" pitchFamily="49" charset="-122"/>
              </a:rPr>
              <a:t>为了测量一棵大树的高度，某同学利用手边的工具（镜子、皮尺）设计了如下测量方案：如图，</a:t>
            </a:r>
          </a:p>
          <a:p>
            <a:pPr eaLnBrk="0" hangingPunct="0">
              <a:lnSpc>
                <a:spcPct val="110000"/>
              </a:lnSpc>
            </a:pPr>
            <a:r>
              <a:rPr lang="zh-CN" altLang="en-US" sz="2000" dirty="0">
                <a:solidFill>
                  <a:schemeClr val="tx1"/>
                </a:solidFill>
                <a:latin typeface="Times New Roman" panose="02020603050405020304" pitchFamily="18" charset="0"/>
                <a:ea typeface="黑体" panose="02010609060101010101" pitchFamily="49" charset="-122"/>
              </a:rPr>
              <a:t>①在距离树</a:t>
            </a:r>
            <a:r>
              <a:rPr lang="en-US" altLang="zh-CN" sz="2000" i="1" dirty="0">
                <a:solidFill>
                  <a:schemeClr val="tx1"/>
                </a:solidFill>
                <a:latin typeface="Times New Roman" panose="02020603050405020304" pitchFamily="18" charset="0"/>
                <a:ea typeface="黑体" panose="02010609060101010101" pitchFamily="49" charset="-122"/>
              </a:rPr>
              <a:t>AB</a:t>
            </a:r>
            <a:r>
              <a:rPr lang="zh-CN" altLang="en-US" sz="2000" dirty="0">
                <a:solidFill>
                  <a:schemeClr val="tx1"/>
                </a:solidFill>
                <a:latin typeface="Times New Roman" panose="02020603050405020304" pitchFamily="18" charset="0"/>
                <a:ea typeface="黑体" panose="02010609060101010101" pitchFamily="49" charset="-122"/>
              </a:rPr>
              <a:t>底部</a:t>
            </a:r>
            <a:r>
              <a:rPr lang="en-US" altLang="zh-CN" sz="2000" dirty="0">
                <a:solidFill>
                  <a:schemeClr val="tx1"/>
                </a:solidFill>
                <a:latin typeface="Times New Roman" panose="02020603050405020304" pitchFamily="18" charset="0"/>
                <a:ea typeface="黑体" panose="02010609060101010101" pitchFamily="49" charset="-122"/>
              </a:rPr>
              <a:t>15m</a:t>
            </a:r>
            <a:r>
              <a:rPr lang="zh-CN" altLang="en-US" sz="2000" dirty="0">
                <a:solidFill>
                  <a:schemeClr val="tx1"/>
                </a:solidFill>
                <a:latin typeface="Times New Roman" panose="02020603050405020304" pitchFamily="18" charset="0"/>
                <a:ea typeface="黑体" panose="02010609060101010101" pitchFamily="49" charset="-122"/>
              </a:rPr>
              <a:t>的</a:t>
            </a:r>
            <a:r>
              <a:rPr lang="en-US" altLang="zh-CN" sz="2000" dirty="0">
                <a:solidFill>
                  <a:schemeClr val="tx1"/>
                </a:solidFill>
                <a:latin typeface="Times New Roman" panose="02020603050405020304" pitchFamily="18" charset="0"/>
                <a:ea typeface="黑体" panose="02010609060101010101" pitchFamily="49" charset="-122"/>
              </a:rPr>
              <a:t>E</a:t>
            </a:r>
            <a:r>
              <a:rPr lang="zh-CN" altLang="en-US" sz="2000" dirty="0">
                <a:solidFill>
                  <a:schemeClr val="tx1"/>
                </a:solidFill>
                <a:latin typeface="Times New Roman" panose="02020603050405020304" pitchFamily="18" charset="0"/>
                <a:ea typeface="黑体" panose="02010609060101010101" pitchFamily="49" charset="-122"/>
              </a:rPr>
              <a:t>处放下镜子；</a:t>
            </a:r>
          </a:p>
          <a:p>
            <a:pPr eaLnBrk="0" hangingPunct="0">
              <a:lnSpc>
                <a:spcPct val="110000"/>
              </a:lnSpc>
            </a:pPr>
            <a:r>
              <a:rPr lang="zh-CN" altLang="en-US" sz="2000" dirty="0">
                <a:solidFill>
                  <a:schemeClr val="tx1"/>
                </a:solidFill>
                <a:latin typeface="Times New Roman" panose="02020603050405020304" pitchFamily="18" charset="0"/>
                <a:ea typeface="黑体" panose="02010609060101010101" pitchFamily="49" charset="-122"/>
              </a:rPr>
              <a:t>②该同学站在距离镜子</a:t>
            </a:r>
            <a:r>
              <a:rPr lang="en-US" altLang="zh-CN" sz="2000" dirty="0">
                <a:solidFill>
                  <a:schemeClr val="tx1"/>
                </a:solidFill>
                <a:latin typeface="Times New Roman" panose="02020603050405020304" pitchFamily="18" charset="0"/>
                <a:ea typeface="黑体" panose="02010609060101010101" pitchFamily="49" charset="-122"/>
              </a:rPr>
              <a:t>1.2m</a:t>
            </a:r>
            <a:r>
              <a:rPr lang="zh-CN" altLang="en-US" sz="2000" dirty="0">
                <a:solidFill>
                  <a:schemeClr val="tx1"/>
                </a:solidFill>
                <a:latin typeface="Times New Roman" panose="02020603050405020304" pitchFamily="18" charset="0"/>
                <a:ea typeface="黑体" panose="02010609060101010101" pitchFamily="49" charset="-122"/>
              </a:rPr>
              <a:t>的</a:t>
            </a:r>
            <a:r>
              <a:rPr lang="en-US" altLang="zh-CN" sz="2000" i="1" dirty="0">
                <a:solidFill>
                  <a:schemeClr val="tx1"/>
                </a:solidFill>
                <a:latin typeface="Times New Roman" panose="02020603050405020304" pitchFamily="18" charset="0"/>
                <a:ea typeface="黑体" panose="02010609060101010101" pitchFamily="49" charset="-122"/>
              </a:rPr>
              <a:t>C</a:t>
            </a:r>
            <a:r>
              <a:rPr lang="zh-CN" altLang="en-US" sz="2000" dirty="0">
                <a:solidFill>
                  <a:schemeClr val="tx1"/>
                </a:solidFill>
                <a:latin typeface="Times New Roman" panose="02020603050405020304" pitchFamily="18" charset="0"/>
                <a:ea typeface="黑体" panose="02010609060101010101" pitchFamily="49" charset="-122"/>
              </a:rPr>
              <a:t>处，目高</a:t>
            </a:r>
            <a:r>
              <a:rPr lang="en-US" altLang="zh-CN" sz="2000" i="1" dirty="0">
                <a:solidFill>
                  <a:schemeClr val="tx1"/>
                </a:solidFill>
                <a:latin typeface="Times New Roman" panose="02020603050405020304" pitchFamily="18" charset="0"/>
                <a:ea typeface="黑体" panose="02010609060101010101" pitchFamily="49" charset="-122"/>
              </a:rPr>
              <a:t>CD</a:t>
            </a:r>
            <a:r>
              <a:rPr lang="zh-CN" altLang="en-US" sz="2000" dirty="0">
                <a:solidFill>
                  <a:schemeClr val="tx1"/>
                </a:solidFill>
                <a:latin typeface="Times New Roman" panose="02020603050405020304" pitchFamily="18" charset="0"/>
                <a:ea typeface="黑体" panose="02010609060101010101" pitchFamily="49" charset="-122"/>
              </a:rPr>
              <a:t>为</a:t>
            </a:r>
            <a:r>
              <a:rPr lang="en-US" altLang="zh-CN" sz="2000" dirty="0">
                <a:solidFill>
                  <a:schemeClr val="tx1"/>
                </a:solidFill>
                <a:latin typeface="Times New Roman" panose="02020603050405020304" pitchFamily="18" charset="0"/>
                <a:ea typeface="黑体" panose="02010609060101010101" pitchFamily="49" charset="-122"/>
              </a:rPr>
              <a:t>1.5m</a:t>
            </a:r>
            <a:r>
              <a:rPr lang="zh-CN" altLang="en-US" sz="2000" dirty="0">
                <a:solidFill>
                  <a:schemeClr val="tx1"/>
                </a:solidFill>
                <a:latin typeface="Times New Roman" panose="02020603050405020304" pitchFamily="18" charset="0"/>
                <a:ea typeface="黑体" panose="02010609060101010101" pitchFamily="49" charset="-122"/>
              </a:rPr>
              <a:t>；</a:t>
            </a:r>
          </a:p>
          <a:p>
            <a:pPr eaLnBrk="0" hangingPunct="0">
              <a:lnSpc>
                <a:spcPct val="110000"/>
              </a:lnSpc>
            </a:pPr>
            <a:r>
              <a:rPr lang="zh-CN" altLang="en-US" sz="2000" dirty="0">
                <a:solidFill>
                  <a:schemeClr val="tx1"/>
                </a:solidFill>
                <a:latin typeface="Times New Roman" panose="02020603050405020304" pitchFamily="18" charset="0"/>
                <a:ea typeface="黑体" panose="02010609060101010101" pitchFamily="49" charset="-122"/>
              </a:rPr>
              <a:t>③观察镜面，恰好看到树的顶端</a:t>
            </a:r>
            <a:r>
              <a:rPr lang="en-US" altLang="zh-CN" sz="2000" dirty="0">
                <a:solidFill>
                  <a:schemeClr val="tx1"/>
                </a:solidFill>
                <a:latin typeface="Times New Roman" panose="02020603050405020304" pitchFamily="18" charset="0"/>
                <a:ea typeface="黑体" panose="02010609060101010101" pitchFamily="49" charset="-122"/>
              </a:rPr>
              <a:t>.</a:t>
            </a:r>
          </a:p>
          <a:p>
            <a:pPr eaLnBrk="0" hangingPunct="0">
              <a:lnSpc>
                <a:spcPct val="110000"/>
              </a:lnSpc>
            </a:pPr>
            <a:r>
              <a:rPr lang="zh-CN" altLang="en-US" sz="2000" dirty="0">
                <a:solidFill>
                  <a:schemeClr val="tx1"/>
                </a:solidFill>
                <a:latin typeface="Times New Roman" panose="02020603050405020304" pitchFamily="18" charset="0"/>
                <a:ea typeface="黑体" panose="02010609060101010101" pitchFamily="49" charset="-122"/>
              </a:rPr>
              <a:t>你能帮助他计算出大树的大约高度吗？</a:t>
            </a:r>
            <a:endParaRPr lang="en-US" altLang="zh-CN" sz="2000" dirty="0">
              <a:solidFill>
                <a:schemeClr val="tx1"/>
              </a:solidFill>
              <a:latin typeface="Times New Roman" panose="02020603050405020304" pitchFamily="18" charset="0"/>
              <a:ea typeface="黑体" panose="02010609060101010101" pitchFamily="49" charset="-122"/>
            </a:endParaRPr>
          </a:p>
        </p:txBody>
      </p:sp>
      <p:sp>
        <p:nvSpPr>
          <p:cNvPr id="68615" name="矩形 68614"/>
          <p:cNvSpPr>
            <a:spLocks noChangeArrowheads="1"/>
          </p:cNvSpPr>
          <p:nvPr/>
        </p:nvSpPr>
        <p:spPr bwMode="auto">
          <a:xfrm>
            <a:off x="322040" y="2690722"/>
            <a:ext cx="6626225" cy="2265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ct val="120000"/>
              </a:lnSpc>
            </a:pPr>
            <a:r>
              <a:rPr lang="zh-CN" altLang="en-US" dirty="0">
                <a:latin typeface="Times New Roman" panose="02020603050405020304" pitchFamily="18" charset="0"/>
                <a:ea typeface="黑体" panose="02010609060101010101" pitchFamily="49" charset="-122"/>
              </a:rPr>
              <a:t>解：∵∠</a:t>
            </a:r>
            <a:r>
              <a:rPr lang="en-US" altLang="zh-CN" dirty="0">
                <a:latin typeface="Times New Roman" panose="02020603050405020304" pitchFamily="18" charset="0"/>
                <a:ea typeface="黑体" panose="02010609060101010101" pitchFamily="49" charset="-122"/>
              </a:rPr>
              <a:t>1=∠2,∠</a:t>
            </a:r>
            <a:r>
              <a:rPr lang="en-US" altLang="zh-CN" b="1" i="1" dirty="0">
                <a:latin typeface="Times New Roman" panose="02020603050405020304" pitchFamily="18" charset="0"/>
                <a:ea typeface="黑体" panose="02010609060101010101" pitchFamily="49" charset="-122"/>
              </a:rPr>
              <a:t>DCE</a:t>
            </a:r>
            <a:r>
              <a:rPr lang="en-US" altLang="zh-CN" dirty="0">
                <a:latin typeface="Times New Roman" panose="02020603050405020304" pitchFamily="18" charset="0"/>
                <a:ea typeface="黑体" panose="02010609060101010101" pitchFamily="49" charset="-122"/>
              </a:rPr>
              <a:t>=∠</a:t>
            </a:r>
            <a:r>
              <a:rPr lang="en-US" altLang="zh-CN" b="1" i="1" dirty="0">
                <a:latin typeface="Times New Roman" panose="02020603050405020304" pitchFamily="18" charset="0"/>
                <a:ea typeface="黑体" panose="02010609060101010101" pitchFamily="49" charset="-122"/>
              </a:rPr>
              <a:t>BAE</a:t>
            </a:r>
            <a:r>
              <a:rPr lang="en-US" altLang="zh-CN" dirty="0">
                <a:latin typeface="Times New Roman" panose="02020603050405020304" pitchFamily="18" charset="0"/>
                <a:ea typeface="黑体" panose="02010609060101010101" pitchFamily="49" charset="-122"/>
              </a:rPr>
              <a:t>=90°,</a:t>
            </a:r>
          </a:p>
          <a:p>
            <a:pPr eaLnBrk="0" hangingPunct="0">
              <a:lnSpc>
                <a:spcPct val="120000"/>
              </a:lnSpc>
            </a:pPr>
            <a:r>
              <a:rPr lang="zh-CN" altLang="en-US" dirty="0">
                <a:latin typeface="Times New Roman" panose="02020603050405020304" pitchFamily="18" charset="0"/>
                <a:ea typeface="黑体" panose="02010609060101010101" pitchFamily="49" charset="-122"/>
              </a:rPr>
              <a:t>∴△</a:t>
            </a:r>
            <a:r>
              <a:rPr lang="en-US" altLang="zh-CN" b="1" i="1" dirty="0">
                <a:latin typeface="Times New Roman" panose="02020603050405020304" pitchFamily="18" charset="0"/>
                <a:ea typeface="黑体" panose="02010609060101010101" pitchFamily="49" charset="-122"/>
              </a:rPr>
              <a:t>DCE</a:t>
            </a:r>
            <a:r>
              <a:rPr lang="en-US" altLang="zh-CN" dirty="0">
                <a:latin typeface="Times New Roman" panose="02020603050405020304" pitchFamily="18" charset="0"/>
                <a:ea typeface="黑体" panose="02010609060101010101" pitchFamily="49" charset="-122"/>
              </a:rPr>
              <a:t>∽△</a:t>
            </a:r>
            <a:r>
              <a:rPr lang="en-US" altLang="zh-CN" b="1" i="1" dirty="0">
                <a:latin typeface="Times New Roman" panose="02020603050405020304" pitchFamily="18" charset="0"/>
                <a:ea typeface="黑体" panose="02010609060101010101" pitchFamily="49" charset="-122"/>
              </a:rPr>
              <a:t>BAE</a:t>
            </a:r>
            <a:r>
              <a:rPr lang="en-US" altLang="zh-CN" dirty="0">
                <a:latin typeface="Times New Roman" panose="02020603050405020304" pitchFamily="18" charset="0"/>
                <a:ea typeface="黑体" panose="02010609060101010101" pitchFamily="49" charset="-122"/>
              </a:rPr>
              <a:t>.</a:t>
            </a:r>
          </a:p>
          <a:p>
            <a:pPr eaLnBrk="0" hangingPunct="0">
              <a:lnSpc>
                <a:spcPct val="120000"/>
              </a:lnSpc>
            </a:pPr>
            <a:r>
              <a:rPr lang="en-US" altLang="zh-CN" dirty="0">
                <a:latin typeface="Times New Roman" panose="02020603050405020304" pitchFamily="18" charset="0"/>
                <a:ea typeface="黑体" panose="02010609060101010101" pitchFamily="49" charset="-122"/>
              </a:rPr>
              <a:t>∴ 			,</a:t>
            </a:r>
          </a:p>
          <a:p>
            <a:pPr eaLnBrk="0" hangingPunct="0">
              <a:lnSpc>
                <a:spcPct val="120000"/>
              </a:lnSpc>
            </a:pPr>
            <a:r>
              <a:rPr lang="zh-CN" altLang="en-US" dirty="0">
                <a:latin typeface="Times New Roman" panose="02020603050405020304" pitchFamily="18" charset="0"/>
                <a:ea typeface="黑体" panose="02010609060101010101" pitchFamily="49" charset="-122"/>
              </a:rPr>
              <a:t>解得     </a:t>
            </a:r>
            <a:r>
              <a:rPr lang="en-US" altLang="zh-CN" b="1" i="1" dirty="0">
                <a:latin typeface="Times New Roman" panose="02020603050405020304" pitchFamily="18" charset="0"/>
                <a:ea typeface="黑体" panose="02010609060101010101" pitchFamily="49" charset="-122"/>
              </a:rPr>
              <a:t>BA</a:t>
            </a:r>
            <a:r>
              <a:rPr lang="en-US" altLang="zh-CN" dirty="0">
                <a:latin typeface="Times New Roman" panose="02020603050405020304" pitchFamily="18" charset="0"/>
                <a:ea typeface="黑体" panose="02010609060101010101" pitchFamily="49" charset="-122"/>
              </a:rPr>
              <a:t>=18.75</a:t>
            </a:r>
            <a:r>
              <a:rPr lang="zh-CN" altLang="en-US" dirty="0">
                <a:latin typeface="Times New Roman" panose="02020603050405020304" pitchFamily="18" charset="0"/>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m</a:t>
            </a:r>
            <a:r>
              <a:rPr lang="zh-CN" altLang="en-US" dirty="0">
                <a:latin typeface="Times New Roman" panose="02020603050405020304" pitchFamily="18" charset="0"/>
                <a:ea typeface="黑体" panose="02010609060101010101" pitchFamily="49" charset="-122"/>
              </a:rPr>
              <a:t>）</a:t>
            </a:r>
            <a:r>
              <a:rPr lang="en-US" altLang="zh-CN" dirty="0">
                <a:latin typeface="Times New Roman" panose="02020603050405020304" pitchFamily="18" charset="0"/>
                <a:ea typeface="黑体" panose="02010609060101010101" pitchFamily="49" charset="-122"/>
              </a:rPr>
              <a:t>.</a:t>
            </a:r>
          </a:p>
          <a:p>
            <a:pPr eaLnBrk="0" hangingPunct="0">
              <a:lnSpc>
                <a:spcPct val="120000"/>
              </a:lnSpc>
            </a:pPr>
            <a:r>
              <a:rPr lang="zh-CN" altLang="en-US" dirty="0">
                <a:latin typeface="Times New Roman" panose="02020603050405020304" pitchFamily="18" charset="0"/>
                <a:ea typeface="黑体" panose="02010609060101010101" pitchFamily="49" charset="-122"/>
              </a:rPr>
              <a:t>因此，树高约为</a:t>
            </a:r>
            <a:r>
              <a:rPr lang="en-US" altLang="zh-CN" dirty="0">
                <a:latin typeface="Times New Roman" panose="02020603050405020304" pitchFamily="18" charset="0"/>
                <a:ea typeface="黑体" panose="02010609060101010101" pitchFamily="49" charset="-122"/>
              </a:rPr>
              <a:t>18.75m.</a:t>
            </a:r>
          </a:p>
        </p:txBody>
      </p:sp>
      <p:graphicFrame>
        <p:nvGraphicFramePr>
          <p:cNvPr id="68616" name="对象 68615"/>
          <p:cNvGraphicFramePr>
            <a:graphicFrameLocks noChangeAspect="1"/>
          </p:cNvGraphicFramePr>
          <p:nvPr/>
        </p:nvGraphicFramePr>
        <p:xfrm>
          <a:off x="749002" y="3590925"/>
          <a:ext cx="2382838" cy="514350"/>
        </p:xfrm>
        <a:graphic>
          <a:graphicData uri="http://schemas.openxmlformats.org/presentationml/2006/ole">
            <mc:AlternateContent xmlns:mc="http://schemas.openxmlformats.org/markup-compatibility/2006">
              <mc:Choice xmlns:v="urn:schemas-microsoft-com:vml" Requires="v">
                <p:oleObj spid="_x0000_s8200" r:id="rId4" imgW="1828800" imgH="520700" progId="Equation.3">
                  <p:embed/>
                </p:oleObj>
              </mc:Choice>
              <mc:Fallback>
                <p:oleObj r:id="rId4" imgW="1828800" imgH="520700" progId="Equation.3">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749002" y="3590925"/>
                        <a:ext cx="2382838" cy="514350"/>
                      </a:xfrm>
                      <a:prstGeom prst="rect">
                        <a:avLst/>
                      </a:prstGeom>
                      <a:noFill/>
                      <a:ln>
                        <a:noFill/>
                      </a:ln>
                    </p:spPr>
                  </p:pic>
                </p:oleObj>
              </mc:Fallback>
            </mc:AlternateContent>
          </a:graphicData>
        </a:graphic>
      </p:graphicFrame>
      <p:sp>
        <p:nvSpPr>
          <p:cNvPr id="26628" name="直接连接符 68616"/>
          <p:cNvSpPr>
            <a:spLocks noChangeShapeType="1"/>
          </p:cNvSpPr>
          <p:nvPr/>
        </p:nvSpPr>
        <p:spPr bwMode="auto">
          <a:xfrm>
            <a:off x="5292080" y="4137422"/>
            <a:ext cx="3708400"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29" name="直接连接符 68617"/>
          <p:cNvSpPr>
            <a:spLocks noChangeShapeType="1"/>
          </p:cNvSpPr>
          <p:nvPr/>
        </p:nvSpPr>
        <p:spPr bwMode="auto">
          <a:xfrm flipH="1">
            <a:off x="5795963" y="3868341"/>
            <a:ext cx="0" cy="270272"/>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30" name="直接连接符 68620"/>
          <p:cNvSpPr>
            <a:spLocks noChangeShapeType="1"/>
          </p:cNvSpPr>
          <p:nvPr/>
        </p:nvSpPr>
        <p:spPr bwMode="auto">
          <a:xfrm flipH="1">
            <a:off x="8534400" y="3059906"/>
            <a:ext cx="0" cy="1081088"/>
          </a:xfrm>
          <a:prstGeom prst="line">
            <a:avLst/>
          </a:prstGeom>
          <a:noFill/>
          <a:ln w="76200">
            <a:solidFill>
              <a:srgbClr val="808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31" name="椭圆 68621"/>
          <p:cNvSpPr>
            <a:spLocks noChangeArrowheads="1"/>
          </p:cNvSpPr>
          <p:nvPr/>
        </p:nvSpPr>
        <p:spPr bwMode="auto">
          <a:xfrm>
            <a:off x="8316913" y="3057525"/>
            <a:ext cx="508000" cy="657225"/>
          </a:xfrm>
          <a:prstGeom prst="ellipse">
            <a:avLst/>
          </a:prstGeom>
          <a:solidFill>
            <a:srgbClr val="008000"/>
          </a:solidFill>
          <a:ln w="19050">
            <a:solidFill>
              <a:srgbClr val="008000"/>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endParaRPr lang="zh-CN" altLang="en-US"/>
          </a:p>
        </p:txBody>
      </p:sp>
      <p:sp>
        <p:nvSpPr>
          <p:cNvPr id="26632" name="文本框 68625"/>
          <p:cNvSpPr txBox="1">
            <a:spLocks noChangeArrowheads="1"/>
          </p:cNvSpPr>
          <p:nvPr/>
        </p:nvSpPr>
        <p:spPr bwMode="auto">
          <a:xfrm>
            <a:off x="5534004" y="3579000"/>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D</a:t>
            </a:r>
          </a:p>
        </p:txBody>
      </p:sp>
      <p:sp>
        <p:nvSpPr>
          <p:cNvPr id="26633" name="文本框 68627"/>
          <p:cNvSpPr txBox="1">
            <a:spLocks noChangeArrowheads="1"/>
          </p:cNvSpPr>
          <p:nvPr/>
        </p:nvSpPr>
        <p:spPr bwMode="auto">
          <a:xfrm>
            <a:off x="8387100" y="2680097"/>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B</a:t>
            </a:r>
          </a:p>
        </p:txBody>
      </p:sp>
      <p:sp>
        <p:nvSpPr>
          <p:cNvPr id="26634" name="文本框 68628"/>
          <p:cNvSpPr txBox="1">
            <a:spLocks noChangeArrowheads="1"/>
          </p:cNvSpPr>
          <p:nvPr/>
        </p:nvSpPr>
        <p:spPr bwMode="auto">
          <a:xfrm>
            <a:off x="8346619" y="4105275"/>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A</a:t>
            </a:r>
          </a:p>
        </p:txBody>
      </p:sp>
      <p:sp>
        <p:nvSpPr>
          <p:cNvPr id="26635" name="文本框 68630"/>
          <p:cNvSpPr txBox="1">
            <a:spLocks noChangeArrowheads="1"/>
          </p:cNvSpPr>
          <p:nvPr/>
        </p:nvSpPr>
        <p:spPr bwMode="auto">
          <a:xfrm>
            <a:off x="5603419" y="4123135"/>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C</a:t>
            </a:r>
          </a:p>
        </p:txBody>
      </p:sp>
      <p:sp>
        <p:nvSpPr>
          <p:cNvPr id="26636" name="文本框 68632"/>
          <p:cNvSpPr txBox="1">
            <a:spLocks noChangeArrowheads="1"/>
          </p:cNvSpPr>
          <p:nvPr/>
        </p:nvSpPr>
        <p:spPr bwMode="auto">
          <a:xfrm>
            <a:off x="6155075" y="4137422"/>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i="1">
                <a:solidFill>
                  <a:schemeClr val="tx1"/>
                </a:solidFill>
                <a:latin typeface="Times New Roman" panose="02020603050405020304" pitchFamily="18" charset="0"/>
                <a:ea typeface="黑体" panose="02010609060101010101" pitchFamily="49" charset="-122"/>
              </a:rPr>
              <a:t>E</a:t>
            </a:r>
          </a:p>
        </p:txBody>
      </p:sp>
      <p:sp>
        <p:nvSpPr>
          <p:cNvPr id="26637" name="直接连接符 68633"/>
          <p:cNvSpPr>
            <a:spLocks noChangeShapeType="1"/>
          </p:cNvSpPr>
          <p:nvPr/>
        </p:nvSpPr>
        <p:spPr bwMode="auto">
          <a:xfrm>
            <a:off x="5795964" y="3868342"/>
            <a:ext cx="504825" cy="269081"/>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38" name="直接连接符 68634"/>
          <p:cNvSpPr>
            <a:spLocks noChangeShapeType="1"/>
          </p:cNvSpPr>
          <p:nvPr/>
        </p:nvSpPr>
        <p:spPr bwMode="auto">
          <a:xfrm flipH="1">
            <a:off x="6300789" y="3057526"/>
            <a:ext cx="2232025" cy="1079897"/>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8636" name="任意多边形 68635"/>
          <p:cNvSpPr>
            <a:spLocks noChangeArrowheads="1"/>
          </p:cNvSpPr>
          <p:nvPr/>
        </p:nvSpPr>
        <p:spPr bwMode="auto">
          <a:xfrm>
            <a:off x="6488113" y="3975497"/>
            <a:ext cx="190500" cy="152400"/>
          </a:xfrm>
          <a:custGeom>
            <a:avLst/>
            <a:gdLst>
              <a:gd name="T0" fmla="*/ 14987 w 21600"/>
              <a:gd name="T1" fmla="*/ 0 h 26758"/>
              <a:gd name="T2" fmla="*/ 21600 w 21600"/>
              <a:gd name="T3" fmla="*/ 15554 h 26758"/>
              <a:gd name="T4" fmla="*/ 18470 w 21600"/>
              <a:gd name="T5" fmla="*/ 26760 h 26758"/>
              <a:gd name="T6" fmla="*/ 18467 w 21600"/>
              <a:gd name="T7" fmla="*/ 26757 h 26758"/>
              <a:gd name="T8" fmla="*/ 18859 w 21600"/>
              <a:gd name="T9" fmla="*/ 26626 h 26758"/>
              <a:gd name="T10" fmla="*/ 22165 w 21600"/>
              <a:gd name="T11" fmla="*/ 45203 h 26758"/>
              <a:gd name="T12" fmla="*/ 22145 w 21600"/>
              <a:gd name="T13" fmla="*/ 47233 h 26758"/>
              <a:gd name="T14" fmla="*/ 14987 w 21600"/>
              <a:gd name="T15" fmla="*/ 0 h 267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6758" fill="none">
                <a:moveTo>
                  <a:pt x="14987" y="0"/>
                </a:moveTo>
                <a:cubicBezTo>
                  <a:pt x="19064" y="3929"/>
                  <a:pt x="21600" y="9445"/>
                  <a:pt x="21600" y="15554"/>
                </a:cubicBezTo>
                <a:cubicBezTo>
                  <a:pt x="21600" y="19657"/>
                  <a:pt x="20456" y="23493"/>
                  <a:pt x="18470" y="26760"/>
                </a:cubicBezTo>
              </a:path>
              <a:path w="21600" h="26758" stroke="0">
                <a:moveTo>
                  <a:pt x="18467" y="26757"/>
                </a:moveTo>
                <a:cubicBezTo>
                  <a:pt x="18595" y="26670"/>
                  <a:pt x="18726" y="26626"/>
                  <a:pt x="18859" y="26626"/>
                </a:cubicBezTo>
                <a:cubicBezTo>
                  <a:pt x="20685" y="26626"/>
                  <a:pt x="22165" y="34943"/>
                  <a:pt x="22165" y="45203"/>
                </a:cubicBezTo>
                <a:cubicBezTo>
                  <a:pt x="22165" y="45891"/>
                  <a:pt x="22158" y="46570"/>
                  <a:pt x="22145" y="47233"/>
                </a:cubicBezTo>
                <a:lnTo>
                  <a:pt x="14987"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68637" name="文本框 68636"/>
          <p:cNvSpPr txBox="1">
            <a:spLocks noChangeArrowheads="1"/>
          </p:cNvSpPr>
          <p:nvPr/>
        </p:nvSpPr>
        <p:spPr bwMode="auto">
          <a:xfrm>
            <a:off x="6649036" y="386834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b="1">
                <a:solidFill>
                  <a:schemeClr val="tx1"/>
                </a:solidFill>
                <a:latin typeface="Times New Roman" panose="02020603050405020304" pitchFamily="18" charset="0"/>
                <a:ea typeface="黑体" panose="02010609060101010101" pitchFamily="49" charset="-122"/>
              </a:rPr>
              <a:t>2</a:t>
            </a:r>
          </a:p>
        </p:txBody>
      </p:sp>
      <p:sp>
        <p:nvSpPr>
          <p:cNvPr id="68638" name="文本框 68637"/>
          <p:cNvSpPr txBox="1">
            <a:spLocks noChangeArrowheads="1"/>
          </p:cNvSpPr>
          <p:nvPr/>
        </p:nvSpPr>
        <p:spPr bwMode="auto">
          <a:xfrm>
            <a:off x="5766510" y="3889773"/>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en-US" altLang="zh-CN" sz="2000" b="1">
                <a:solidFill>
                  <a:schemeClr val="tx1"/>
                </a:solidFill>
                <a:latin typeface="Times New Roman" panose="02020603050405020304" pitchFamily="18" charset="0"/>
                <a:ea typeface="黑体" panose="02010609060101010101" pitchFamily="49" charset="-122"/>
              </a:rPr>
              <a:t>1</a:t>
            </a:r>
          </a:p>
        </p:txBody>
      </p:sp>
      <p:sp>
        <p:nvSpPr>
          <p:cNvPr id="68639" name="任意多边形 68638"/>
          <p:cNvSpPr>
            <a:spLocks noChangeArrowheads="1"/>
          </p:cNvSpPr>
          <p:nvPr/>
        </p:nvSpPr>
        <p:spPr bwMode="auto">
          <a:xfrm flipH="1">
            <a:off x="6011863" y="4005263"/>
            <a:ext cx="215900" cy="123825"/>
          </a:xfrm>
          <a:custGeom>
            <a:avLst/>
            <a:gdLst>
              <a:gd name="T0" fmla="*/ 18745 w 21600"/>
              <a:gd name="T1" fmla="*/ 0 h 16486"/>
              <a:gd name="T2" fmla="*/ 21599 w 21600"/>
              <a:gd name="T3" fmla="*/ 10731 h 16486"/>
              <a:gd name="T4" fmla="*/ 20823 w 21600"/>
              <a:gd name="T5" fmla="*/ 16490 h 16486"/>
              <a:gd name="T6" fmla="*/ 20819 w 21600"/>
              <a:gd name="T7" fmla="*/ 16485 h 16486"/>
              <a:gd name="T8" fmla="*/ 22245 w 21600"/>
              <a:gd name="T9" fmla="*/ 1025 h 16486"/>
              <a:gd name="T10" fmla="*/ 23672 w 21600"/>
              <a:gd name="T11" fmla="*/ 17190 h 16486"/>
              <a:gd name="T12" fmla="*/ 23670 w 21600"/>
              <a:gd name="T13" fmla="*/ 18113 h 16486"/>
              <a:gd name="T14" fmla="*/ 18745 w 21600"/>
              <a:gd name="T15" fmla="*/ 0 h 164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16486" fill="none">
                <a:moveTo>
                  <a:pt x="18745" y="0"/>
                </a:moveTo>
                <a:cubicBezTo>
                  <a:pt x="20562" y="3159"/>
                  <a:pt x="21599" y="6824"/>
                  <a:pt x="21599" y="10731"/>
                </a:cubicBezTo>
                <a:cubicBezTo>
                  <a:pt x="21599" y="12727"/>
                  <a:pt x="21328" y="14660"/>
                  <a:pt x="20823" y="16490"/>
                </a:cubicBezTo>
              </a:path>
              <a:path w="21600" h="16486" stroke="0">
                <a:moveTo>
                  <a:pt x="20819" y="16485"/>
                </a:moveTo>
                <a:cubicBezTo>
                  <a:pt x="20852" y="7883"/>
                  <a:pt x="21478" y="1025"/>
                  <a:pt x="22245" y="1025"/>
                </a:cubicBezTo>
                <a:cubicBezTo>
                  <a:pt x="23033" y="1025"/>
                  <a:pt x="23672" y="8262"/>
                  <a:pt x="23672" y="17190"/>
                </a:cubicBezTo>
                <a:cubicBezTo>
                  <a:pt x="23672" y="17501"/>
                  <a:pt x="23671" y="17810"/>
                  <a:pt x="23670" y="18113"/>
                </a:cubicBezTo>
                <a:lnTo>
                  <a:pt x="18745"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8636"/>
                                        </p:tgtEl>
                                        <p:attrNameLst>
                                          <p:attrName>style.visibility</p:attrName>
                                        </p:attrNameLst>
                                      </p:cBhvr>
                                      <p:to>
                                        <p:strVal val="visible"/>
                                      </p:to>
                                    </p:set>
                                    <p:animEffect transition="in" filter="randombar(horizontal)">
                                      <p:cBhvr>
                                        <p:cTn id="7" dur="500"/>
                                        <p:tgtEl>
                                          <p:spTgt spid="6863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8637"/>
                                        </p:tgtEl>
                                        <p:attrNameLst>
                                          <p:attrName>style.visibility</p:attrName>
                                        </p:attrNameLst>
                                      </p:cBhvr>
                                      <p:to>
                                        <p:strVal val="visible"/>
                                      </p:to>
                                    </p:set>
                                    <p:animEffect transition="in" filter="randombar(horizontal)">
                                      <p:cBhvr>
                                        <p:cTn id="10" dur="500"/>
                                        <p:tgtEl>
                                          <p:spTgt spid="68637"/>
                                        </p:tgtEl>
                                      </p:cBhvr>
                                    </p:animEffect>
                                  </p:childTnLst>
                                </p:cTn>
                              </p:par>
                              <p:par>
                                <p:cTn id="11" presetID="14" presetClass="entr" presetSubtype="10" fill="hold" nodeType="withEffect">
                                  <p:stCondLst>
                                    <p:cond delay="0"/>
                                  </p:stCondLst>
                                  <p:childTnLst>
                                    <p:set>
                                      <p:cBhvr>
                                        <p:cTn id="12" dur="1" fill="hold">
                                          <p:stCondLst>
                                            <p:cond delay="0"/>
                                          </p:stCondLst>
                                        </p:cTn>
                                        <p:tgtEl>
                                          <p:spTgt spid="68639"/>
                                        </p:tgtEl>
                                        <p:attrNameLst>
                                          <p:attrName>style.visibility</p:attrName>
                                        </p:attrNameLst>
                                      </p:cBhvr>
                                      <p:to>
                                        <p:strVal val="visible"/>
                                      </p:to>
                                    </p:set>
                                    <p:animEffect transition="in" filter="randombar(horizontal)">
                                      <p:cBhvr>
                                        <p:cTn id="13" dur="500"/>
                                        <p:tgtEl>
                                          <p:spTgt spid="6863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8638"/>
                                        </p:tgtEl>
                                        <p:attrNameLst>
                                          <p:attrName>style.visibility</p:attrName>
                                        </p:attrNameLst>
                                      </p:cBhvr>
                                      <p:to>
                                        <p:strVal val="visible"/>
                                      </p:to>
                                    </p:set>
                                    <p:animEffect transition="in" filter="randombar(horizontal)">
                                      <p:cBhvr>
                                        <p:cTn id="16" dur="500"/>
                                        <p:tgtEl>
                                          <p:spTgt spid="68638"/>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68615">
                                            <p:txEl>
                                              <p:pRg st="0" end="0"/>
                                            </p:txEl>
                                          </p:spTgt>
                                        </p:tgtEl>
                                        <p:attrNameLst>
                                          <p:attrName>style.visibility</p:attrName>
                                        </p:attrNameLst>
                                      </p:cBhvr>
                                      <p:to>
                                        <p:strVal val="visible"/>
                                      </p:to>
                                    </p:set>
                                    <p:animEffect transition="in" filter="strips(downLeft)">
                                      <p:cBhvr>
                                        <p:cTn id="21" dur="500"/>
                                        <p:tgtEl>
                                          <p:spTgt spid="6861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68615">
                                            <p:txEl>
                                              <p:pRg st="1" end="1"/>
                                            </p:txEl>
                                          </p:spTgt>
                                        </p:tgtEl>
                                        <p:attrNameLst>
                                          <p:attrName>style.visibility</p:attrName>
                                        </p:attrNameLst>
                                      </p:cBhvr>
                                      <p:to>
                                        <p:strVal val="visible"/>
                                      </p:to>
                                    </p:set>
                                    <p:animEffect transition="in" filter="strips(downLeft)">
                                      <p:cBhvr>
                                        <p:cTn id="26" dur="500"/>
                                        <p:tgtEl>
                                          <p:spTgt spid="6861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68615">
                                            <p:txEl>
                                              <p:pRg st="2" end="2"/>
                                            </p:txEl>
                                          </p:spTgt>
                                        </p:tgtEl>
                                        <p:attrNameLst>
                                          <p:attrName>style.visibility</p:attrName>
                                        </p:attrNameLst>
                                      </p:cBhvr>
                                      <p:to>
                                        <p:strVal val="visible"/>
                                      </p:to>
                                    </p:set>
                                    <p:animEffect transition="in" filter="strips(downLeft)">
                                      <p:cBhvr>
                                        <p:cTn id="31" dur="500"/>
                                        <p:tgtEl>
                                          <p:spTgt spid="68615">
                                            <p:txEl>
                                              <p:pRg st="2" end="2"/>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68616"/>
                                        </p:tgtEl>
                                        <p:attrNameLst>
                                          <p:attrName>style.visibility</p:attrName>
                                        </p:attrNameLst>
                                      </p:cBhvr>
                                      <p:to>
                                        <p:strVal val="visible"/>
                                      </p:to>
                                    </p:set>
                                    <p:animEffect transition="in" filter="randombar(horizontal)">
                                      <p:cBhvr>
                                        <p:cTn id="34" dur="500"/>
                                        <p:tgtEl>
                                          <p:spTgt spid="68616"/>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nodeType="clickEffect">
                                  <p:stCondLst>
                                    <p:cond delay="0"/>
                                  </p:stCondLst>
                                  <p:childTnLst>
                                    <p:set>
                                      <p:cBhvr>
                                        <p:cTn id="38" dur="1" fill="hold">
                                          <p:stCondLst>
                                            <p:cond delay="0"/>
                                          </p:stCondLst>
                                        </p:cTn>
                                        <p:tgtEl>
                                          <p:spTgt spid="68615">
                                            <p:txEl>
                                              <p:pRg st="3" end="3"/>
                                            </p:txEl>
                                          </p:spTgt>
                                        </p:tgtEl>
                                        <p:attrNameLst>
                                          <p:attrName>style.visibility</p:attrName>
                                        </p:attrNameLst>
                                      </p:cBhvr>
                                      <p:to>
                                        <p:strVal val="visible"/>
                                      </p:to>
                                    </p:set>
                                    <p:animEffect transition="in" filter="strips(downLeft)">
                                      <p:cBhvr>
                                        <p:cTn id="39" dur="500"/>
                                        <p:tgtEl>
                                          <p:spTgt spid="68615">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68615">
                                            <p:txEl>
                                              <p:pRg st="4" end="4"/>
                                            </p:txEl>
                                          </p:spTgt>
                                        </p:tgtEl>
                                        <p:attrNameLst>
                                          <p:attrName>style.visibility</p:attrName>
                                        </p:attrNameLst>
                                      </p:cBhvr>
                                      <p:to>
                                        <p:strVal val="visible"/>
                                      </p:to>
                                    </p:set>
                                    <p:animEffect transition="in" filter="strips(downLeft)">
                                      <p:cBhvr>
                                        <p:cTn id="44" dur="500"/>
                                        <p:tgtEl>
                                          <p:spTgt spid="686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37" grpId="0"/>
      <p:bldP spid="6863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图片 18437"/>
          <p:cNvPicPr>
            <a:picLocks noChangeAspect="1" noChangeArrowheads="1"/>
          </p:cNvPicPr>
          <p:nvPr/>
        </p:nvPicPr>
        <p:blipFill>
          <a:blip r:embed="rId2"/>
          <a:stretch>
            <a:fillRect/>
          </a:stretch>
        </p:blipFill>
        <p:spPr bwMode="auto">
          <a:xfrm>
            <a:off x="2352676" y="2457450"/>
            <a:ext cx="4443413" cy="1987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文本框 18435"/>
          <p:cNvSpPr txBox="1">
            <a:spLocks noChangeArrowheads="1"/>
          </p:cNvSpPr>
          <p:nvPr/>
        </p:nvSpPr>
        <p:spPr bwMode="auto">
          <a:xfrm>
            <a:off x="423863" y="749294"/>
            <a:ext cx="8323262" cy="460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如图是小明设计用手电来测量某古城墙高度的示意图，点 </a:t>
            </a:r>
            <a:r>
              <a:rPr lang="en-US" altLang="zh-CN" sz="2000" i="1" dirty="0">
                <a:solidFill>
                  <a:schemeClr val="tx1"/>
                </a:solidFill>
                <a:latin typeface="Times New Roman" panose="02020603050405020304" pitchFamily="18" charset="0"/>
                <a:ea typeface="黑体" panose="02010609060101010101" pitchFamily="49" charset="-122"/>
              </a:rPr>
              <a:t>P </a:t>
            </a:r>
            <a:r>
              <a:rPr lang="zh-CN" altLang="en-US" sz="2000" dirty="0">
                <a:solidFill>
                  <a:schemeClr val="tx1"/>
                </a:solidFill>
                <a:latin typeface="Times New Roman" panose="02020603050405020304" pitchFamily="18" charset="0"/>
                <a:ea typeface="黑体" panose="02010609060101010101" pitchFamily="49" charset="-122"/>
              </a:rPr>
              <a:t>处放一水平的平面镜，光线从点 </a:t>
            </a:r>
            <a:r>
              <a:rPr lang="en-US" altLang="zh-CN" sz="2000" i="1" dirty="0">
                <a:solidFill>
                  <a:schemeClr val="tx1"/>
                </a:solidFill>
                <a:latin typeface="Times New Roman" panose="02020603050405020304" pitchFamily="18" charset="0"/>
                <a:ea typeface="黑体" panose="02010609060101010101" pitchFamily="49" charset="-122"/>
              </a:rPr>
              <a:t>A</a:t>
            </a:r>
            <a:r>
              <a:rPr lang="zh-CN" altLang="en-US" sz="2000" dirty="0">
                <a:solidFill>
                  <a:schemeClr val="tx1"/>
                </a:solidFill>
                <a:latin typeface="Times New Roman" panose="02020603050405020304" pitchFamily="18" charset="0"/>
                <a:ea typeface="黑体" panose="02010609060101010101" pitchFamily="49" charset="-122"/>
              </a:rPr>
              <a:t>出发经平面镜反射后，刚好射到古城墙的顶端 </a:t>
            </a:r>
            <a:r>
              <a:rPr lang="en-US" altLang="zh-CN" sz="2000" i="1" dirty="0">
                <a:solidFill>
                  <a:schemeClr val="tx1"/>
                </a:solidFill>
                <a:latin typeface="Times New Roman" panose="02020603050405020304" pitchFamily="18" charset="0"/>
                <a:ea typeface="黑体" panose="02010609060101010101" pitchFamily="49" charset="-122"/>
              </a:rPr>
              <a:t>C</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处，已知 </a:t>
            </a:r>
            <a:r>
              <a:rPr lang="en-US" altLang="zh-CN" sz="2000" i="1" dirty="0">
                <a:solidFill>
                  <a:schemeClr val="tx1"/>
                </a:solidFill>
                <a:latin typeface="Times New Roman" panose="02020603050405020304" pitchFamily="18" charset="0"/>
                <a:ea typeface="黑体" panose="02010609060101010101" pitchFamily="49" charset="-122"/>
              </a:rPr>
              <a:t>AB</a:t>
            </a:r>
            <a:r>
              <a:rPr lang="en-US" altLang="zh-CN" sz="2000" dirty="0">
                <a:solidFill>
                  <a:schemeClr val="tx1"/>
                </a:solidFill>
                <a:latin typeface="Times New Roman" panose="02020603050405020304" pitchFamily="18" charset="0"/>
                <a:ea typeface="黑体" panose="02010609060101010101" pitchFamily="49" charset="-122"/>
              </a:rPr>
              <a:t> = 2 </a:t>
            </a:r>
            <a:r>
              <a:rPr lang="zh-CN" altLang="en-US" sz="2000" dirty="0">
                <a:solidFill>
                  <a:schemeClr val="tx1"/>
                </a:solidFill>
                <a:latin typeface="Times New Roman" panose="02020603050405020304" pitchFamily="18" charset="0"/>
                <a:ea typeface="黑体" panose="02010609060101010101" pitchFamily="49" charset="-122"/>
              </a:rPr>
              <a:t>米，且测得 </a:t>
            </a:r>
            <a:r>
              <a:rPr lang="en-US" altLang="zh-CN" sz="2000" i="1" dirty="0">
                <a:solidFill>
                  <a:schemeClr val="tx1"/>
                </a:solidFill>
                <a:latin typeface="Times New Roman" panose="02020603050405020304" pitchFamily="18" charset="0"/>
                <a:ea typeface="黑体" panose="02010609060101010101" pitchFamily="49" charset="-122"/>
              </a:rPr>
              <a:t>BP</a:t>
            </a:r>
            <a:r>
              <a:rPr lang="en-US" altLang="zh-CN" sz="2000" dirty="0">
                <a:solidFill>
                  <a:schemeClr val="tx1"/>
                </a:solidFill>
                <a:latin typeface="Times New Roman" panose="02020603050405020304" pitchFamily="18" charset="0"/>
                <a:ea typeface="黑体" panose="02010609060101010101" pitchFamily="49" charset="-122"/>
              </a:rPr>
              <a:t> = 3 </a:t>
            </a:r>
            <a:r>
              <a:rPr lang="zh-CN" altLang="en-US" sz="2000" dirty="0">
                <a:solidFill>
                  <a:schemeClr val="tx1"/>
                </a:solidFill>
                <a:latin typeface="Times New Roman" panose="02020603050405020304" pitchFamily="18" charset="0"/>
                <a:ea typeface="黑体" panose="02010609060101010101" pitchFamily="49" charset="-122"/>
              </a:rPr>
              <a:t>米，</a:t>
            </a:r>
            <a:r>
              <a:rPr lang="en-US" altLang="zh-CN" sz="2000" i="1" dirty="0">
                <a:solidFill>
                  <a:schemeClr val="tx1"/>
                </a:solidFill>
                <a:latin typeface="Times New Roman" panose="02020603050405020304" pitchFamily="18" charset="0"/>
                <a:ea typeface="黑体" panose="02010609060101010101" pitchFamily="49" charset="-122"/>
              </a:rPr>
              <a:t>D</a:t>
            </a:r>
            <a:r>
              <a:rPr lang="en-US" altLang="zh-CN" sz="2000" i="1" dirty="0">
                <a:solidFill>
                  <a:schemeClr val="tx1"/>
                </a:solidFill>
                <a:latin typeface="Times New Roman" panose="02020603050405020304" pitchFamily="18" charset="0"/>
                <a:ea typeface="黑体" panose="02010609060101010101" pitchFamily="49" charset="-122"/>
                <a:sym typeface="宋体" panose="02010600030101010101" pitchFamily="2" charset="-122"/>
              </a:rPr>
              <a:t>P</a:t>
            </a:r>
            <a:r>
              <a:rPr lang="en-US" altLang="zh-CN" sz="2000" dirty="0">
                <a:solidFill>
                  <a:schemeClr val="tx1"/>
                </a:solidFill>
                <a:latin typeface="Times New Roman" panose="02020603050405020304" pitchFamily="18" charset="0"/>
                <a:ea typeface="黑体" panose="02010609060101010101" pitchFamily="49" charset="-122"/>
                <a:sym typeface="宋体" panose="02010600030101010101" pitchFamily="2" charset="-122"/>
              </a:rPr>
              <a:t> = 12 </a:t>
            </a:r>
            <a:r>
              <a:rPr lang="zh-CN" altLang="en-US" sz="2000" dirty="0">
                <a:solidFill>
                  <a:schemeClr val="tx1"/>
                </a:solidFill>
                <a:latin typeface="Times New Roman" panose="02020603050405020304" pitchFamily="18" charset="0"/>
                <a:ea typeface="黑体" panose="02010609060101010101" pitchFamily="49" charset="-122"/>
              </a:rPr>
              <a:t>米，那么该古城墙的高度是                                               </a:t>
            </a:r>
            <a:r>
              <a:rPr lang="en-US" altLang="zh-CN" sz="2000" dirty="0">
                <a:solidFill>
                  <a:schemeClr val="tx1"/>
                </a:solidFill>
                <a:latin typeface="Times New Roman" panose="02020603050405020304" pitchFamily="18" charset="0"/>
                <a:ea typeface="黑体" panose="02010609060101010101" pitchFamily="49" charset="-122"/>
              </a:rPr>
              <a:t>(   )</a:t>
            </a:r>
          </a:p>
          <a:p>
            <a:pPr eaLnBrk="0" hangingPunct="0">
              <a:lnSpc>
                <a:spcPct val="800000"/>
              </a:lnSpc>
            </a:pPr>
            <a:r>
              <a:rPr lang="en-US" altLang="zh-CN" sz="2000" dirty="0">
                <a:solidFill>
                  <a:schemeClr val="tx1"/>
                </a:solidFill>
                <a:latin typeface="Times New Roman" panose="02020603050405020304" pitchFamily="18" charset="0"/>
                <a:ea typeface="黑体" panose="02010609060101010101" pitchFamily="49" charset="-122"/>
              </a:rPr>
              <a:t>A. 6</a:t>
            </a:r>
            <a:r>
              <a:rPr lang="zh-CN" altLang="en-US" sz="2000" dirty="0">
                <a:solidFill>
                  <a:schemeClr val="tx1"/>
                </a:solidFill>
                <a:latin typeface="Times New Roman" panose="02020603050405020304" pitchFamily="18" charset="0"/>
                <a:ea typeface="黑体" panose="02010609060101010101" pitchFamily="49" charset="-122"/>
              </a:rPr>
              <a:t>米         </a:t>
            </a:r>
            <a:r>
              <a:rPr lang="en-US" altLang="zh-CN" sz="2000" dirty="0">
                <a:solidFill>
                  <a:schemeClr val="tx1"/>
                </a:solidFill>
                <a:latin typeface="Times New Roman" panose="02020603050405020304" pitchFamily="18" charset="0"/>
                <a:ea typeface="黑体" panose="02010609060101010101" pitchFamily="49" charset="-122"/>
              </a:rPr>
              <a:t>B. 8</a:t>
            </a:r>
            <a:r>
              <a:rPr lang="zh-CN" altLang="en-US" sz="2000" dirty="0">
                <a:solidFill>
                  <a:schemeClr val="tx1"/>
                </a:solidFill>
                <a:latin typeface="Times New Roman" panose="02020603050405020304" pitchFamily="18" charset="0"/>
                <a:ea typeface="黑体" panose="02010609060101010101" pitchFamily="49" charset="-122"/>
              </a:rPr>
              <a:t>米         </a:t>
            </a:r>
            <a:r>
              <a:rPr lang="en-US" altLang="zh-CN" sz="2000" dirty="0">
                <a:solidFill>
                  <a:schemeClr val="tx1"/>
                </a:solidFill>
                <a:latin typeface="Times New Roman" panose="02020603050405020304" pitchFamily="18" charset="0"/>
                <a:ea typeface="黑体" panose="02010609060101010101" pitchFamily="49" charset="-122"/>
              </a:rPr>
              <a:t>C. 18</a:t>
            </a:r>
            <a:r>
              <a:rPr lang="zh-CN" altLang="en-US" sz="2000" dirty="0">
                <a:solidFill>
                  <a:schemeClr val="tx1"/>
                </a:solidFill>
                <a:latin typeface="Times New Roman" panose="02020603050405020304" pitchFamily="18" charset="0"/>
                <a:ea typeface="黑体" panose="02010609060101010101" pitchFamily="49" charset="-122"/>
              </a:rPr>
              <a:t>米         </a:t>
            </a:r>
            <a:r>
              <a:rPr lang="en-US" altLang="zh-CN" sz="2000" dirty="0">
                <a:solidFill>
                  <a:schemeClr val="tx1"/>
                </a:solidFill>
                <a:latin typeface="Times New Roman" panose="02020603050405020304" pitchFamily="18" charset="0"/>
                <a:ea typeface="黑体" panose="02010609060101010101" pitchFamily="49" charset="-122"/>
              </a:rPr>
              <a:t>D. 24</a:t>
            </a:r>
            <a:r>
              <a:rPr lang="zh-CN" altLang="en-US" sz="2000" dirty="0" smtClean="0">
                <a:solidFill>
                  <a:schemeClr val="tx1"/>
                </a:solidFill>
                <a:latin typeface="Times New Roman" panose="02020603050405020304" pitchFamily="18" charset="0"/>
                <a:ea typeface="黑体" panose="02010609060101010101" pitchFamily="49" charset="-122"/>
              </a:rPr>
              <a:t>米</a:t>
            </a:r>
            <a:endParaRPr lang="zh-CN" altLang="en-US" sz="2000" dirty="0">
              <a:solidFill>
                <a:schemeClr val="tx1"/>
              </a:solidFill>
              <a:latin typeface="Times New Roman" panose="02020603050405020304" pitchFamily="18" charset="0"/>
              <a:ea typeface="黑体" panose="02010609060101010101" pitchFamily="49" charset="-122"/>
            </a:endParaRPr>
          </a:p>
        </p:txBody>
      </p:sp>
      <p:sp>
        <p:nvSpPr>
          <p:cNvPr id="29699" name="文本框 18434"/>
          <p:cNvSpPr txBox="1">
            <a:spLocks noChangeArrowheads="1"/>
          </p:cNvSpPr>
          <p:nvPr/>
        </p:nvSpPr>
        <p:spPr bwMode="auto">
          <a:xfrm>
            <a:off x="2768600" y="1087041"/>
            <a:ext cx="4895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eaLnBrk="0" hangingPunct="0">
              <a:lnSpc>
                <a:spcPct val="150000"/>
              </a:lnSpc>
              <a:spcBef>
                <a:spcPct val="50000"/>
              </a:spcBef>
            </a:pPr>
            <a:endParaRPr lang="zh-CN" altLang="en-US">
              <a:solidFill>
                <a:schemeClr val="tx1"/>
              </a:solidFill>
              <a:latin typeface="Times New Roman" panose="02020603050405020304" pitchFamily="18" charset="0"/>
              <a:ea typeface="黑体" panose="02010609060101010101" pitchFamily="49" charset="-122"/>
            </a:endParaRPr>
          </a:p>
        </p:txBody>
      </p:sp>
      <p:sp>
        <p:nvSpPr>
          <p:cNvPr id="18437" name="文本框 18436"/>
          <p:cNvSpPr txBox="1">
            <a:spLocks noChangeArrowheads="1"/>
          </p:cNvSpPr>
          <p:nvPr/>
        </p:nvSpPr>
        <p:spPr bwMode="auto">
          <a:xfrm>
            <a:off x="7869238" y="2175273"/>
            <a:ext cx="5715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eaLnBrk="0" hangingPunct="0">
              <a:lnSpc>
                <a:spcPct val="150000"/>
              </a:lnSpc>
              <a:spcBef>
                <a:spcPct val="50000"/>
              </a:spcBef>
            </a:pPr>
            <a:r>
              <a:rPr lang="en-US" altLang="zh-CN" sz="2800">
                <a:latin typeface="Times New Roman" panose="02020603050405020304" pitchFamily="18" charset="0"/>
                <a:ea typeface="黑体" panose="02010609060101010101" pitchFamily="49" charset="-122"/>
              </a:rPr>
              <a:t>B</a:t>
            </a:r>
          </a:p>
        </p:txBody>
      </p:sp>
      <p:sp>
        <p:nvSpPr>
          <p:cNvPr id="2" name="文本框 1"/>
          <p:cNvSpPr txBox="1"/>
          <p:nvPr/>
        </p:nvSpPr>
        <p:spPr>
          <a:xfrm>
            <a:off x="388938" y="451843"/>
            <a:ext cx="1620957" cy="523220"/>
          </a:xfrm>
          <a:prstGeom prst="rect">
            <a:avLst/>
          </a:prstGeom>
          <a:noFill/>
        </p:spPr>
        <p:txBody>
          <a:bodyPr wrap="none">
            <a:spAutoFit/>
          </a:bodyPr>
          <a:lstStyle/>
          <a:p>
            <a:r>
              <a:rPr lang="zh-CN" altLang="en-US" sz="2800" noProof="1">
                <a:solidFill>
                  <a:schemeClr val="accent6">
                    <a:lumMod val="75000"/>
                  </a:schemeClr>
                </a:solidFill>
                <a:latin typeface="黑体" panose="02010609060101010101" pitchFamily="49" charset="-122"/>
                <a:ea typeface="黑体" panose="02010609060101010101" pitchFamily="49" charset="-122"/>
                <a:cs typeface="+mn-ea"/>
                <a:sym typeface="+mn-ea"/>
              </a:rPr>
              <a:t>试一试：</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p:cTn id="7" dur="500" fill="hold"/>
                                        <p:tgtEl>
                                          <p:spTgt spid="18437"/>
                                        </p:tgtEl>
                                        <p:attrNameLst>
                                          <p:attrName>ppt_x</p:attrName>
                                        </p:attrNameLst>
                                      </p:cBhvr>
                                      <p:tavLst>
                                        <p:tav tm="0">
                                          <p:val>
                                            <p:strVal val="#ppt_x"/>
                                          </p:val>
                                        </p:tav>
                                        <p:tav tm="100000">
                                          <p:val>
                                            <p:strVal val="#ppt_x"/>
                                          </p:val>
                                        </p:tav>
                                      </p:tavLst>
                                    </p:anim>
                                    <p:anim calcmode="lin" valueType="num">
                                      <p:cBhvr>
                                        <p:cTn id="8" dur="500" fill="hold"/>
                                        <p:tgtEl>
                                          <p:spTgt spid="184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5286376" y="674005"/>
            <a:ext cx="3286125" cy="954107"/>
          </a:xfrm>
          <a:prstGeom prst="rect">
            <a:avLst/>
          </a:prstGeom>
          <a:gradFill rotWithShape="1">
            <a:gsLst>
              <a:gs pos="0">
                <a:schemeClr val="folHlink"/>
              </a:gs>
              <a:gs pos="100000">
                <a:schemeClr val="bg1">
                  <a:alpha val="87000"/>
                </a:scheme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zh-CN" altLang="en-US" sz="2800" b="1">
                <a:solidFill>
                  <a:srgbClr val="3333FF"/>
                </a:solidFill>
                <a:latin typeface="Times New Roman" panose="02020603050405020304" pitchFamily="18" charset="0"/>
                <a:ea typeface="幼圆" panose="02010509060101010101" pitchFamily="49" charset="-122"/>
              </a:rPr>
              <a:t>世界上最高的树</a:t>
            </a:r>
          </a:p>
          <a:p>
            <a:pPr algn="ctr"/>
            <a:r>
              <a:rPr lang="en-US" altLang="zh-CN" sz="2800" b="1">
                <a:solidFill>
                  <a:srgbClr val="3333FF"/>
                </a:solidFill>
                <a:latin typeface="Times New Roman" panose="02020603050405020304" pitchFamily="18" charset="0"/>
                <a:ea typeface="幼圆" panose="02010509060101010101" pitchFamily="49" charset="-122"/>
              </a:rPr>
              <a:t>—— </a:t>
            </a:r>
            <a:r>
              <a:rPr lang="zh-CN" altLang="en-US" sz="2800" b="1">
                <a:solidFill>
                  <a:srgbClr val="3333FF"/>
                </a:solidFill>
                <a:latin typeface="Times New Roman" panose="02020603050405020304" pitchFamily="18" charset="0"/>
                <a:ea typeface="幼圆" panose="02010509060101010101" pitchFamily="49" charset="-122"/>
              </a:rPr>
              <a:t>红杉</a:t>
            </a:r>
          </a:p>
        </p:txBody>
      </p:sp>
      <p:pic>
        <p:nvPicPr>
          <p:cNvPr id="5" name="图片 4" descr="红杉2.jpg"/>
          <p:cNvPicPr>
            <a:picLocks noChangeAspect="1" noChangeArrowheads="1"/>
          </p:cNvPicPr>
          <p:nvPr/>
        </p:nvPicPr>
        <p:blipFill>
          <a:blip r:embed="rId2"/>
          <a:stretch>
            <a:fillRect/>
          </a:stretch>
        </p:blipFill>
        <p:spPr bwMode="auto">
          <a:xfrm rot="402423">
            <a:off x="2789173" y="1496989"/>
            <a:ext cx="5821363" cy="2936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2" descr="507c3897a1bc1b7e55fb96c3"/>
          <p:cNvPicPr>
            <a:picLocks noChangeAspect="1" noChangeArrowheads="1"/>
          </p:cNvPicPr>
          <p:nvPr/>
        </p:nvPicPr>
        <p:blipFill>
          <a:blip r:embed="rId3" cstate="email"/>
          <a:stretch>
            <a:fillRect/>
          </a:stretch>
        </p:blipFill>
        <p:spPr bwMode="auto">
          <a:xfrm>
            <a:off x="611561" y="677422"/>
            <a:ext cx="3931865" cy="4216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80"/>
          <p:cNvSpPr>
            <a:spLocks noChangeArrowheads="1"/>
          </p:cNvSpPr>
          <p:nvPr/>
        </p:nvSpPr>
        <p:spPr bwMode="auto">
          <a:xfrm>
            <a:off x="3524557" y="87475"/>
            <a:ext cx="2031325"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smtClean="0">
                <a:solidFill>
                  <a:schemeClr val="bg1"/>
                </a:solidFill>
                <a:latin typeface="+mj-ea"/>
                <a:ea typeface="+mj-ea"/>
              </a:rPr>
              <a:t>新</a:t>
            </a:r>
            <a:r>
              <a:rPr lang="zh-CN" altLang="en-US" sz="3600" b="1">
                <a:solidFill>
                  <a:schemeClr val="bg1"/>
                </a:solidFill>
                <a:latin typeface="+mj-ea"/>
                <a:ea typeface="+mj-ea"/>
              </a:rPr>
              <a:t>课导入</a:t>
            </a:r>
            <a:endParaRPr lang="zh-CN" altLang="en-US" sz="3600" smtClean="0">
              <a:solidFill>
                <a:schemeClr val="bg1"/>
              </a:solidFill>
              <a:latin typeface="+mj-ea"/>
              <a:ea typeface="+mj-ea"/>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wipe(down)">
                                      <p:cBhvr>
                                        <p:cTn id="7" dur="500"/>
                                        <p:tgtEl>
                                          <p:spTgt spid="5123"/>
                                        </p:tgtEl>
                                      </p:cBhvr>
                                    </p:animEffect>
                                  </p:childTnLst>
                                </p:cTn>
                              </p:par>
                              <p:par>
                                <p:cTn id="8" presetID="2" presetClass="entr" presetSubtype="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2000" fill="hold"/>
                                        <p:tgtEl>
                                          <p:spTgt spid="5"/>
                                        </p:tgtEl>
                                        <p:attrNameLst>
                                          <p:attrName>ppt_x</p:attrName>
                                        </p:attrNameLst>
                                      </p:cBhvr>
                                      <p:tavLst>
                                        <p:tav tm="0">
                                          <p:val>
                                            <p:strVal val="1+#ppt_w/2"/>
                                          </p:val>
                                        </p:tav>
                                        <p:tav tm="100000">
                                          <p:val>
                                            <p:strVal val="#ppt_x"/>
                                          </p:val>
                                        </p:tav>
                                      </p:tavLst>
                                    </p:anim>
                                    <p:anim calcmode="lin" valueType="num">
                                      <p:cBhvr additive="base">
                                        <p:cTn id="11"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5122"/>
                                        </p:tgtEl>
                                        <p:attrNameLst>
                                          <p:attrName>style.visibility</p:attrName>
                                        </p:attrNameLst>
                                      </p:cBhvr>
                                      <p:to>
                                        <p:strVal val="visible"/>
                                      </p:to>
                                    </p:set>
                                    <p:anim calcmode="lin" valueType="num">
                                      <p:cBhvr additive="base">
                                        <p:cTn id="16" dur="2000" fill="hold"/>
                                        <p:tgtEl>
                                          <p:spTgt spid="5122"/>
                                        </p:tgtEl>
                                        <p:attrNameLst>
                                          <p:attrName>ppt_x</p:attrName>
                                        </p:attrNameLst>
                                      </p:cBhvr>
                                      <p:tavLst>
                                        <p:tav tm="0">
                                          <p:val>
                                            <p:strVal val="#ppt_x"/>
                                          </p:val>
                                        </p:tav>
                                        <p:tav tm="100000">
                                          <p:val>
                                            <p:strVal val="#ppt_x"/>
                                          </p:val>
                                        </p:tav>
                                      </p:tavLst>
                                    </p:anim>
                                    <p:anim calcmode="lin" valueType="num">
                                      <p:cBhvr additive="base">
                                        <p:cTn id="17" dur="20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nodeType="clickEffect">
                                  <p:stCondLst>
                                    <p:cond delay="0"/>
                                  </p:stCondLst>
                                  <p:childTnLst>
                                    <p:animEffect transition="out" filter="dissolv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文本框 3"/>
          <p:cNvSpPr txBox="1">
            <a:spLocks noChangeArrowheads="1"/>
          </p:cNvSpPr>
          <p:nvPr/>
        </p:nvSpPr>
        <p:spPr bwMode="auto">
          <a:xfrm>
            <a:off x="368301" y="857455"/>
            <a:ext cx="8524179"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en-US" altLang="zh-CN" sz="2000" b="1" dirty="0">
                <a:solidFill>
                  <a:schemeClr val="tx1"/>
                </a:solidFill>
                <a:latin typeface="Times New Roman" panose="02020603050405020304" pitchFamily="18" charset="0"/>
                <a:ea typeface="黑体" panose="02010609060101010101" pitchFamily="49" charset="-122"/>
              </a:rPr>
              <a:t>1. </a:t>
            </a:r>
            <a:r>
              <a:rPr lang="zh-CN" altLang="en-US" sz="2000" dirty="0">
                <a:solidFill>
                  <a:schemeClr val="tx1"/>
                </a:solidFill>
                <a:latin typeface="Times New Roman" panose="02020603050405020304" pitchFamily="18" charset="0"/>
                <a:ea typeface="黑体" panose="02010609060101010101" pitchFamily="49" charset="-122"/>
              </a:rPr>
              <a:t>小明身高 1.5 米，在操场的影长为 2 米，同时测得</a:t>
            </a:r>
          </a:p>
          <a:p>
            <a:pPr>
              <a:lnSpc>
                <a:spcPts val="4000"/>
              </a:lnSpc>
            </a:pPr>
            <a:r>
              <a:rPr lang="zh-CN" altLang="en-US" sz="2000" dirty="0">
                <a:solidFill>
                  <a:schemeClr val="tx1"/>
                </a:solidFill>
                <a:latin typeface="Times New Roman" panose="02020603050405020304" pitchFamily="18" charset="0"/>
                <a:ea typeface="黑体" panose="02010609060101010101" pitchFamily="49" charset="-122"/>
              </a:rPr>
              <a:t>    教学大楼在操场的影长为 60 米，则教学大楼的高</a:t>
            </a:r>
          </a:p>
          <a:p>
            <a:pPr>
              <a:lnSpc>
                <a:spcPts val="4000"/>
              </a:lnSpc>
            </a:pPr>
            <a:r>
              <a:rPr lang="zh-CN" altLang="en-US" sz="2000" dirty="0">
                <a:solidFill>
                  <a:schemeClr val="tx1"/>
                </a:solidFill>
                <a:latin typeface="Times New Roman" panose="02020603050405020304" pitchFamily="18" charset="0"/>
                <a:ea typeface="黑体" panose="02010609060101010101" pitchFamily="49" charset="-122"/>
              </a:rPr>
              <a:t>    度应为                                                                    </a:t>
            </a:r>
            <a:r>
              <a:rPr lang="en-US" altLang="zh-CN" sz="2000" dirty="0">
                <a:solidFill>
                  <a:schemeClr val="tx1"/>
                </a:solidFill>
                <a:latin typeface="Times New Roman" panose="02020603050405020304" pitchFamily="18" charset="0"/>
                <a:ea typeface="黑体" panose="02010609060101010101" pitchFamily="49" charset="-122"/>
              </a:rPr>
              <a:t>(   )</a:t>
            </a:r>
          </a:p>
          <a:p>
            <a:pPr>
              <a:lnSpc>
                <a:spcPct val="150000"/>
              </a:lnSpc>
            </a:pPr>
            <a:r>
              <a:rPr lang="zh-CN" altLang="en-US" sz="2000" dirty="0">
                <a:solidFill>
                  <a:schemeClr val="tx1"/>
                </a:solidFill>
                <a:latin typeface="Times New Roman" panose="02020603050405020304" pitchFamily="18" charset="0"/>
                <a:ea typeface="黑体" panose="02010609060101010101" pitchFamily="49" charset="-122"/>
              </a:rPr>
              <a:t>     A</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45米       B</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40米</a:t>
            </a:r>
            <a:r>
              <a:rPr lang="zh-CN" altLang="en-US" sz="2000" dirty="0">
                <a:solidFill>
                  <a:schemeClr val="tx1"/>
                </a:solidFill>
                <a:latin typeface="Times New Roman" panose="02020603050405020304" pitchFamily="18" charset="0"/>
                <a:ea typeface="黑体" panose="02010609060101010101" pitchFamily="49" charset="-122"/>
                <a:sym typeface="宋体" panose="02010600030101010101" pitchFamily="2" charset="-122"/>
              </a:rPr>
              <a:t>       </a:t>
            </a:r>
            <a:r>
              <a:rPr lang="zh-CN" altLang="en-US" sz="2000" dirty="0">
                <a:solidFill>
                  <a:schemeClr val="tx1"/>
                </a:solidFill>
                <a:latin typeface="Times New Roman" panose="02020603050405020304" pitchFamily="18" charset="0"/>
                <a:ea typeface="黑体" panose="02010609060101010101" pitchFamily="49" charset="-122"/>
              </a:rPr>
              <a:t>C</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90米</a:t>
            </a:r>
            <a:r>
              <a:rPr lang="zh-CN" altLang="en-US" sz="2000" dirty="0">
                <a:solidFill>
                  <a:schemeClr val="tx1"/>
                </a:solidFill>
                <a:latin typeface="Times New Roman" panose="02020603050405020304" pitchFamily="18" charset="0"/>
                <a:ea typeface="黑体" panose="02010609060101010101" pitchFamily="49" charset="-122"/>
                <a:sym typeface="宋体" panose="02010600030101010101" pitchFamily="2" charset="-122"/>
              </a:rPr>
              <a:t>       </a:t>
            </a:r>
            <a:r>
              <a:rPr lang="zh-CN" altLang="en-US" sz="2000" dirty="0">
                <a:solidFill>
                  <a:schemeClr val="tx1"/>
                </a:solidFill>
                <a:latin typeface="Times New Roman" panose="02020603050405020304" pitchFamily="18" charset="0"/>
                <a:ea typeface="黑体" panose="02010609060101010101" pitchFamily="49" charset="-122"/>
              </a:rPr>
              <a:t>D</a:t>
            </a:r>
            <a:r>
              <a:rPr lang="en-US" altLang="zh-CN" sz="2000"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80米 </a:t>
            </a:r>
          </a:p>
        </p:txBody>
      </p:sp>
      <p:pic>
        <p:nvPicPr>
          <p:cNvPr id="31747" name="图片 20482" descr="1010152154319"/>
          <p:cNvPicPr>
            <a:picLocks noChangeAspect="1" noChangeArrowheads="1"/>
          </p:cNvPicPr>
          <p:nvPr/>
        </p:nvPicPr>
        <p:blipFill>
          <a:blip r:embed="rId2" cstate="email"/>
          <a:stretch>
            <a:fillRect/>
          </a:stretch>
        </p:blipFill>
        <p:spPr bwMode="auto">
          <a:xfrm>
            <a:off x="1579563" y="2536236"/>
            <a:ext cx="1905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图片 20483" descr="1010152154319"/>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79563" y="2733880"/>
            <a:ext cx="9525" cy="21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矩形 20484"/>
          <p:cNvSpPr/>
          <p:nvPr/>
        </p:nvSpPr>
        <p:spPr>
          <a:xfrm>
            <a:off x="355600" y="2909617"/>
            <a:ext cx="8585200" cy="2092881"/>
          </a:xfrm>
          <a:prstGeom prst="rect">
            <a:avLst/>
          </a:prstGeom>
          <a:noFill/>
          <a:ln w="9525">
            <a:noFill/>
          </a:ln>
        </p:spPr>
        <p:txBody>
          <a:bodyPr anchor="ctr">
            <a:spAutoFit/>
          </a:bodyPr>
          <a:lstStyle/>
          <a:p>
            <a:pPr>
              <a:lnSpc>
                <a:spcPts val="4000"/>
              </a:lnSpc>
            </a:pPr>
            <a:r>
              <a:rPr lang="zh-CN" altLang="en-US" sz="2000" b="1" noProof="1">
                <a:solidFill>
                  <a:schemeClr val="tx1"/>
                </a:solidFill>
                <a:latin typeface="Times New Roman" panose="02020603050405020304" pitchFamily="18" charset="0"/>
                <a:ea typeface="黑体" panose="02010609060101010101" pitchFamily="49" charset="-122"/>
                <a:cs typeface="+mn-ea"/>
              </a:rPr>
              <a:t>2</a:t>
            </a:r>
            <a:r>
              <a:rPr lang="en-US" altLang="zh-CN" sz="2000" b="1" noProof="1">
                <a:solidFill>
                  <a:schemeClr val="tx1"/>
                </a:solidFill>
                <a:latin typeface="Times New Roman" panose="02020603050405020304" pitchFamily="18" charset="0"/>
                <a:ea typeface="黑体" panose="02010609060101010101" pitchFamily="49" charset="-122"/>
                <a:cs typeface="+mn-ea"/>
              </a:rPr>
              <a:t>. </a:t>
            </a:r>
            <a:r>
              <a:rPr lang="zh-CN" altLang="en-US" sz="2000" noProof="1">
                <a:solidFill>
                  <a:schemeClr val="tx1"/>
                </a:solidFill>
                <a:latin typeface="Times New Roman" panose="02020603050405020304" pitchFamily="18" charset="0"/>
                <a:ea typeface="黑体" panose="02010609060101010101" pitchFamily="49" charset="-122"/>
                <a:cs typeface="+mn-ea"/>
              </a:rPr>
              <a:t>小刚身高 1.7 m，测得他站立在阳光下的影子长为</a:t>
            </a:r>
          </a:p>
          <a:p>
            <a:pPr>
              <a:lnSpc>
                <a:spcPts val="4000"/>
              </a:lnSpc>
            </a:pPr>
            <a:r>
              <a:rPr lang="zh-CN" altLang="en-US" sz="2000" noProof="1">
                <a:solidFill>
                  <a:schemeClr val="tx1"/>
                </a:solidFill>
                <a:latin typeface="Times New Roman" panose="02020603050405020304" pitchFamily="18" charset="0"/>
                <a:ea typeface="黑体" panose="02010609060101010101" pitchFamily="49" charset="-122"/>
                <a:cs typeface="+mn-ea"/>
              </a:rPr>
              <a:t>     0.85 m，紧接着他把手臂竖直举起，测得影子长</a:t>
            </a:r>
          </a:p>
          <a:p>
            <a:pPr>
              <a:lnSpc>
                <a:spcPts val="4000"/>
              </a:lnSpc>
            </a:pPr>
            <a:r>
              <a:rPr lang="zh-CN" altLang="en-US" sz="2000" noProof="1">
                <a:solidFill>
                  <a:schemeClr val="tx1"/>
                </a:solidFill>
                <a:latin typeface="Times New Roman" panose="02020603050405020304" pitchFamily="18" charset="0"/>
                <a:ea typeface="黑体" panose="02010609060101010101" pitchFamily="49" charset="-122"/>
                <a:cs typeface="+mn-ea"/>
              </a:rPr>
              <a:t>    为 1.1 m，那么小刚举起的手臂超出头顶         </a:t>
            </a:r>
            <a:r>
              <a:rPr lang="en-US" altLang="zh-CN" sz="2000" noProof="1">
                <a:solidFill>
                  <a:schemeClr val="tx1"/>
                </a:solidFill>
                <a:latin typeface="Times New Roman" panose="02020603050405020304" pitchFamily="18" charset="0"/>
                <a:ea typeface="黑体" panose="02010609060101010101" pitchFamily="49" charset="-122"/>
                <a:cs typeface="+mn-ea"/>
              </a:rPr>
              <a:t>(   )</a:t>
            </a:r>
          </a:p>
          <a:p>
            <a:pPr>
              <a:lnSpc>
                <a:spcPct val="150000"/>
              </a:lnSpc>
            </a:pPr>
            <a:r>
              <a:rPr lang="zh-CN" altLang="en-US" sz="2000" noProof="1">
                <a:solidFill>
                  <a:schemeClr val="tx1"/>
                </a:solidFill>
                <a:latin typeface="Times New Roman" panose="02020603050405020304" pitchFamily="18" charset="0"/>
                <a:ea typeface="黑体" panose="02010609060101010101" pitchFamily="49" charset="-122"/>
                <a:cs typeface="+mn-ea"/>
              </a:rPr>
              <a:t>     A. 0.5m       B. 0.55m        C. 0.6m        D . </a:t>
            </a:r>
            <a:r>
              <a:rPr lang="zh-CN" altLang="en-US" sz="2000" noProof="1" smtClean="0">
                <a:solidFill>
                  <a:schemeClr val="tx1"/>
                </a:solidFill>
                <a:latin typeface="Times New Roman" panose="02020603050405020304" pitchFamily="18" charset="0"/>
                <a:ea typeface="黑体" panose="02010609060101010101" pitchFamily="49" charset="-122"/>
                <a:cs typeface="+mn-ea"/>
              </a:rPr>
              <a:t>2.2m</a:t>
            </a:r>
            <a:endParaRPr lang="zh-CN" altLang="en-US" sz="2000" noProof="1">
              <a:solidFill>
                <a:schemeClr val="tx1"/>
              </a:solidFill>
              <a:latin typeface="Times New Roman" panose="02020603050405020304" pitchFamily="18" charset="0"/>
              <a:ea typeface="黑体" panose="02010609060101010101" pitchFamily="49" charset="-122"/>
              <a:cs typeface="+mn-ea"/>
            </a:endParaRPr>
          </a:p>
        </p:txBody>
      </p:sp>
      <p:sp>
        <p:nvSpPr>
          <p:cNvPr id="20487" name="文本框 20486"/>
          <p:cNvSpPr txBox="1">
            <a:spLocks noChangeArrowheads="1"/>
          </p:cNvSpPr>
          <p:nvPr/>
        </p:nvSpPr>
        <p:spPr bwMode="auto">
          <a:xfrm>
            <a:off x="7894638" y="1558733"/>
            <a:ext cx="5762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eaLnBrk="0" hangingPunct="0">
              <a:lnSpc>
                <a:spcPct val="150000"/>
              </a:lnSpc>
              <a:spcBef>
                <a:spcPct val="50000"/>
              </a:spcBef>
            </a:pPr>
            <a:r>
              <a:rPr lang="en-US" altLang="zh-CN" sz="2800">
                <a:latin typeface="Times New Roman" panose="02020603050405020304" pitchFamily="18" charset="0"/>
              </a:rPr>
              <a:t>A</a:t>
            </a:r>
          </a:p>
        </p:txBody>
      </p:sp>
      <p:sp>
        <p:nvSpPr>
          <p:cNvPr id="3" name="文本框 2"/>
          <p:cNvSpPr txBox="1">
            <a:spLocks noChangeArrowheads="1"/>
          </p:cNvSpPr>
          <p:nvPr/>
        </p:nvSpPr>
        <p:spPr bwMode="auto">
          <a:xfrm>
            <a:off x="7797801" y="3614943"/>
            <a:ext cx="5762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eaLnBrk="0" hangingPunct="0">
              <a:lnSpc>
                <a:spcPct val="150000"/>
              </a:lnSpc>
              <a:spcBef>
                <a:spcPct val="50000"/>
              </a:spcBef>
            </a:pPr>
            <a:r>
              <a:rPr lang="en-US" altLang="zh-CN" sz="2800">
                <a:latin typeface="Times New Roman" panose="02020603050405020304" pitchFamily="18" charset="0"/>
              </a:rPr>
              <a:t>A</a:t>
            </a:r>
          </a:p>
        </p:txBody>
      </p:sp>
      <p:sp>
        <p:nvSpPr>
          <p:cNvPr id="9" name="矩形 80"/>
          <p:cNvSpPr>
            <a:spLocks noChangeArrowheads="1"/>
          </p:cNvSpPr>
          <p:nvPr/>
        </p:nvSpPr>
        <p:spPr bwMode="auto">
          <a:xfrm>
            <a:off x="3234778" y="303499"/>
            <a:ext cx="2031325"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smtClean="0">
                <a:solidFill>
                  <a:schemeClr val="bg1"/>
                </a:solidFill>
                <a:latin typeface="+mj-ea"/>
                <a:ea typeface="+mj-ea"/>
              </a:rPr>
              <a:t>随堂练习</a:t>
            </a:r>
            <a:endParaRPr lang="zh-CN" altLang="en-US" sz="3600" smtClean="0">
              <a:solidFill>
                <a:schemeClr val="bg1"/>
              </a:solidFill>
              <a:latin typeface="+mj-ea"/>
              <a:ea typeface="+mj-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p:cTn id="7" dur="500" fill="hold"/>
                                        <p:tgtEl>
                                          <p:spTgt spid="20487"/>
                                        </p:tgtEl>
                                        <p:attrNameLst>
                                          <p:attrName>ppt_x</p:attrName>
                                        </p:attrNameLst>
                                      </p:cBhvr>
                                      <p:tavLst>
                                        <p:tav tm="0">
                                          <p:val>
                                            <p:strVal val="#ppt_x"/>
                                          </p:val>
                                        </p:tav>
                                        <p:tav tm="100000">
                                          <p:val>
                                            <p:strVal val="#ppt_x"/>
                                          </p:val>
                                        </p:tav>
                                      </p:tavLst>
                                    </p:anim>
                                    <p:anim calcmode="lin" valueType="num">
                                      <p:cBhvr>
                                        <p:cTn id="8"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2772"/>
                                        </p:tgtEl>
                                        <p:attrNameLst>
                                          <p:attrName>style.visibility</p:attrName>
                                        </p:attrNameLst>
                                      </p:cBhvr>
                                      <p:to>
                                        <p:strVal val="visible"/>
                                      </p:to>
                                    </p:set>
                                    <p:animEffect transition="in" filter="fade">
                                      <p:cBhvr>
                                        <p:cTn id="13" dur="1000"/>
                                        <p:tgtEl>
                                          <p:spTgt spid="32772"/>
                                        </p:tgtEl>
                                      </p:cBhvr>
                                    </p:animEffect>
                                    <p:anim calcmode="lin" valueType="num">
                                      <p:cBhvr>
                                        <p:cTn id="14" dur="1000" fill="hold"/>
                                        <p:tgtEl>
                                          <p:spTgt spid="32772"/>
                                        </p:tgtEl>
                                        <p:attrNameLst>
                                          <p:attrName>ppt_x</p:attrName>
                                        </p:attrNameLst>
                                      </p:cBhvr>
                                      <p:tavLst>
                                        <p:tav tm="0">
                                          <p:val>
                                            <p:strVal val="#ppt_x"/>
                                          </p:val>
                                        </p:tav>
                                        <p:tav tm="100000">
                                          <p:val>
                                            <p:strVal val="#ppt_x"/>
                                          </p:val>
                                        </p:tav>
                                      </p:tavLst>
                                    </p:anim>
                                    <p:anim calcmode="lin" valueType="num">
                                      <p:cBhvr>
                                        <p:cTn id="15" dur="1000" fill="hold"/>
                                        <p:tgtEl>
                                          <p:spTgt spid="3277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ppt_x</p:attrName>
                                        </p:attrNameLst>
                                      </p:cBhvr>
                                      <p:tavLst>
                                        <p:tav tm="0">
                                          <p:val>
                                            <p:strVal val="#ppt_x"/>
                                          </p:val>
                                        </p:tav>
                                        <p:tav tm="100000">
                                          <p:val>
                                            <p:strVal val="#ppt_x"/>
                                          </p:val>
                                        </p:tav>
                                      </p:tavLst>
                                    </p:anim>
                                    <p:anim calcmode="lin" valueType="num">
                                      <p:cBhvr>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20487"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文本框 99"/>
          <p:cNvSpPr txBox="1">
            <a:spLocks noChangeArrowheads="1"/>
          </p:cNvSpPr>
          <p:nvPr/>
        </p:nvSpPr>
        <p:spPr bwMode="auto">
          <a:xfrm>
            <a:off x="395537" y="630343"/>
            <a:ext cx="8478837" cy="2144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en-US" altLang="zh-CN" sz="2000" b="1" dirty="0">
                <a:solidFill>
                  <a:schemeClr val="tx1"/>
                </a:solidFill>
                <a:latin typeface="Times New Roman" panose="02020603050405020304" pitchFamily="18" charset="0"/>
                <a:ea typeface="黑体" panose="02010609060101010101" pitchFamily="49" charset="-122"/>
              </a:rPr>
              <a:t>3. </a:t>
            </a:r>
            <a:r>
              <a:rPr lang="zh-CN" altLang="en-US" sz="2000" dirty="0">
                <a:solidFill>
                  <a:schemeClr val="tx1"/>
                </a:solidFill>
                <a:latin typeface="Times New Roman" panose="02020603050405020304" pitchFamily="18" charset="0"/>
                <a:ea typeface="黑体" panose="02010609060101010101" pitchFamily="49" charset="-122"/>
              </a:rPr>
              <a:t>如图所示，有点光源 </a:t>
            </a:r>
            <a:r>
              <a:rPr lang="zh-CN" altLang="en-US" sz="2000" i="1" dirty="0">
                <a:solidFill>
                  <a:schemeClr val="tx1"/>
                </a:solidFill>
                <a:latin typeface="Times New Roman" panose="02020603050405020304" pitchFamily="18" charset="0"/>
                <a:ea typeface="黑体" panose="02010609060101010101" pitchFamily="49" charset="-122"/>
              </a:rPr>
              <a:t>S </a:t>
            </a:r>
            <a:r>
              <a:rPr lang="zh-CN" altLang="en-US" sz="2000" dirty="0">
                <a:solidFill>
                  <a:schemeClr val="tx1"/>
                </a:solidFill>
                <a:latin typeface="Times New Roman" panose="02020603050405020304" pitchFamily="18" charset="0"/>
                <a:ea typeface="黑体" panose="02010609060101010101" pitchFamily="49" charset="-122"/>
              </a:rPr>
              <a:t>在平面镜上面，若在 </a:t>
            </a:r>
            <a:r>
              <a:rPr lang="zh-CN" altLang="en-US" sz="2000" i="1" dirty="0">
                <a:solidFill>
                  <a:schemeClr val="tx1"/>
                </a:solidFill>
                <a:latin typeface="Times New Roman" panose="02020603050405020304" pitchFamily="18" charset="0"/>
                <a:ea typeface="黑体" panose="02010609060101010101" pitchFamily="49" charset="-122"/>
              </a:rPr>
              <a:t>P </a:t>
            </a:r>
            <a:r>
              <a:rPr lang="zh-CN" altLang="en-US" sz="2000" dirty="0">
                <a:solidFill>
                  <a:schemeClr val="tx1"/>
                </a:solidFill>
                <a:latin typeface="Times New Roman" panose="02020603050405020304" pitchFamily="18" charset="0"/>
                <a:ea typeface="黑体" panose="02010609060101010101" pitchFamily="49" charset="-122"/>
              </a:rPr>
              <a:t>点看</a:t>
            </a:r>
          </a:p>
          <a:p>
            <a:pPr>
              <a:lnSpc>
                <a:spcPts val="4000"/>
              </a:lnSpc>
            </a:pPr>
            <a:r>
              <a:rPr lang="zh-CN" altLang="en-US" sz="2000" dirty="0">
                <a:solidFill>
                  <a:schemeClr val="tx1"/>
                </a:solidFill>
                <a:latin typeface="Times New Roman" panose="02020603050405020304" pitchFamily="18" charset="0"/>
                <a:ea typeface="黑体" panose="02010609060101010101" pitchFamily="49" charset="-122"/>
              </a:rPr>
              <a:t>    到点光源的反射光线，并测得 </a:t>
            </a:r>
            <a:r>
              <a:rPr lang="zh-CN" altLang="en-US" sz="2000" i="1" dirty="0">
                <a:solidFill>
                  <a:schemeClr val="tx1"/>
                </a:solidFill>
                <a:latin typeface="Times New Roman" panose="02020603050405020304" pitchFamily="18" charset="0"/>
                <a:ea typeface="黑体" panose="02010609060101010101" pitchFamily="49" charset="-122"/>
              </a:rPr>
              <a:t>AB</a:t>
            </a:r>
            <a:r>
              <a:rPr lang="zh-CN" altLang="en-US" sz="2000" dirty="0">
                <a:solidFill>
                  <a:schemeClr val="tx1"/>
                </a:solidFill>
                <a:latin typeface="Times New Roman" panose="02020603050405020304" pitchFamily="18" charset="0"/>
                <a:ea typeface="黑体" panose="02010609060101010101" pitchFamily="49" charset="-122"/>
              </a:rPr>
              <a:t>＝10 </a:t>
            </a:r>
            <a:r>
              <a:rPr lang="en-US" altLang="zh-CN" sz="2000" dirty="0">
                <a:solidFill>
                  <a:schemeClr val="tx1"/>
                </a:solidFill>
                <a:latin typeface="Times New Roman" panose="02020603050405020304" pitchFamily="18" charset="0"/>
                <a:ea typeface="黑体" panose="02010609060101010101" pitchFamily="49" charset="-122"/>
              </a:rPr>
              <a:t>c</a:t>
            </a:r>
            <a:r>
              <a:rPr lang="zh-CN" altLang="en-US" sz="2000" dirty="0">
                <a:solidFill>
                  <a:schemeClr val="tx1"/>
                </a:solidFill>
                <a:latin typeface="Times New Roman" panose="02020603050405020304" pitchFamily="18" charset="0"/>
                <a:ea typeface="黑体" panose="02010609060101010101" pitchFamily="49" charset="-122"/>
              </a:rPr>
              <a:t>m，</a:t>
            </a:r>
            <a:r>
              <a:rPr lang="zh-CN" altLang="en-US" sz="2000" i="1" dirty="0">
                <a:solidFill>
                  <a:schemeClr val="tx1"/>
                </a:solidFill>
                <a:latin typeface="Times New Roman" panose="02020603050405020304" pitchFamily="18" charset="0"/>
                <a:ea typeface="黑体" panose="02010609060101010101" pitchFamily="49" charset="-122"/>
              </a:rPr>
              <a:t>BC</a:t>
            </a:r>
            <a:r>
              <a:rPr lang="zh-CN" altLang="en-US" sz="2000" dirty="0">
                <a:solidFill>
                  <a:schemeClr val="tx1"/>
                </a:solidFill>
                <a:latin typeface="Times New Roman" panose="02020603050405020304" pitchFamily="18" charset="0"/>
                <a:ea typeface="黑体" panose="02010609060101010101" pitchFamily="49" charset="-122"/>
              </a:rPr>
              <a:t>＝</a:t>
            </a:r>
          </a:p>
          <a:p>
            <a:pPr>
              <a:lnSpc>
                <a:spcPts val="4000"/>
              </a:lnSpc>
            </a:pPr>
            <a:r>
              <a:rPr lang="zh-CN" altLang="en-US" sz="2000" dirty="0">
                <a:solidFill>
                  <a:schemeClr val="tx1"/>
                </a:solidFill>
                <a:latin typeface="Times New Roman" panose="02020603050405020304" pitchFamily="18" charset="0"/>
                <a:ea typeface="黑体" panose="02010609060101010101" pitchFamily="49" charset="-122"/>
              </a:rPr>
              <a:t>    20 cm，</a:t>
            </a:r>
            <a:r>
              <a:rPr lang="zh-CN" altLang="en-US" sz="2000" i="1" dirty="0">
                <a:solidFill>
                  <a:schemeClr val="tx1"/>
                </a:solidFill>
                <a:latin typeface="Times New Roman" panose="02020603050405020304" pitchFamily="18" charset="0"/>
                <a:ea typeface="黑体" panose="02010609060101010101" pitchFamily="49" charset="-122"/>
              </a:rPr>
              <a:t>PC</a:t>
            </a:r>
            <a:r>
              <a:rPr lang="zh-CN" altLang="en-US" sz="2000" dirty="0">
                <a:solidFill>
                  <a:schemeClr val="tx1"/>
                </a:solidFill>
                <a:latin typeface="Times New Roman" panose="02020603050405020304" pitchFamily="18" charset="0"/>
                <a:ea typeface="黑体" panose="02010609060101010101" pitchFamily="49" charset="-122"/>
              </a:rPr>
              <a:t>⊥</a:t>
            </a:r>
            <a:r>
              <a:rPr lang="zh-CN" altLang="en-US" sz="2000" i="1" dirty="0">
                <a:solidFill>
                  <a:schemeClr val="tx1"/>
                </a:solidFill>
                <a:latin typeface="Times New Roman" panose="02020603050405020304" pitchFamily="18" charset="0"/>
                <a:ea typeface="黑体" panose="02010609060101010101" pitchFamily="49" charset="-122"/>
              </a:rPr>
              <a:t>AC</a:t>
            </a:r>
            <a:r>
              <a:rPr lang="zh-CN" altLang="en-US" sz="2000" dirty="0">
                <a:solidFill>
                  <a:schemeClr val="tx1"/>
                </a:solidFill>
                <a:latin typeface="Times New Roman" panose="02020603050405020304" pitchFamily="18" charset="0"/>
                <a:ea typeface="黑体" panose="02010609060101010101" pitchFamily="49" charset="-122"/>
              </a:rPr>
              <a:t>，且 </a:t>
            </a:r>
            <a:r>
              <a:rPr lang="zh-CN" altLang="en-US" sz="2000" i="1" dirty="0">
                <a:solidFill>
                  <a:schemeClr val="tx1"/>
                </a:solidFill>
                <a:latin typeface="Times New Roman" panose="02020603050405020304" pitchFamily="18" charset="0"/>
                <a:ea typeface="黑体" panose="02010609060101010101" pitchFamily="49" charset="-122"/>
              </a:rPr>
              <a:t>PC</a:t>
            </a:r>
            <a:r>
              <a:rPr lang="zh-CN" altLang="en-US" sz="2000" dirty="0">
                <a:solidFill>
                  <a:schemeClr val="tx1"/>
                </a:solidFill>
                <a:latin typeface="Times New Roman" panose="02020603050405020304" pitchFamily="18" charset="0"/>
                <a:ea typeface="黑体" panose="02010609060101010101" pitchFamily="49" charset="-122"/>
              </a:rPr>
              <a:t>＝24 cm，则点光源 </a:t>
            </a:r>
            <a:r>
              <a:rPr lang="zh-CN" altLang="en-US" sz="2000" i="1" dirty="0">
                <a:solidFill>
                  <a:schemeClr val="tx1"/>
                </a:solidFill>
                <a:latin typeface="Times New Roman" panose="02020603050405020304" pitchFamily="18" charset="0"/>
                <a:ea typeface="黑体" panose="02010609060101010101" pitchFamily="49" charset="-122"/>
              </a:rPr>
              <a:t>S </a:t>
            </a:r>
            <a:r>
              <a:rPr lang="zh-CN" altLang="en-US" sz="2000" dirty="0">
                <a:solidFill>
                  <a:schemeClr val="tx1"/>
                </a:solidFill>
                <a:latin typeface="Times New Roman" panose="02020603050405020304" pitchFamily="18" charset="0"/>
                <a:ea typeface="黑体" panose="02010609060101010101" pitchFamily="49" charset="-122"/>
              </a:rPr>
              <a:t>到平</a:t>
            </a:r>
          </a:p>
          <a:p>
            <a:pPr>
              <a:lnSpc>
                <a:spcPts val="4000"/>
              </a:lnSpc>
            </a:pPr>
            <a:r>
              <a:rPr lang="zh-CN" altLang="en-US" sz="2000" dirty="0">
                <a:solidFill>
                  <a:schemeClr val="tx1"/>
                </a:solidFill>
                <a:latin typeface="Times New Roman" panose="02020603050405020304" pitchFamily="18" charset="0"/>
                <a:ea typeface="黑体" panose="02010609060101010101" pitchFamily="49" charset="-122"/>
              </a:rPr>
              <a:t>    面镜的距离 </a:t>
            </a:r>
            <a:r>
              <a:rPr lang="zh-CN" altLang="en-US" sz="2000" i="1" dirty="0">
                <a:solidFill>
                  <a:schemeClr val="tx1"/>
                </a:solidFill>
                <a:latin typeface="Times New Roman" panose="02020603050405020304" pitchFamily="18" charset="0"/>
                <a:ea typeface="黑体" panose="02010609060101010101" pitchFamily="49" charset="-122"/>
              </a:rPr>
              <a:t>SA </a:t>
            </a:r>
            <a:r>
              <a:rPr lang="zh-CN" altLang="en-US" sz="2000" dirty="0">
                <a:solidFill>
                  <a:schemeClr val="tx1"/>
                </a:solidFill>
                <a:latin typeface="Times New Roman" panose="02020603050405020304" pitchFamily="18" charset="0"/>
                <a:ea typeface="黑体" panose="02010609060101010101" pitchFamily="49" charset="-122"/>
              </a:rPr>
              <a:t>的长度为</a:t>
            </a:r>
            <a:r>
              <a:rPr lang="zh-CN" altLang="en-US" sz="2000" u="sng" dirty="0">
                <a:solidFill>
                  <a:schemeClr val="tx1"/>
                </a:solidFill>
                <a:latin typeface="Times New Roman" panose="02020603050405020304" pitchFamily="18" charset="0"/>
                <a:ea typeface="黑体" panose="02010609060101010101" pitchFamily="49" charset="-122"/>
              </a:rPr>
              <a:t>            </a:t>
            </a:r>
            <a:r>
              <a:rPr lang="zh-CN" altLang="en-US" sz="2000" dirty="0">
                <a:solidFill>
                  <a:schemeClr val="tx1"/>
                </a:solidFill>
                <a:latin typeface="Times New Roman" panose="02020603050405020304" pitchFamily="18" charset="0"/>
                <a:ea typeface="黑体" panose="02010609060101010101" pitchFamily="49" charset="-122"/>
              </a:rPr>
              <a:t>.</a:t>
            </a:r>
          </a:p>
        </p:txBody>
      </p:sp>
      <p:pic>
        <p:nvPicPr>
          <p:cNvPr id="32770" name="图片 109" descr="21世纪教育网 -- 中国最大型、最专业的中小学教育资源门户网站"/>
          <p:cNvPicPr>
            <a:picLocks noChangeAspect="1" noChangeArrowheads="1"/>
          </p:cNvPicPr>
          <p:nvPr/>
        </p:nvPicPr>
        <p:blipFill>
          <a:blip r:embed="rId2"/>
          <a:stretch>
            <a:fillRect/>
          </a:stretch>
        </p:blipFill>
        <p:spPr bwMode="auto">
          <a:xfrm>
            <a:off x="4427984" y="3147814"/>
            <a:ext cx="401955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文本框 14"/>
          <p:cNvSpPr txBox="1">
            <a:spLocks noChangeArrowheads="1"/>
          </p:cNvSpPr>
          <p:nvPr/>
        </p:nvSpPr>
        <p:spPr bwMode="auto">
          <a:xfrm>
            <a:off x="3460581" y="2096205"/>
            <a:ext cx="10711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dirty="0">
                <a:latin typeface="Times New Roman" panose="02020603050405020304" pitchFamily="18" charset="0"/>
              </a:rPr>
              <a:t>12 cm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blinds(horizontal)">
                                      <p:cBhvr>
                                        <p:cTn id="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501774" y="589360"/>
            <a:ext cx="7958658" cy="864917"/>
          </a:xfrm>
          <a:prstGeom prst="rect">
            <a:avLst/>
          </a:prstGeom>
          <a:noFill/>
          <a:ln>
            <a:noFill/>
          </a:ln>
        </p:spPr>
        <p:txBody>
          <a:bodyPr wrap="square" lIns="0" tIns="0" rIns="0" bIns="0">
            <a:spAutoFit/>
          </a:bodyPr>
          <a:lstStyle>
            <a:lvl1pPr eaLnBrk="0" hangingPunct="0">
              <a:tabLst>
                <a:tab pos="609600" algn="l"/>
              </a:tabLst>
              <a:defRPr sz="2400">
                <a:solidFill>
                  <a:schemeClr val="tx1"/>
                </a:solidFill>
                <a:latin typeface="Arial" panose="020B0604020202020204" pitchFamily="34" charset="0"/>
                <a:ea typeface="宋体" panose="02010600030101010101" pitchFamily="2" charset="-122"/>
              </a:defRPr>
            </a:lvl1pPr>
            <a:lvl2pPr marL="742950" indent="-285750" eaLnBrk="0" hangingPunct="0">
              <a:tabLst>
                <a:tab pos="609600" algn="l"/>
              </a:tabLst>
              <a:defRPr sz="2400">
                <a:solidFill>
                  <a:schemeClr val="tx1"/>
                </a:solidFill>
                <a:latin typeface="Arial" panose="020B0604020202020204" pitchFamily="34" charset="0"/>
                <a:ea typeface="宋体" panose="02010600030101010101" pitchFamily="2" charset="-122"/>
              </a:defRPr>
            </a:lvl2pPr>
            <a:lvl3pPr marL="1143000" indent="-228600" eaLnBrk="0" hangingPunct="0">
              <a:tabLst>
                <a:tab pos="609600" algn="l"/>
              </a:tabLst>
              <a:defRPr sz="2400">
                <a:solidFill>
                  <a:schemeClr val="tx1"/>
                </a:solidFill>
                <a:latin typeface="Arial" panose="020B0604020202020204" pitchFamily="34" charset="0"/>
                <a:ea typeface="宋体" panose="02010600030101010101" pitchFamily="2" charset="-122"/>
              </a:defRPr>
            </a:lvl3pPr>
            <a:lvl4pPr marL="1600200" indent="-228600" eaLnBrk="0" hangingPunct="0">
              <a:tabLst>
                <a:tab pos="609600" algn="l"/>
              </a:tabLst>
              <a:defRPr sz="2400">
                <a:solidFill>
                  <a:schemeClr val="tx1"/>
                </a:solidFill>
                <a:latin typeface="Arial" panose="020B0604020202020204" pitchFamily="34" charset="0"/>
                <a:ea typeface="宋体" panose="02010600030101010101" pitchFamily="2" charset="-122"/>
              </a:defRPr>
            </a:lvl4pPr>
            <a:lvl5pPr marL="2057400" indent="-228600" eaLnBrk="0" hangingPunct="0">
              <a:tabLst>
                <a:tab pos="609600" algn="l"/>
              </a:tabLst>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609600" algn="l"/>
              </a:tabLs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609600" algn="l"/>
              </a:tabLs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609600" algn="l"/>
              </a:tabLs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609600" algn="l"/>
              </a:tabLst>
              <a:defRPr sz="2400">
                <a:solidFill>
                  <a:schemeClr val="tx1"/>
                </a:solidFill>
                <a:latin typeface="Arial" panose="020B0604020202020204" pitchFamily="34" charset="0"/>
                <a:ea typeface="宋体" panose="02010600030101010101" pitchFamily="2" charset="-122"/>
              </a:defRPr>
            </a:lvl9pPr>
          </a:lstStyle>
          <a:p>
            <a:pPr eaLnBrk="1" hangingPunct="1">
              <a:lnSpc>
                <a:spcPct val="150000"/>
              </a:lnSpc>
              <a:defRPr/>
            </a:pPr>
            <a:r>
              <a:rPr lang="en-US" altLang="zh-CN" sz="2000" dirty="0" smtClean="0">
                <a:latin typeface="Times New Roman" panose="02020603050405020304" pitchFamily="18" charset="0"/>
                <a:ea typeface="黑体" panose="02010609060101010101" pitchFamily="49" charset="-122"/>
              </a:rPr>
              <a:t>4.</a:t>
            </a:r>
            <a:r>
              <a:rPr lang="zh-CN" altLang="en-US" sz="2000" dirty="0" smtClean="0">
                <a:latin typeface="Times New Roman" panose="02020603050405020304" pitchFamily="18" charset="0"/>
                <a:ea typeface="黑体" panose="02010609060101010101" pitchFamily="49" charset="-122"/>
              </a:rPr>
              <a:t>如</a:t>
            </a:r>
            <a:r>
              <a:rPr lang="zh-CN" altLang="en-US" sz="2000" dirty="0">
                <a:latin typeface="Times New Roman" panose="02020603050405020304" pitchFamily="18" charset="0"/>
                <a:ea typeface="黑体" panose="02010609060101010101" pitchFamily="49" charset="-122"/>
              </a:rPr>
              <a:t>图 </a:t>
            </a:r>
            <a:r>
              <a:rPr lang="zh-CN" altLang="en-US" sz="2000" dirty="0" smtClean="0">
                <a:latin typeface="Times New Roman" panose="02020603050405020304" pitchFamily="18" charset="0"/>
                <a:ea typeface="黑体" panose="02010609060101010101" pitchFamily="49" charset="-122"/>
              </a:rPr>
              <a:t>，利用标杆</a:t>
            </a:r>
            <a:r>
              <a:rPr lang="en-US" altLang="zh-CN" sz="2000" i="1" dirty="0" smtClean="0">
                <a:latin typeface="Times New Roman" panose="02020603050405020304" pitchFamily="18" charset="0"/>
                <a:ea typeface="黑体" panose="02010609060101010101" pitchFamily="49" charset="-122"/>
              </a:rPr>
              <a:t>BE</a:t>
            </a:r>
            <a:r>
              <a:rPr lang="zh-CN" altLang="en-US" sz="2000" dirty="0" smtClean="0">
                <a:latin typeface="Times New Roman" panose="02020603050405020304" pitchFamily="18" charset="0"/>
                <a:ea typeface="黑体" panose="02010609060101010101" pitchFamily="49" charset="-122"/>
              </a:rPr>
              <a:t>测量建筑物的高度</a:t>
            </a:r>
            <a:r>
              <a:rPr lang="en-US" altLang="zh-CN" sz="2000" dirty="0" smtClean="0">
                <a:latin typeface="Times New Roman" panose="02020603050405020304" pitchFamily="18" charset="0"/>
                <a:ea typeface="黑体" panose="02010609060101010101" pitchFamily="49" charset="-122"/>
              </a:rPr>
              <a:t>. </a:t>
            </a:r>
            <a:r>
              <a:rPr lang="zh-CN" altLang="en-US" sz="2000" dirty="0" smtClean="0">
                <a:latin typeface="Times New Roman" panose="02020603050405020304" pitchFamily="18" charset="0"/>
                <a:ea typeface="黑体" panose="02010609060101010101" pitchFamily="49" charset="-122"/>
              </a:rPr>
              <a:t>如果标杆</a:t>
            </a:r>
            <a:r>
              <a:rPr lang="en-US" altLang="zh-CN" sz="2000" i="1" dirty="0" smtClean="0">
                <a:latin typeface="Times New Roman" panose="02020603050405020304" pitchFamily="18" charset="0"/>
                <a:ea typeface="黑体" panose="02010609060101010101" pitchFamily="49" charset="-122"/>
              </a:rPr>
              <a:t>BE</a:t>
            </a:r>
            <a:r>
              <a:rPr lang="zh-CN" altLang="en-US" sz="2000" dirty="0" smtClean="0">
                <a:latin typeface="Times New Roman" panose="02020603050405020304" pitchFamily="18" charset="0"/>
                <a:ea typeface="黑体" panose="02010609060101010101" pitchFamily="49" charset="-122"/>
              </a:rPr>
              <a:t>高</a:t>
            </a:r>
            <a:r>
              <a:rPr lang="en-US" altLang="zh-CN" sz="2000" dirty="0" smtClean="0">
                <a:latin typeface="Times New Roman" panose="02020603050405020304" pitchFamily="18" charset="0"/>
                <a:ea typeface="黑体" panose="02010609060101010101" pitchFamily="49" charset="-122"/>
              </a:rPr>
              <a:t>1.2m</a:t>
            </a:r>
            <a:r>
              <a:rPr lang="zh-CN" altLang="en-US" sz="2000" dirty="0" smtClean="0">
                <a:latin typeface="Times New Roman" panose="02020603050405020304" pitchFamily="18" charset="0"/>
                <a:ea typeface="黑体" panose="02010609060101010101" pitchFamily="49" charset="-122"/>
              </a:rPr>
              <a:t>，测得</a:t>
            </a:r>
            <a:r>
              <a:rPr lang="en-US" altLang="zh-CN" sz="2000" i="1" dirty="0" smtClean="0">
                <a:latin typeface="Times New Roman" panose="02020603050405020304" pitchFamily="18" charset="0"/>
                <a:ea typeface="黑体" panose="02010609060101010101" pitchFamily="49" charset="-122"/>
              </a:rPr>
              <a:t>AB</a:t>
            </a:r>
            <a:r>
              <a:rPr lang="en-US" altLang="zh-CN" sz="2000" dirty="0" smtClean="0">
                <a:latin typeface="Times New Roman" panose="02020603050405020304" pitchFamily="18" charset="0"/>
                <a:ea typeface="黑体" panose="02010609060101010101" pitchFamily="49" charset="-122"/>
              </a:rPr>
              <a:t>=1.6m</a:t>
            </a:r>
            <a:r>
              <a:rPr lang="zh-CN" altLang="en-US" sz="2000" dirty="0" smtClean="0">
                <a:latin typeface="Times New Roman" panose="02020603050405020304" pitchFamily="18" charset="0"/>
                <a:ea typeface="黑体" panose="02010609060101010101" pitchFamily="49" charset="-122"/>
              </a:rPr>
              <a:t>，</a:t>
            </a:r>
            <a:r>
              <a:rPr lang="en-US" altLang="zh-CN" sz="2000" i="1" dirty="0" smtClean="0">
                <a:latin typeface="Times New Roman" panose="02020603050405020304" pitchFamily="18" charset="0"/>
                <a:ea typeface="黑体" panose="02010609060101010101" pitchFamily="49" charset="-122"/>
              </a:rPr>
              <a:t>BC</a:t>
            </a:r>
            <a:r>
              <a:rPr lang="en-US" altLang="zh-CN" sz="2000" dirty="0" smtClean="0">
                <a:latin typeface="Times New Roman" panose="02020603050405020304" pitchFamily="18" charset="0"/>
                <a:ea typeface="黑体" panose="02010609060101010101" pitchFamily="49" charset="-122"/>
              </a:rPr>
              <a:t>=12.4m</a:t>
            </a:r>
            <a:r>
              <a:rPr lang="zh-CN" altLang="en-US" sz="2000" dirty="0" smtClean="0">
                <a:latin typeface="Times New Roman" panose="02020603050405020304" pitchFamily="18" charset="0"/>
                <a:ea typeface="黑体" panose="02010609060101010101" pitchFamily="49" charset="-122"/>
              </a:rPr>
              <a:t>，楼高</a:t>
            </a:r>
            <a:r>
              <a:rPr lang="en-US" altLang="zh-CN" sz="2000" i="1" dirty="0" smtClean="0">
                <a:latin typeface="Times New Roman" panose="02020603050405020304" pitchFamily="18" charset="0"/>
                <a:ea typeface="黑体" panose="02010609060101010101" pitchFamily="49" charset="-122"/>
              </a:rPr>
              <a:t>CD</a:t>
            </a:r>
            <a:r>
              <a:rPr lang="zh-CN" altLang="en-US" sz="2000" dirty="0" smtClean="0">
                <a:latin typeface="Times New Roman" panose="02020603050405020304" pitchFamily="18" charset="0"/>
                <a:ea typeface="黑体" panose="02010609060101010101" pitchFamily="49" charset="-122"/>
              </a:rPr>
              <a:t>是多少？</a:t>
            </a:r>
            <a:endParaRPr lang="zh-CN" altLang="en-US" sz="2000" dirty="0">
              <a:latin typeface="Times New Roman" panose="02020603050405020304" pitchFamily="18" charset="0"/>
              <a:ea typeface="黑体" panose="02010609060101010101" pitchFamily="49" charset="-122"/>
            </a:endParaRPr>
          </a:p>
        </p:txBody>
      </p:sp>
      <p:pic>
        <p:nvPicPr>
          <p:cNvPr id="33794" name="Picture 2" descr="C:\Users\Tong\Documents\习题27.2-第9题.jpg"/>
          <p:cNvPicPr>
            <a:picLocks noChangeAspect="1" noChangeArrowheads="1"/>
          </p:cNvPicPr>
          <p:nvPr/>
        </p:nvPicPr>
        <p:blipFill>
          <a:blip r:embed="rId2" cstate="email"/>
          <a:stretch>
            <a:fillRect/>
          </a:stretch>
        </p:blipFill>
        <p:spPr bwMode="auto">
          <a:xfrm>
            <a:off x="2700339" y="2139553"/>
            <a:ext cx="6048375" cy="245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descr="C:\Users\Tong\Documents\习题27.2-第9题.jpg"/>
          <p:cNvPicPr>
            <a:picLocks noChangeAspect="1" noChangeArrowheads="1"/>
          </p:cNvPicPr>
          <p:nvPr/>
        </p:nvPicPr>
        <p:blipFill>
          <a:blip r:embed="rId3" cstate="email"/>
          <a:stretch>
            <a:fillRect/>
          </a:stretch>
        </p:blipFill>
        <p:spPr bwMode="auto">
          <a:xfrm>
            <a:off x="3779839" y="1815703"/>
            <a:ext cx="5064125"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8" name="Text Box 33"/>
          <p:cNvSpPr txBox="1">
            <a:spLocks noChangeArrowheads="1"/>
          </p:cNvSpPr>
          <p:nvPr/>
        </p:nvSpPr>
        <p:spPr bwMode="auto">
          <a:xfrm>
            <a:off x="357188" y="642937"/>
            <a:ext cx="863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3000" b="1">
                <a:latin typeface="Times New Roman" panose="02020603050405020304" pitchFamily="18" charset="0"/>
              </a:rPr>
              <a:t>解：</a:t>
            </a:r>
          </a:p>
        </p:txBody>
      </p:sp>
      <p:sp>
        <p:nvSpPr>
          <p:cNvPr id="4" name="Text Box 34"/>
          <p:cNvSpPr txBox="1">
            <a:spLocks noChangeArrowheads="1"/>
          </p:cNvSpPr>
          <p:nvPr/>
        </p:nvSpPr>
        <p:spPr bwMode="auto">
          <a:xfrm>
            <a:off x="1076326" y="1166812"/>
            <a:ext cx="37433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000" b="1">
                <a:latin typeface="Times New Roman" panose="02020603050405020304" pitchFamily="18" charset="0"/>
              </a:rPr>
              <a:t>∴ </a:t>
            </a:r>
            <a:r>
              <a:rPr lang="en-US" altLang="zh-CN" sz="3000" b="1" i="1">
                <a:latin typeface="Times New Roman" panose="02020603050405020304" pitchFamily="18" charset="0"/>
              </a:rPr>
              <a:t>EB</a:t>
            </a:r>
            <a:r>
              <a:rPr lang="en-US" altLang="zh-CN" sz="3000" b="1">
                <a:latin typeface="Times New Roman" panose="02020603050405020304" pitchFamily="18" charset="0"/>
              </a:rPr>
              <a:t>∥</a:t>
            </a:r>
            <a:r>
              <a:rPr lang="en-US" altLang="zh-CN" sz="3000" b="1" i="1">
                <a:latin typeface="Times New Roman" panose="02020603050405020304" pitchFamily="18" charset="0"/>
              </a:rPr>
              <a:t>CD</a:t>
            </a:r>
          </a:p>
        </p:txBody>
      </p:sp>
      <p:sp>
        <p:nvSpPr>
          <p:cNvPr id="5" name="Text Box 36"/>
          <p:cNvSpPr txBox="1">
            <a:spLocks noChangeArrowheads="1"/>
          </p:cNvSpPr>
          <p:nvPr/>
        </p:nvSpPr>
        <p:spPr bwMode="auto">
          <a:xfrm>
            <a:off x="1076325" y="1709737"/>
            <a:ext cx="410368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000" b="1">
                <a:latin typeface="Times New Roman" panose="02020603050405020304" pitchFamily="18" charset="0"/>
              </a:rPr>
              <a:t>∴△</a:t>
            </a:r>
            <a:r>
              <a:rPr lang="en-US" altLang="zh-CN" sz="3000" b="1" i="1">
                <a:latin typeface="Times New Roman" panose="02020603050405020304" pitchFamily="18" charset="0"/>
              </a:rPr>
              <a:t>ABE</a:t>
            </a:r>
            <a:r>
              <a:rPr lang="en-US" altLang="zh-CN" sz="3000" b="1">
                <a:latin typeface="Times New Roman" panose="02020603050405020304" pitchFamily="18" charset="0"/>
              </a:rPr>
              <a:t>∽△</a:t>
            </a:r>
            <a:r>
              <a:rPr lang="en-US" altLang="zh-CN" sz="3000" b="1" i="1">
                <a:latin typeface="Times New Roman" panose="02020603050405020304" pitchFamily="18" charset="0"/>
              </a:rPr>
              <a:t>ACD</a:t>
            </a:r>
          </a:p>
        </p:txBody>
      </p:sp>
      <p:sp>
        <p:nvSpPr>
          <p:cNvPr id="6" name="Text Box 37"/>
          <p:cNvSpPr txBox="1">
            <a:spLocks noChangeArrowheads="1"/>
          </p:cNvSpPr>
          <p:nvPr/>
        </p:nvSpPr>
        <p:spPr bwMode="auto">
          <a:xfrm>
            <a:off x="1436689" y="3654029"/>
            <a:ext cx="259238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000" i="1">
                <a:latin typeface="Times New Roman" panose="02020603050405020304" pitchFamily="18" charset="0"/>
              </a:rPr>
              <a:t>CD</a:t>
            </a:r>
            <a:r>
              <a:rPr lang="en-US" altLang="zh-CN" sz="3000">
                <a:latin typeface="Times New Roman" panose="02020603050405020304" pitchFamily="18" charset="0"/>
              </a:rPr>
              <a:t>=10.5m.</a:t>
            </a:r>
          </a:p>
        </p:txBody>
      </p:sp>
      <p:graphicFrame>
        <p:nvGraphicFramePr>
          <p:cNvPr id="7" name="Picture 17" descr="image18"/>
          <p:cNvGraphicFramePr>
            <a:graphicFrameLocks noChangeAspect="1"/>
          </p:cNvGraphicFramePr>
          <p:nvPr/>
        </p:nvGraphicFramePr>
        <p:xfrm>
          <a:off x="1220788" y="2141935"/>
          <a:ext cx="1911350" cy="706040"/>
        </p:xfrm>
        <a:graphic>
          <a:graphicData uri="http://schemas.openxmlformats.org/presentationml/2006/ole">
            <mc:AlternateContent xmlns:mc="http://schemas.openxmlformats.org/markup-compatibility/2006">
              <mc:Choice xmlns:v="urn:schemas-microsoft-com:vml" Requires="v">
                <p:oleObj spid="_x0000_s9229" r:id="rId4" imgW="799465" imgH="393700" progId="Equation.DSMT4">
                  <p:embed/>
                </p:oleObj>
              </mc:Choice>
              <mc:Fallback>
                <p:oleObj r:id="rId4" imgW="799465" imgH="393700" progId="Equation.DSMT4">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1220788" y="2141935"/>
                        <a:ext cx="1911350" cy="706040"/>
                      </a:xfrm>
                      <a:prstGeom prst="rect">
                        <a:avLst/>
                      </a:prstGeom>
                      <a:noFill/>
                      <a:ln>
                        <a:noFill/>
                      </a:ln>
                    </p:spPr>
                  </p:pic>
                </p:oleObj>
              </mc:Fallback>
            </mc:AlternateContent>
          </a:graphicData>
        </a:graphic>
      </p:graphicFrame>
      <p:graphicFrame>
        <p:nvGraphicFramePr>
          <p:cNvPr id="8" name="Picture 18" descr="image19"/>
          <p:cNvGraphicFramePr>
            <a:graphicFrameLocks noChangeAspect="1"/>
          </p:cNvGraphicFramePr>
          <p:nvPr/>
        </p:nvGraphicFramePr>
        <p:xfrm>
          <a:off x="1236664" y="2844403"/>
          <a:ext cx="1851025" cy="728663"/>
        </p:xfrm>
        <a:graphic>
          <a:graphicData uri="http://schemas.openxmlformats.org/presentationml/2006/ole">
            <mc:AlternateContent xmlns:mc="http://schemas.openxmlformats.org/markup-compatibility/2006">
              <mc:Choice xmlns:v="urn:schemas-microsoft-com:vml" Requires="v">
                <p:oleObj spid="_x0000_s9230" r:id="rId6" imgW="748665" imgH="393700" progId="Equation.DSMT4">
                  <p:embed/>
                </p:oleObj>
              </mc:Choice>
              <mc:Fallback>
                <p:oleObj r:id="rId6" imgW="748665" imgH="393700" progId="Equation.DSMT4">
                  <p:embed/>
                  <p:pic>
                    <p:nvPicPr>
                      <p:cNvPr id="0" name="OLE substitute image"/>
                      <p:cNvPicPr/>
                      <p:nvPr/>
                    </p:nvPicPr>
                    <p:blipFill>
                      <a:blip r:embed="rId7">
                        <a:extLst>
                          <a:ext uri="{28A0092B-C50C-407E-A947-70E740481C1C}">
                            <a14:useLocalDpi xmlns:a14="http://schemas.microsoft.com/office/drawing/2010/main" val="0"/>
                          </a:ext>
                        </a:extLst>
                      </a:blip>
                      <a:stretch>
                        <a:fillRect/>
                      </a:stretch>
                    </p:blipFill>
                    <p:spPr>
                      <a:xfrm>
                        <a:off x="1236664" y="2844403"/>
                        <a:ext cx="1851025" cy="728663"/>
                      </a:xfrm>
                      <a:prstGeom prst="rect">
                        <a:avLst/>
                      </a:prstGeom>
                      <a:noFill/>
                      <a:ln>
                        <a:noFill/>
                      </a:ln>
                    </p:spPr>
                  </p:pic>
                </p:oleObj>
              </mc:Fallback>
            </mc:AlternateContent>
          </a:graphicData>
        </a:graphic>
      </p:graphicFrame>
      <p:sp>
        <p:nvSpPr>
          <p:cNvPr id="9" name="TextBox 8"/>
          <p:cNvSpPr txBox="1">
            <a:spLocks noChangeArrowheads="1"/>
          </p:cNvSpPr>
          <p:nvPr/>
        </p:nvSpPr>
        <p:spPr bwMode="auto">
          <a:xfrm>
            <a:off x="1076325" y="679848"/>
            <a:ext cx="39497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3000">
                <a:latin typeface="Times New Roman" panose="02020603050405020304" pitchFamily="18" charset="0"/>
                <a:ea typeface="黑体" panose="02010609060101010101" pitchFamily="49" charset="-122"/>
              </a:rPr>
              <a:t>∵</a:t>
            </a:r>
            <a:r>
              <a:rPr lang="en-US" altLang="zh-CN" sz="3000" i="1">
                <a:latin typeface="Times New Roman" panose="02020603050405020304" pitchFamily="18" charset="0"/>
                <a:ea typeface="黑体" panose="02010609060101010101" pitchFamily="49" charset="-122"/>
              </a:rPr>
              <a:t>EB</a:t>
            </a:r>
            <a:r>
              <a:rPr lang="en-US" altLang="zh-CN" sz="3000">
                <a:latin typeface="Times New Roman" panose="02020603050405020304" pitchFamily="18" charset="0"/>
                <a:ea typeface="黑体" panose="02010609060101010101" pitchFamily="49" charset="-122"/>
              </a:rPr>
              <a:t>⊥</a:t>
            </a:r>
            <a:r>
              <a:rPr lang="en-US" altLang="zh-CN" sz="3000" i="1">
                <a:latin typeface="Times New Roman" panose="02020603050405020304" pitchFamily="18" charset="0"/>
                <a:ea typeface="黑体" panose="02010609060101010101" pitchFamily="49" charset="-122"/>
              </a:rPr>
              <a:t>AC</a:t>
            </a:r>
            <a:r>
              <a:rPr lang="en-US" altLang="zh-CN" sz="3000">
                <a:latin typeface="Times New Roman" panose="02020603050405020304" pitchFamily="18" charset="0"/>
                <a:ea typeface="黑体" panose="02010609060101010101" pitchFamily="49" charset="-122"/>
              </a:rPr>
              <a:t> ,  </a:t>
            </a:r>
            <a:r>
              <a:rPr lang="en-US" altLang="zh-CN" sz="3000" i="1">
                <a:latin typeface="Times New Roman" panose="02020603050405020304" pitchFamily="18" charset="0"/>
                <a:ea typeface="黑体" panose="02010609060101010101" pitchFamily="49" charset="-122"/>
              </a:rPr>
              <a:t>CD</a:t>
            </a:r>
            <a:r>
              <a:rPr lang="en-US" altLang="zh-CN" sz="3000">
                <a:latin typeface="Times New Roman" panose="02020603050405020304" pitchFamily="18" charset="0"/>
                <a:ea typeface="黑体" panose="02010609060101010101" pitchFamily="49" charset="-122"/>
              </a:rPr>
              <a:t>⊥</a:t>
            </a:r>
            <a:r>
              <a:rPr lang="en-US" altLang="zh-CN" sz="3000" i="1">
                <a:latin typeface="Times New Roman" panose="02020603050405020304" pitchFamily="18" charset="0"/>
                <a:ea typeface="黑体" panose="02010609060101010101" pitchFamily="49" charset="-122"/>
              </a:rPr>
              <a:t>AC</a:t>
            </a:r>
          </a:p>
        </p:txBody>
      </p:sp>
      <p:sp>
        <p:nvSpPr>
          <p:cNvPr id="34825" name="TextBox 9"/>
          <p:cNvSpPr txBox="1">
            <a:spLocks noChangeArrowheads="1"/>
          </p:cNvSpPr>
          <p:nvPr/>
        </p:nvSpPr>
        <p:spPr bwMode="auto">
          <a:xfrm>
            <a:off x="4500563" y="3321844"/>
            <a:ext cx="15478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b="1"/>
              <a:t>1.2m</a:t>
            </a:r>
            <a:endParaRPr lang="zh-CN" altLang="en-US" b="1"/>
          </a:p>
        </p:txBody>
      </p:sp>
      <p:sp>
        <p:nvSpPr>
          <p:cNvPr id="34826" name="TextBox 10"/>
          <p:cNvSpPr txBox="1">
            <a:spLocks noChangeArrowheads="1"/>
          </p:cNvSpPr>
          <p:nvPr/>
        </p:nvSpPr>
        <p:spPr bwMode="auto">
          <a:xfrm>
            <a:off x="5143501" y="3696891"/>
            <a:ext cx="1547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b="1"/>
              <a:t>12.4m</a:t>
            </a:r>
            <a:endParaRPr lang="zh-CN" altLang="en-US" b="1"/>
          </a:p>
        </p:txBody>
      </p:sp>
      <p:sp>
        <p:nvSpPr>
          <p:cNvPr id="34827" name="TextBox 11"/>
          <p:cNvSpPr txBox="1">
            <a:spLocks noChangeArrowheads="1"/>
          </p:cNvSpPr>
          <p:nvPr/>
        </p:nvSpPr>
        <p:spPr bwMode="auto">
          <a:xfrm>
            <a:off x="3597276" y="3477816"/>
            <a:ext cx="1046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b="1"/>
              <a:t>1.6m</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p:tgtEl>
                                          <p:spTgt spid="7"/>
                                        </p:tgtEl>
                                        <p:attrNameLst>
                                          <p:attrName>ppt_y</p:attrName>
                                        </p:attrNameLst>
                                      </p:cBhvr>
                                      <p:tavLst>
                                        <p:tav tm="0">
                                          <p:val>
                                            <p:strVal val="#ppt_y+#ppt_h*1.125000"/>
                                          </p:val>
                                        </p:tav>
                                        <p:tav tm="100000">
                                          <p:val>
                                            <p:strVal val="#ppt_y"/>
                                          </p:val>
                                        </p:tav>
                                      </p:tavLst>
                                    </p:anim>
                                    <p:animEffect transition="in" filter="wipe(up)">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p:tgtEl>
                                          <p:spTgt spid="8"/>
                                        </p:tgtEl>
                                        <p:attrNameLst>
                                          <p:attrName>ppt_y</p:attrName>
                                        </p:attrNameLst>
                                      </p:cBhvr>
                                      <p:tavLst>
                                        <p:tav tm="0">
                                          <p:val>
                                            <p:strVal val="#ppt_y+#ppt_h*1.125000"/>
                                          </p:val>
                                        </p:tav>
                                        <p:tav tm="100000">
                                          <p:val>
                                            <p:strVal val="#ppt_y"/>
                                          </p:val>
                                        </p:tav>
                                      </p:tavLst>
                                    </p:anim>
                                    <p:animEffect transition="in" filter="wipe(up)">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lide(fromBottom)">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文本框 1"/>
          <p:cNvSpPr txBox="1">
            <a:spLocks noChangeArrowheads="1"/>
          </p:cNvSpPr>
          <p:nvPr/>
        </p:nvSpPr>
        <p:spPr bwMode="auto">
          <a:xfrm>
            <a:off x="202" y="633962"/>
            <a:ext cx="84264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3600"/>
              </a:lnSpc>
            </a:pPr>
            <a:r>
              <a:rPr lang="zh-CN" altLang="en-US" sz="1800" b="1" dirty="0">
                <a:solidFill>
                  <a:schemeClr val="tx1"/>
                </a:solidFill>
                <a:latin typeface="Times New Roman" panose="02020603050405020304" pitchFamily="18" charset="0"/>
                <a:ea typeface="黑体" panose="02010609060101010101" pitchFamily="49" charset="-122"/>
              </a:rPr>
              <a:t>5.</a:t>
            </a:r>
            <a:r>
              <a:rPr lang="zh-CN" altLang="en-US" sz="1800" dirty="0">
                <a:solidFill>
                  <a:schemeClr val="tx1"/>
                </a:solidFill>
                <a:latin typeface="Times New Roman" panose="02020603050405020304" pitchFamily="18" charset="0"/>
                <a:ea typeface="黑体" panose="02010609060101010101" pitchFamily="49" charset="-122"/>
              </a:rPr>
              <a:t> 如图，某校数学兴趣小组利用自制的直角三角形硬</a:t>
            </a:r>
          </a:p>
          <a:p>
            <a:pPr>
              <a:lnSpc>
                <a:spcPts val="3600"/>
              </a:lnSpc>
            </a:pPr>
            <a:r>
              <a:rPr lang="zh-CN" altLang="en-US" sz="1800" dirty="0">
                <a:solidFill>
                  <a:schemeClr val="tx1"/>
                </a:solidFill>
                <a:latin typeface="Times New Roman" panose="02020603050405020304" pitchFamily="18" charset="0"/>
                <a:ea typeface="黑体" panose="02010609060101010101" pitchFamily="49" charset="-122"/>
              </a:rPr>
              <a:t>    纸板 </a:t>
            </a:r>
            <a:r>
              <a:rPr lang="zh-CN" altLang="en-US" sz="1800" i="1" dirty="0">
                <a:solidFill>
                  <a:schemeClr val="tx1"/>
                </a:solidFill>
                <a:latin typeface="Times New Roman" panose="02020603050405020304" pitchFamily="18" charset="0"/>
                <a:ea typeface="黑体" panose="02010609060101010101" pitchFamily="49" charset="-122"/>
              </a:rPr>
              <a:t>DEF </a:t>
            </a:r>
            <a:r>
              <a:rPr lang="zh-CN" altLang="en-US" sz="1800" dirty="0">
                <a:solidFill>
                  <a:schemeClr val="tx1"/>
                </a:solidFill>
                <a:latin typeface="Times New Roman" panose="02020603050405020304" pitchFamily="18" charset="0"/>
                <a:ea typeface="黑体" panose="02010609060101010101" pitchFamily="49" charset="-122"/>
              </a:rPr>
              <a:t>来测量操场旗杆 </a:t>
            </a:r>
            <a:r>
              <a:rPr lang="zh-CN" altLang="en-US" sz="1800" i="1" dirty="0">
                <a:solidFill>
                  <a:schemeClr val="tx1"/>
                </a:solidFill>
                <a:latin typeface="Times New Roman" panose="02020603050405020304" pitchFamily="18" charset="0"/>
                <a:ea typeface="黑体" panose="02010609060101010101" pitchFamily="49" charset="-122"/>
              </a:rPr>
              <a:t>AB </a:t>
            </a:r>
            <a:r>
              <a:rPr lang="zh-CN" altLang="en-US" sz="1800" dirty="0">
                <a:solidFill>
                  <a:schemeClr val="tx1"/>
                </a:solidFill>
                <a:latin typeface="Times New Roman" panose="02020603050405020304" pitchFamily="18" charset="0"/>
                <a:ea typeface="黑体" panose="02010609060101010101" pitchFamily="49" charset="-122"/>
              </a:rPr>
              <a:t>的高度，他们通过调</a:t>
            </a:r>
          </a:p>
          <a:p>
            <a:pPr>
              <a:lnSpc>
                <a:spcPts val="3600"/>
              </a:lnSpc>
            </a:pPr>
            <a:r>
              <a:rPr lang="zh-CN" altLang="en-US" sz="1800" dirty="0">
                <a:solidFill>
                  <a:schemeClr val="tx1"/>
                </a:solidFill>
                <a:latin typeface="Times New Roman" panose="02020603050405020304" pitchFamily="18" charset="0"/>
                <a:ea typeface="黑体" panose="02010609060101010101" pitchFamily="49" charset="-122"/>
              </a:rPr>
              <a:t>    整测量位置，使斜边 </a:t>
            </a:r>
            <a:r>
              <a:rPr lang="zh-CN" altLang="en-US" sz="1800" i="1" dirty="0">
                <a:solidFill>
                  <a:schemeClr val="tx1"/>
                </a:solidFill>
                <a:latin typeface="Times New Roman" panose="02020603050405020304" pitchFamily="18" charset="0"/>
                <a:ea typeface="黑体" panose="02010609060101010101" pitchFamily="49" charset="-122"/>
              </a:rPr>
              <a:t>DF </a:t>
            </a:r>
            <a:r>
              <a:rPr lang="zh-CN" altLang="en-US" sz="1800" dirty="0">
                <a:solidFill>
                  <a:schemeClr val="tx1"/>
                </a:solidFill>
                <a:latin typeface="Times New Roman" panose="02020603050405020304" pitchFamily="18" charset="0"/>
                <a:ea typeface="黑体" panose="02010609060101010101" pitchFamily="49" charset="-122"/>
              </a:rPr>
              <a:t>与地面保持平行，并使边</a:t>
            </a:r>
          </a:p>
          <a:p>
            <a:pPr>
              <a:lnSpc>
                <a:spcPts val="3600"/>
              </a:lnSpc>
            </a:pPr>
            <a:r>
              <a:rPr lang="zh-CN" altLang="en-US" sz="1800" dirty="0">
                <a:solidFill>
                  <a:schemeClr val="tx1"/>
                </a:solidFill>
                <a:latin typeface="Times New Roman" panose="02020603050405020304" pitchFamily="18" charset="0"/>
                <a:ea typeface="黑体" panose="02010609060101010101" pitchFamily="49" charset="-122"/>
              </a:rPr>
              <a:t>    </a:t>
            </a:r>
            <a:r>
              <a:rPr lang="zh-CN" altLang="en-US" sz="1800" i="1" dirty="0">
                <a:solidFill>
                  <a:schemeClr val="tx1"/>
                </a:solidFill>
                <a:latin typeface="Times New Roman" panose="02020603050405020304" pitchFamily="18" charset="0"/>
                <a:ea typeface="黑体" panose="02010609060101010101" pitchFamily="49" charset="-122"/>
              </a:rPr>
              <a:t>DE </a:t>
            </a:r>
            <a:r>
              <a:rPr lang="zh-CN" altLang="en-US" sz="1800" dirty="0">
                <a:solidFill>
                  <a:schemeClr val="tx1"/>
                </a:solidFill>
                <a:latin typeface="Times New Roman" panose="02020603050405020304" pitchFamily="18" charset="0"/>
                <a:ea typeface="黑体" panose="02010609060101010101" pitchFamily="49" charset="-122"/>
              </a:rPr>
              <a:t>与旗杆顶点 </a:t>
            </a:r>
            <a:r>
              <a:rPr lang="zh-CN" altLang="en-US" sz="1800" i="1" dirty="0">
                <a:solidFill>
                  <a:schemeClr val="tx1"/>
                </a:solidFill>
                <a:latin typeface="Times New Roman" panose="02020603050405020304" pitchFamily="18" charset="0"/>
                <a:ea typeface="黑体" panose="02010609060101010101" pitchFamily="49" charset="-122"/>
              </a:rPr>
              <a:t>A </a:t>
            </a:r>
            <a:r>
              <a:rPr lang="zh-CN" altLang="en-US" sz="1800" dirty="0">
                <a:solidFill>
                  <a:schemeClr val="tx1"/>
                </a:solidFill>
                <a:latin typeface="Times New Roman" panose="02020603050405020304" pitchFamily="18" charset="0"/>
                <a:ea typeface="黑体" panose="02010609060101010101" pitchFamily="49" charset="-122"/>
              </a:rPr>
              <a:t>在同一直线上，已知 </a:t>
            </a:r>
            <a:r>
              <a:rPr lang="zh-CN" altLang="en-US" sz="1800" i="1" dirty="0">
                <a:solidFill>
                  <a:schemeClr val="tx1"/>
                </a:solidFill>
                <a:latin typeface="Times New Roman" panose="02020603050405020304" pitchFamily="18" charset="0"/>
                <a:ea typeface="黑体" panose="02010609060101010101" pitchFamily="49" charset="-122"/>
              </a:rPr>
              <a:t>DE </a:t>
            </a:r>
            <a:r>
              <a:rPr lang="zh-CN" altLang="en-US" sz="1800" dirty="0">
                <a:solidFill>
                  <a:schemeClr val="tx1"/>
                </a:solidFill>
                <a:latin typeface="Times New Roman" panose="02020603050405020304" pitchFamily="18" charset="0"/>
                <a:ea typeface="黑体" panose="02010609060101010101" pitchFamily="49" charset="-122"/>
              </a:rPr>
              <a:t>= 0.5 米，</a:t>
            </a:r>
          </a:p>
          <a:p>
            <a:pPr>
              <a:lnSpc>
                <a:spcPts val="3600"/>
              </a:lnSpc>
            </a:pPr>
            <a:r>
              <a:rPr lang="zh-CN" altLang="en-US" sz="1800" dirty="0">
                <a:solidFill>
                  <a:schemeClr val="tx1"/>
                </a:solidFill>
                <a:latin typeface="Times New Roman" panose="02020603050405020304" pitchFamily="18" charset="0"/>
                <a:ea typeface="黑体" panose="02010609060101010101" pitchFamily="49" charset="-122"/>
              </a:rPr>
              <a:t>    </a:t>
            </a:r>
            <a:r>
              <a:rPr lang="zh-CN" altLang="en-US" sz="1800" i="1" dirty="0">
                <a:solidFill>
                  <a:schemeClr val="tx1"/>
                </a:solidFill>
                <a:latin typeface="Times New Roman" panose="02020603050405020304" pitchFamily="18" charset="0"/>
                <a:ea typeface="黑体" panose="02010609060101010101" pitchFamily="49" charset="-122"/>
              </a:rPr>
              <a:t>EF </a:t>
            </a:r>
            <a:r>
              <a:rPr lang="zh-CN" altLang="en-US" sz="1800" dirty="0">
                <a:solidFill>
                  <a:schemeClr val="tx1"/>
                </a:solidFill>
                <a:latin typeface="Times New Roman" panose="02020603050405020304" pitchFamily="18" charset="0"/>
                <a:ea typeface="黑体" panose="02010609060101010101" pitchFamily="49" charset="-122"/>
              </a:rPr>
              <a:t>= 0.25 米，目测点 </a:t>
            </a:r>
            <a:r>
              <a:rPr lang="zh-CN" altLang="en-US" sz="1800" i="1" dirty="0">
                <a:solidFill>
                  <a:schemeClr val="tx1"/>
                </a:solidFill>
                <a:latin typeface="Times New Roman" panose="02020603050405020304" pitchFamily="18" charset="0"/>
                <a:ea typeface="黑体" panose="02010609060101010101" pitchFamily="49" charset="-122"/>
              </a:rPr>
              <a:t>D </a:t>
            </a:r>
            <a:r>
              <a:rPr lang="zh-CN" altLang="en-US" sz="1800" dirty="0">
                <a:solidFill>
                  <a:schemeClr val="tx1"/>
                </a:solidFill>
                <a:latin typeface="Times New Roman" panose="02020603050405020304" pitchFamily="18" charset="0"/>
                <a:ea typeface="黑体" panose="02010609060101010101" pitchFamily="49" charset="-122"/>
              </a:rPr>
              <a:t>到地面的距离 </a:t>
            </a:r>
            <a:r>
              <a:rPr lang="zh-CN" altLang="en-US" sz="1800" i="1" dirty="0">
                <a:solidFill>
                  <a:schemeClr val="tx1"/>
                </a:solidFill>
                <a:latin typeface="Times New Roman" panose="02020603050405020304" pitchFamily="18" charset="0"/>
                <a:ea typeface="黑体" panose="02010609060101010101" pitchFamily="49" charset="-122"/>
              </a:rPr>
              <a:t>DG </a:t>
            </a:r>
            <a:r>
              <a:rPr lang="zh-CN" altLang="en-US" sz="1800" dirty="0">
                <a:solidFill>
                  <a:schemeClr val="tx1"/>
                </a:solidFill>
                <a:latin typeface="Times New Roman" panose="02020603050405020304" pitchFamily="18" charset="0"/>
                <a:ea typeface="黑体" panose="02010609060101010101" pitchFamily="49" charset="-122"/>
              </a:rPr>
              <a:t>= 1.5 米，</a:t>
            </a:r>
          </a:p>
          <a:p>
            <a:pPr>
              <a:lnSpc>
                <a:spcPts val="3600"/>
              </a:lnSpc>
            </a:pPr>
            <a:r>
              <a:rPr lang="zh-CN" altLang="en-US" sz="1800" dirty="0">
                <a:solidFill>
                  <a:schemeClr val="tx1"/>
                </a:solidFill>
                <a:latin typeface="Times New Roman" panose="02020603050405020304" pitchFamily="18" charset="0"/>
                <a:ea typeface="黑体" panose="02010609060101010101" pitchFamily="49" charset="-122"/>
              </a:rPr>
              <a:t>    到旗杆的水平距离 </a:t>
            </a:r>
            <a:r>
              <a:rPr lang="zh-CN" altLang="en-US" sz="1800" i="1" dirty="0">
                <a:solidFill>
                  <a:schemeClr val="tx1"/>
                </a:solidFill>
                <a:latin typeface="Times New Roman" panose="02020603050405020304" pitchFamily="18" charset="0"/>
                <a:ea typeface="黑体" panose="02010609060101010101" pitchFamily="49" charset="-122"/>
              </a:rPr>
              <a:t>DC </a:t>
            </a:r>
            <a:r>
              <a:rPr lang="zh-CN" altLang="en-US" sz="1800" dirty="0">
                <a:solidFill>
                  <a:schemeClr val="tx1"/>
                </a:solidFill>
                <a:latin typeface="Times New Roman" panose="02020603050405020304" pitchFamily="18" charset="0"/>
                <a:ea typeface="黑体" panose="02010609060101010101" pitchFamily="49" charset="-122"/>
              </a:rPr>
              <a:t>= 20 米，求旗杆的高度</a:t>
            </a:r>
            <a:r>
              <a:rPr lang="en-US" altLang="zh-CN" sz="1800" dirty="0">
                <a:solidFill>
                  <a:schemeClr val="tx1"/>
                </a:solidFill>
                <a:latin typeface="Times New Roman" panose="02020603050405020304" pitchFamily="18" charset="0"/>
                <a:ea typeface="黑体" panose="02010609060101010101" pitchFamily="49" charset="-122"/>
              </a:rPr>
              <a:t>.</a:t>
            </a:r>
          </a:p>
        </p:txBody>
      </p:sp>
      <p:grpSp>
        <p:nvGrpSpPr>
          <p:cNvPr id="35842" name="组合 23"/>
          <p:cNvGrpSpPr/>
          <p:nvPr/>
        </p:nvGrpSpPr>
        <p:grpSpPr>
          <a:xfrm>
            <a:off x="4704186" y="2715766"/>
            <a:ext cx="4387850" cy="2293828"/>
            <a:chOff x="2645" y="4929"/>
            <a:chExt cx="6909" cy="4818"/>
          </a:xfrm>
        </p:grpSpPr>
        <p:cxnSp>
          <p:nvCxnSpPr>
            <p:cNvPr id="35843" name="直接连接符 4"/>
            <p:cNvCxnSpPr>
              <a:cxnSpLocks noChangeShapeType="1"/>
            </p:cNvCxnSpPr>
            <p:nvPr/>
          </p:nvCxnSpPr>
          <p:spPr bwMode="auto">
            <a:xfrm flipH="1">
              <a:off x="3550" y="5522"/>
              <a:ext cx="0" cy="3799"/>
            </a:xfrm>
            <a:prstGeom prst="line">
              <a:avLst/>
            </a:prstGeom>
            <a:noFill/>
            <a:ln w="28575">
              <a:solidFill>
                <a:schemeClr val="tx1"/>
              </a:solidFill>
              <a:round/>
            </a:ln>
            <a:extLst>
              <a:ext uri="{909E8E84-426E-40DD-AFC4-6F175D3DCCD1}">
                <a14:hiddenFill xmlns:a14="http://schemas.microsoft.com/office/drawing/2010/main">
                  <a:noFill/>
                </a14:hiddenFill>
              </a:ext>
            </a:extLst>
          </p:spPr>
        </p:cxnSp>
        <p:cxnSp>
          <p:nvCxnSpPr>
            <p:cNvPr id="35844" name="直接连接符 6"/>
            <p:cNvCxnSpPr>
              <a:cxnSpLocks noChangeShapeType="1"/>
            </p:cNvCxnSpPr>
            <p:nvPr/>
          </p:nvCxnSpPr>
          <p:spPr bwMode="auto">
            <a:xfrm>
              <a:off x="3550" y="8363"/>
              <a:ext cx="4952" cy="0"/>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35845" name="直接连接符 7"/>
            <p:cNvCxnSpPr>
              <a:cxnSpLocks noChangeShapeType="1"/>
            </p:cNvCxnSpPr>
            <p:nvPr/>
          </p:nvCxnSpPr>
          <p:spPr bwMode="auto">
            <a:xfrm flipH="1">
              <a:off x="8500" y="8361"/>
              <a:ext cx="0" cy="996"/>
            </a:xfrm>
            <a:prstGeom prst="line">
              <a:avLst/>
            </a:prstGeom>
            <a:noFill/>
            <a:ln w="28575">
              <a:solidFill>
                <a:schemeClr val="tx1"/>
              </a:solidFill>
              <a:round/>
            </a:ln>
            <a:extLst>
              <a:ext uri="{909E8E84-426E-40DD-AFC4-6F175D3DCCD1}">
                <a14:hiddenFill xmlns:a14="http://schemas.microsoft.com/office/drawing/2010/main">
                  <a:noFill/>
                </a14:hiddenFill>
              </a:ext>
            </a:extLst>
          </p:spPr>
        </p:cxnSp>
        <p:sp>
          <p:nvSpPr>
            <p:cNvPr id="35846" name="波形 8"/>
            <p:cNvSpPr>
              <a:spLocks noChangeArrowheads="1"/>
            </p:cNvSpPr>
            <p:nvPr/>
          </p:nvSpPr>
          <p:spPr bwMode="auto">
            <a:xfrm>
              <a:off x="2645" y="5453"/>
              <a:ext cx="908" cy="681"/>
            </a:xfrm>
            <a:prstGeom prst="wave">
              <a:avLst>
                <a:gd name="adj1" fmla="val 12500"/>
                <a:gd name="adj2" fmla="val 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cxnSp>
          <p:nvCxnSpPr>
            <p:cNvPr id="35847" name="直接连接符 9"/>
            <p:cNvCxnSpPr>
              <a:cxnSpLocks noChangeShapeType="1"/>
            </p:cNvCxnSpPr>
            <p:nvPr/>
          </p:nvCxnSpPr>
          <p:spPr bwMode="auto">
            <a:xfrm>
              <a:off x="3571" y="5542"/>
              <a:ext cx="4941" cy="2821"/>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35848" name="直接连接符 13"/>
            <p:cNvCxnSpPr>
              <a:cxnSpLocks noChangeShapeType="1"/>
            </p:cNvCxnSpPr>
            <p:nvPr/>
          </p:nvCxnSpPr>
          <p:spPr bwMode="auto">
            <a:xfrm flipH="1">
              <a:off x="7880" y="8101"/>
              <a:ext cx="130" cy="260"/>
            </a:xfrm>
            <a:prstGeom prst="line">
              <a:avLst/>
            </a:prstGeom>
            <a:noFill/>
            <a:ln w="28575">
              <a:solidFill>
                <a:schemeClr val="tx1"/>
              </a:solidFill>
              <a:round/>
            </a:ln>
            <a:extLst>
              <a:ext uri="{909E8E84-426E-40DD-AFC4-6F175D3DCCD1}">
                <a14:hiddenFill xmlns:a14="http://schemas.microsoft.com/office/drawing/2010/main">
                  <a:noFill/>
                </a14:hiddenFill>
              </a:ext>
            </a:extLst>
          </p:spPr>
        </p:cxnSp>
        <p:sp>
          <p:nvSpPr>
            <p:cNvPr id="35849" name="矩形 5"/>
            <p:cNvSpPr>
              <a:spLocks noChangeArrowheads="1"/>
            </p:cNvSpPr>
            <p:nvPr/>
          </p:nvSpPr>
          <p:spPr bwMode="auto">
            <a:xfrm>
              <a:off x="3136" y="9321"/>
              <a:ext cx="6147" cy="227"/>
            </a:xfrm>
            <a:prstGeom prst="rect">
              <a:avLst/>
            </a:prstGeom>
            <a:solidFill>
              <a:srgbClr val="808080"/>
            </a:solidFill>
            <a:ln w="9525">
              <a:solidFill>
                <a:schemeClr val="tx1"/>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35850" name="矩形 14"/>
            <p:cNvSpPr>
              <a:spLocks noChangeArrowheads="1"/>
            </p:cNvSpPr>
            <p:nvPr/>
          </p:nvSpPr>
          <p:spPr bwMode="auto">
            <a:xfrm>
              <a:off x="3552" y="8132"/>
              <a:ext cx="227" cy="227"/>
            </a:xfrm>
            <a:prstGeom prst="rect">
              <a:avLst/>
            </a:pr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35851" name="矩形 15"/>
            <p:cNvSpPr>
              <a:spLocks noChangeArrowheads="1"/>
            </p:cNvSpPr>
            <p:nvPr/>
          </p:nvSpPr>
          <p:spPr bwMode="auto">
            <a:xfrm rot="1500000">
              <a:off x="7862" y="8041"/>
              <a:ext cx="137" cy="137"/>
            </a:xfrm>
            <a:prstGeom prst="rect">
              <a:avLst/>
            </a:pr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35852" name="文本框 16"/>
            <p:cNvSpPr txBox="1">
              <a:spLocks noChangeArrowheads="1"/>
            </p:cNvSpPr>
            <p:nvPr/>
          </p:nvSpPr>
          <p:spPr bwMode="auto">
            <a:xfrm>
              <a:off x="3663" y="4929"/>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A</a:t>
              </a:r>
            </a:p>
          </p:txBody>
        </p:sp>
        <p:sp>
          <p:nvSpPr>
            <p:cNvPr id="35853" name="文本框 17"/>
            <p:cNvSpPr txBox="1">
              <a:spLocks noChangeArrowheads="1"/>
            </p:cNvSpPr>
            <p:nvPr/>
          </p:nvSpPr>
          <p:spPr bwMode="auto">
            <a:xfrm>
              <a:off x="2991" y="8612"/>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B</a:t>
              </a:r>
            </a:p>
          </p:txBody>
        </p:sp>
        <p:sp>
          <p:nvSpPr>
            <p:cNvPr id="35854" name="文本框 18"/>
            <p:cNvSpPr txBox="1">
              <a:spLocks noChangeArrowheads="1"/>
            </p:cNvSpPr>
            <p:nvPr/>
          </p:nvSpPr>
          <p:spPr bwMode="auto">
            <a:xfrm>
              <a:off x="2965" y="7908"/>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C</a:t>
              </a:r>
            </a:p>
          </p:txBody>
        </p:sp>
        <p:sp>
          <p:nvSpPr>
            <p:cNvPr id="35855" name="文本框 19"/>
            <p:cNvSpPr txBox="1">
              <a:spLocks noChangeArrowheads="1"/>
            </p:cNvSpPr>
            <p:nvPr/>
          </p:nvSpPr>
          <p:spPr bwMode="auto">
            <a:xfrm>
              <a:off x="8452" y="7936"/>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D</a:t>
              </a:r>
            </a:p>
          </p:txBody>
        </p:sp>
        <p:sp>
          <p:nvSpPr>
            <p:cNvPr id="35856" name="文本框 20"/>
            <p:cNvSpPr txBox="1">
              <a:spLocks noChangeArrowheads="1"/>
            </p:cNvSpPr>
            <p:nvPr/>
          </p:nvSpPr>
          <p:spPr bwMode="auto">
            <a:xfrm>
              <a:off x="8438" y="8648"/>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G</a:t>
              </a:r>
            </a:p>
          </p:txBody>
        </p:sp>
        <p:sp>
          <p:nvSpPr>
            <p:cNvPr id="35857" name="文本框 21"/>
            <p:cNvSpPr txBox="1">
              <a:spLocks noChangeArrowheads="1"/>
            </p:cNvSpPr>
            <p:nvPr/>
          </p:nvSpPr>
          <p:spPr bwMode="auto">
            <a:xfrm>
              <a:off x="7852" y="7392"/>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E</a:t>
              </a:r>
            </a:p>
          </p:txBody>
        </p:sp>
        <p:sp>
          <p:nvSpPr>
            <p:cNvPr id="35858" name="文本框 22"/>
            <p:cNvSpPr txBox="1">
              <a:spLocks noChangeArrowheads="1"/>
            </p:cNvSpPr>
            <p:nvPr/>
          </p:nvSpPr>
          <p:spPr bwMode="auto">
            <a:xfrm>
              <a:off x="7450" y="8249"/>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F</a:t>
              </a:r>
            </a:p>
          </p:txBody>
        </p:sp>
      </p:gr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5" name="组合 23"/>
          <p:cNvGrpSpPr/>
          <p:nvPr/>
        </p:nvGrpSpPr>
        <p:grpSpPr>
          <a:xfrm>
            <a:off x="4572001" y="2355726"/>
            <a:ext cx="4386263" cy="2225755"/>
            <a:chOff x="2645" y="4876"/>
            <a:chExt cx="6909" cy="4672"/>
          </a:xfrm>
        </p:grpSpPr>
        <p:cxnSp>
          <p:nvCxnSpPr>
            <p:cNvPr id="36866" name="直接连接符 4"/>
            <p:cNvCxnSpPr>
              <a:cxnSpLocks noChangeShapeType="1"/>
            </p:cNvCxnSpPr>
            <p:nvPr/>
          </p:nvCxnSpPr>
          <p:spPr bwMode="auto">
            <a:xfrm flipH="1">
              <a:off x="3550" y="5522"/>
              <a:ext cx="0" cy="3799"/>
            </a:xfrm>
            <a:prstGeom prst="line">
              <a:avLst/>
            </a:prstGeom>
            <a:noFill/>
            <a:ln w="28575">
              <a:solidFill>
                <a:schemeClr val="tx1"/>
              </a:solidFill>
              <a:round/>
            </a:ln>
            <a:extLst>
              <a:ext uri="{909E8E84-426E-40DD-AFC4-6F175D3DCCD1}">
                <a14:hiddenFill xmlns:a14="http://schemas.microsoft.com/office/drawing/2010/main">
                  <a:noFill/>
                </a14:hiddenFill>
              </a:ext>
            </a:extLst>
          </p:spPr>
        </p:cxnSp>
        <p:cxnSp>
          <p:nvCxnSpPr>
            <p:cNvPr id="36867" name="直接连接符 6"/>
            <p:cNvCxnSpPr>
              <a:cxnSpLocks noChangeShapeType="1"/>
            </p:cNvCxnSpPr>
            <p:nvPr/>
          </p:nvCxnSpPr>
          <p:spPr bwMode="auto">
            <a:xfrm>
              <a:off x="3550" y="8363"/>
              <a:ext cx="4952" cy="0"/>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36868" name="直接连接符 7"/>
            <p:cNvCxnSpPr>
              <a:cxnSpLocks noChangeShapeType="1"/>
            </p:cNvCxnSpPr>
            <p:nvPr/>
          </p:nvCxnSpPr>
          <p:spPr bwMode="auto">
            <a:xfrm flipH="1">
              <a:off x="8500" y="8361"/>
              <a:ext cx="0" cy="996"/>
            </a:xfrm>
            <a:prstGeom prst="line">
              <a:avLst/>
            </a:prstGeom>
            <a:noFill/>
            <a:ln w="28575">
              <a:solidFill>
                <a:schemeClr val="tx1"/>
              </a:solidFill>
              <a:round/>
            </a:ln>
            <a:extLst>
              <a:ext uri="{909E8E84-426E-40DD-AFC4-6F175D3DCCD1}">
                <a14:hiddenFill xmlns:a14="http://schemas.microsoft.com/office/drawing/2010/main">
                  <a:noFill/>
                </a14:hiddenFill>
              </a:ext>
            </a:extLst>
          </p:spPr>
        </p:cxnSp>
        <p:sp>
          <p:nvSpPr>
            <p:cNvPr id="36869" name="波形 8"/>
            <p:cNvSpPr>
              <a:spLocks noChangeArrowheads="1"/>
            </p:cNvSpPr>
            <p:nvPr/>
          </p:nvSpPr>
          <p:spPr bwMode="auto">
            <a:xfrm>
              <a:off x="2645" y="5453"/>
              <a:ext cx="908" cy="681"/>
            </a:xfrm>
            <a:prstGeom prst="wave">
              <a:avLst>
                <a:gd name="adj1" fmla="val 12500"/>
                <a:gd name="adj2" fmla="val 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sz="1800">
                <a:solidFill>
                  <a:schemeClr val="tx1"/>
                </a:solidFill>
              </a:endParaRPr>
            </a:p>
          </p:txBody>
        </p:sp>
        <p:cxnSp>
          <p:nvCxnSpPr>
            <p:cNvPr id="36870" name="直接连接符 9"/>
            <p:cNvCxnSpPr>
              <a:cxnSpLocks noChangeShapeType="1"/>
            </p:cNvCxnSpPr>
            <p:nvPr/>
          </p:nvCxnSpPr>
          <p:spPr bwMode="auto">
            <a:xfrm>
              <a:off x="3571" y="5542"/>
              <a:ext cx="4941" cy="2821"/>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36871" name="直接连接符 13"/>
            <p:cNvCxnSpPr>
              <a:cxnSpLocks noChangeShapeType="1"/>
            </p:cNvCxnSpPr>
            <p:nvPr/>
          </p:nvCxnSpPr>
          <p:spPr bwMode="auto">
            <a:xfrm flipH="1">
              <a:off x="7880" y="8101"/>
              <a:ext cx="130" cy="260"/>
            </a:xfrm>
            <a:prstGeom prst="line">
              <a:avLst/>
            </a:prstGeom>
            <a:noFill/>
            <a:ln w="28575">
              <a:solidFill>
                <a:schemeClr val="tx1"/>
              </a:solidFill>
              <a:round/>
            </a:ln>
            <a:extLst>
              <a:ext uri="{909E8E84-426E-40DD-AFC4-6F175D3DCCD1}">
                <a14:hiddenFill xmlns:a14="http://schemas.microsoft.com/office/drawing/2010/main">
                  <a:noFill/>
                </a14:hiddenFill>
              </a:ext>
            </a:extLst>
          </p:spPr>
        </p:cxnSp>
        <p:sp>
          <p:nvSpPr>
            <p:cNvPr id="36872" name="矩形 5"/>
            <p:cNvSpPr>
              <a:spLocks noChangeArrowheads="1"/>
            </p:cNvSpPr>
            <p:nvPr/>
          </p:nvSpPr>
          <p:spPr bwMode="auto">
            <a:xfrm>
              <a:off x="3136" y="9321"/>
              <a:ext cx="6147" cy="227"/>
            </a:xfrm>
            <a:prstGeom prst="rect">
              <a:avLst/>
            </a:prstGeom>
            <a:solidFill>
              <a:srgbClr val="808080"/>
            </a:solidFill>
            <a:ln w="9525">
              <a:solidFill>
                <a:schemeClr val="tx1"/>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sz="1800">
                <a:solidFill>
                  <a:schemeClr val="tx1"/>
                </a:solidFill>
              </a:endParaRPr>
            </a:p>
          </p:txBody>
        </p:sp>
        <p:sp>
          <p:nvSpPr>
            <p:cNvPr id="36873" name="矩形 14"/>
            <p:cNvSpPr>
              <a:spLocks noChangeArrowheads="1"/>
            </p:cNvSpPr>
            <p:nvPr/>
          </p:nvSpPr>
          <p:spPr bwMode="auto">
            <a:xfrm>
              <a:off x="3552" y="8132"/>
              <a:ext cx="227" cy="227"/>
            </a:xfrm>
            <a:prstGeom prst="rect">
              <a:avLst/>
            </a:pr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sz="1800">
                <a:solidFill>
                  <a:schemeClr val="tx1"/>
                </a:solidFill>
              </a:endParaRPr>
            </a:p>
          </p:txBody>
        </p:sp>
        <p:sp>
          <p:nvSpPr>
            <p:cNvPr id="36874" name="矩形 15"/>
            <p:cNvSpPr>
              <a:spLocks noChangeArrowheads="1"/>
            </p:cNvSpPr>
            <p:nvPr/>
          </p:nvSpPr>
          <p:spPr bwMode="auto">
            <a:xfrm rot="1500000">
              <a:off x="7862" y="8041"/>
              <a:ext cx="137" cy="137"/>
            </a:xfrm>
            <a:prstGeom prst="rect">
              <a:avLst/>
            </a:pr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sz="1800">
                <a:solidFill>
                  <a:schemeClr val="tx1"/>
                </a:solidFill>
              </a:endParaRPr>
            </a:p>
          </p:txBody>
        </p:sp>
        <p:sp>
          <p:nvSpPr>
            <p:cNvPr id="36875" name="文本框 16"/>
            <p:cNvSpPr txBox="1">
              <a:spLocks noChangeArrowheads="1"/>
            </p:cNvSpPr>
            <p:nvPr/>
          </p:nvSpPr>
          <p:spPr bwMode="auto">
            <a:xfrm>
              <a:off x="3550" y="4876"/>
              <a:ext cx="1102"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000" i="1">
                  <a:solidFill>
                    <a:schemeClr val="tx1"/>
                  </a:solidFill>
                  <a:latin typeface="Times New Roman" panose="02020603050405020304" pitchFamily="18" charset="0"/>
                </a:rPr>
                <a:t>A</a:t>
              </a:r>
            </a:p>
          </p:txBody>
        </p:sp>
        <p:sp>
          <p:nvSpPr>
            <p:cNvPr id="36876" name="文本框 17"/>
            <p:cNvSpPr txBox="1">
              <a:spLocks noChangeArrowheads="1"/>
            </p:cNvSpPr>
            <p:nvPr/>
          </p:nvSpPr>
          <p:spPr bwMode="auto">
            <a:xfrm>
              <a:off x="2991" y="8612"/>
              <a:ext cx="1102"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000" i="1">
                  <a:solidFill>
                    <a:schemeClr val="tx1"/>
                  </a:solidFill>
                  <a:latin typeface="Times New Roman" panose="02020603050405020304" pitchFamily="18" charset="0"/>
                </a:rPr>
                <a:t>B</a:t>
              </a:r>
            </a:p>
          </p:txBody>
        </p:sp>
        <p:sp>
          <p:nvSpPr>
            <p:cNvPr id="36877" name="文本框 18"/>
            <p:cNvSpPr txBox="1">
              <a:spLocks noChangeArrowheads="1"/>
            </p:cNvSpPr>
            <p:nvPr/>
          </p:nvSpPr>
          <p:spPr bwMode="auto">
            <a:xfrm>
              <a:off x="2965" y="7908"/>
              <a:ext cx="1102"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000" i="1">
                  <a:solidFill>
                    <a:schemeClr val="tx1"/>
                  </a:solidFill>
                  <a:latin typeface="Times New Roman" panose="02020603050405020304" pitchFamily="18" charset="0"/>
                </a:rPr>
                <a:t>C</a:t>
              </a:r>
            </a:p>
          </p:txBody>
        </p:sp>
        <p:sp>
          <p:nvSpPr>
            <p:cNvPr id="36878" name="文本框 19"/>
            <p:cNvSpPr txBox="1">
              <a:spLocks noChangeArrowheads="1"/>
            </p:cNvSpPr>
            <p:nvPr/>
          </p:nvSpPr>
          <p:spPr bwMode="auto">
            <a:xfrm>
              <a:off x="8452" y="7936"/>
              <a:ext cx="1102"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000" i="1">
                  <a:solidFill>
                    <a:schemeClr val="tx1"/>
                  </a:solidFill>
                  <a:latin typeface="Times New Roman" panose="02020603050405020304" pitchFamily="18" charset="0"/>
                </a:rPr>
                <a:t>D</a:t>
              </a:r>
            </a:p>
          </p:txBody>
        </p:sp>
        <p:sp>
          <p:nvSpPr>
            <p:cNvPr id="36879" name="文本框 20"/>
            <p:cNvSpPr txBox="1">
              <a:spLocks noChangeArrowheads="1"/>
            </p:cNvSpPr>
            <p:nvPr/>
          </p:nvSpPr>
          <p:spPr bwMode="auto">
            <a:xfrm>
              <a:off x="8438" y="8648"/>
              <a:ext cx="1102"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000" i="1">
                  <a:solidFill>
                    <a:schemeClr val="tx1"/>
                  </a:solidFill>
                  <a:latin typeface="Times New Roman" panose="02020603050405020304" pitchFamily="18" charset="0"/>
                </a:rPr>
                <a:t>G</a:t>
              </a:r>
            </a:p>
          </p:txBody>
        </p:sp>
        <p:sp>
          <p:nvSpPr>
            <p:cNvPr id="36880" name="文本框 21"/>
            <p:cNvSpPr txBox="1">
              <a:spLocks noChangeArrowheads="1"/>
            </p:cNvSpPr>
            <p:nvPr/>
          </p:nvSpPr>
          <p:spPr bwMode="auto">
            <a:xfrm>
              <a:off x="7852" y="7392"/>
              <a:ext cx="1102"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000" i="1">
                  <a:solidFill>
                    <a:schemeClr val="tx1"/>
                  </a:solidFill>
                  <a:latin typeface="Times New Roman" panose="02020603050405020304" pitchFamily="18" charset="0"/>
                </a:rPr>
                <a:t>E</a:t>
              </a:r>
            </a:p>
          </p:txBody>
        </p:sp>
        <p:sp>
          <p:nvSpPr>
            <p:cNvPr id="36881" name="文本框 22"/>
            <p:cNvSpPr txBox="1">
              <a:spLocks noChangeArrowheads="1"/>
            </p:cNvSpPr>
            <p:nvPr/>
          </p:nvSpPr>
          <p:spPr bwMode="auto">
            <a:xfrm>
              <a:off x="7450" y="8249"/>
              <a:ext cx="1102"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000" i="1">
                  <a:solidFill>
                    <a:schemeClr val="tx1"/>
                  </a:solidFill>
                  <a:latin typeface="Times New Roman" panose="02020603050405020304" pitchFamily="18" charset="0"/>
                </a:rPr>
                <a:t>F</a:t>
              </a:r>
            </a:p>
          </p:txBody>
        </p:sp>
      </p:grpSp>
      <p:sp>
        <p:nvSpPr>
          <p:cNvPr id="25" name="文本框 24"/>
          <p:cNvSpPr txBox="1">
            <a:spLocks noChangeArrowheads="1"/>
          </p:cNvSpPr>
          <p:nvPr/>
        </p:nvSpPr>
        <p:spPr bwMode="auto">
          <a:xfrm>
            <a:off x="323528" y="573528"/>
            <a:ext cx="78740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000">
                <a:latin typeface="Times New Roman" panose="02020603050405020304" pitchFamily="18" charset="0"/>
                <a:ea typeface="黑体" panose="02010609060101010101" pitchFamily="49" charset="-122"/>
              </a:rPr>
              <a:t>解：由题意可得：△</a:t>
            </a:r>
            <a:r>
              <a:rPr lang="zh-CN" altLang="en-US" sz="2000" i="1">
                <a:latin typeface="Times New Roman" panose="02020603050405020304" pitchFamily="18" charset="0"/>
                <a:ea typeface="黑体" panose="02010609060101010101" pitchFamily="49" charset="-122"/>
              </a:rPr>
              <a:t>DEF</a:t>
            </a:r>
            <a:r>
              <a:rPr lang="zh-CN" altLang="en-US" sz="2000">
                <a:latin typeface="Times New Roman" panose="02020603050405020304" pitchFamily="18" charset="0"/>
                <a:ea typeface="黑体" panose="02010609060101010101" pitchFamily="49" charset="-122"/>
              </a:rPr>
              <a:t>∽△</a:t>
            </a:r>
            <a:r>
              <a:rPr lang="zh-CN" altLang="en-US" sz="2000" i="1">
                <a:latin typeface="Times New Roman" panose="02020603050405020304" pitchFamily="18" charset="0"/>
                <a:ea typeface="黑体" panose="02010609060101010101" pitchFamily="49" charset="-122"/>
              </a:rPr>
              <a:t>DCA</a:t>
            </a:r>
            <a:r>
              <a:rPr lang="zh-CN" altLang="en-US" sz="2000">
                <a:latin typeface="Times New Roman" panose="02020603050405020304" pitchFamily="18" charset="0"/>
                <a:ea typeface="黑体" panose="02010609060101010101" pitchFamily="49" charset="-122"/>
              </a:rPr>
              <a:t>，</a:t>
            </a:r>
          </a:p>
        </p:txBody>
      </p:sp>
      <p:sp>
        <p:nvSpPr>
          <p:cNvPr id="26" name="文本框 25"/>
          <p:cNvSpPr txBox="1">
            <a:spLocks noChangeArrowheads="1"/>
          </p:cNvSpPr>
          <p:nvPr/>
        </p:nvSpPr>
        <p:spPr bwMode="auto">
          <a:xfrm>
            <a:off x="370408" y="1686073"/>
            <a:ext cx="78740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000">
                <a:latin typeface="Times New Roman" panose="02020603050405020304" pitchFamily="18" charset="0"/>
                <a:ea typeface="黑体" panose="02010609060101010101" pitchFamily="49" charset="-122"/>
              </a:rPr>
              <a:t>∵</a:t>
            </a:r>
            <a:r>
              <a:rPr lang="zh-CN" altLang="en-US" sz="2000" i="1">
                <a:latin typeface="Times New Roman" panose="02020603050405020304" pitchFamily="18" charset="0"/>
                <a:ea typeface="黑体" panose="02010609060101010101" pitchFamily="49" charset="-122"/>
              </a:rPr>
              <a:t>DE</a:t>
            </a:r>
            <a:r>
              <a:rPr lang="zh-CN" altLang="en-US" sz="2000">
                <a:latin typeface="Times New Roman" panose="02020603050405020304" pitchFamily="18" charset="0"/>
                <a:ea typeface="黑体" panose="02010609060101010101" pitchFamily="49" charset="-122"/>
              </a:rPr>
              <a:t>=0.5米，</a:t>
            </a:r>
            <a:r>
              <a:rPr lang="zh-CN" altLang="en-US" sz="2000" i="1">
                <a:latin typeface="Times New Roman" panose="02020603050405020304" pitchFamily="18" charset="0"/>
                <a:ea typeface="黑体" panose="02010609060101010101" pitchFamily="49" charset="-122"/>
              </a:rPr>
              <a:t>EF</a:t>
            </a:r>
            <a:r>
              <a:rPr lang="zh-CN" altLang="en-US" sz="2000">
                <a:latin typeface="Times New Roman" panose="02020603050405020304" pitchFamily="18" charset="0"/>
                <a:ea typeface="黑体" panose="02010609060101010101" pitchFamily="49" charset="-122"/>
              </a:rPr>
              <a:t>=0.25米，</a:t>
            </a:r>
            <a:r>
              <a:rPr lang="zh-CN" altLang="en-US" sz="2000" i="1">
                <a:latin typeface="Times New Roman" panose="02020603050405020304" pitchFamily="18" charset="0"/>
                <a:ea typeface="黑体" panose="02010609060101010101" pitchFamily="49" charset="-122"/>
              </a:rPr>
              <a:t>DG</a:t>
            </a:r>
            <a:r>
              <a:rPr lang="zh-CN" altLang="en-US" sz="2000">
                <a:latin typeface="Times New Roman" panose="02020603050405020304" pitchFamily="18" charset="0"/>
                <a:ea typeface="黑体" panose="02010609060101010101" pitchFamily="49" charset="-122"/>
              </a:rPr>
              <a:t>=1.5米，</a:t>
            </a:r>
            <a:r>
              <a:rPr lang="zh-CN" altLang="en-US" sz="2000" i="1">
                <a:latin typeface="Times New Roman" panose="02020603050405020304" pitchFamily="18" charset="0"/>
                <a:ea typeface="黑体" panose="02010609060101010101" pitchFamily="49" charset="-122"/>
              </a:rPr>
              <a:t>DC</a:t>
            </a:r>
            <a:r>
              <a:rPr lang="zh-CN" altLang="en-US" sz="2000">
                <a:latin typeface="Times New Roman" panose="02020603050405020304" pitchFamily="18" charset="0"/>
                <a:ea typeface="黑体" panose="02010609060101010101" pitchFamily="49" charset="-122"/>
              </a:rPr>
              <a:t>=20米，</a:t>
            </a:r>
          </a:p>
        </p:txBody>
      </p:sp>
      <p:grpSp>
        <p:nvGrpSpPr>
          <p:cNvPr id="34836" name="组合 2"/>
          <p:cNvGrpSpPr/>
          <p:nvPr/>
        </p:nvGrpSpPr>
        <p:grpSpPr>
          <a:xfrm>
            <a:off x="395536" y="971848"/>
            <a:ext cx="5576888" cy="735806"/>
            <a:chOff x="2005" y="8559"/>
            <a:chExt cx="8781" cy="1546"/>
          </a:xfrm>
        </p:grpSpPr>
        <p:sp>
          <p:nvSpPr>
            <p:cNvPr id="36885" name="文本框 41099"/>
            <p:cNvSpPr txBox="1">
              <a:spLocks noChangeArrowheads="1"/>
            </p:cNvSpPr>
            <p:nvPr/>
          </p:nvSpPr>
          <p:spPr bwMode="auto">
            <a:xfrm>
              <a:off x="2005" y="8955"/>
              <a:ext cx="8781" cy="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000">
                  <a:latin typeface="Times New Roman" panose="02020603050405020304" pitchFamily="18" charset="0"/>
                  <a:ea typeface="黑体" panose="02010609060101010101" pitchFamily="49" charset="-122"/>
                </a:rPr>
                <a:t>则</a:t>
              </a:r>
              <a:r>
                <a:rPr lang="en-US" altLang="zh-CN" sz="2000">
                  <a:latin typeface="Times New Roman" panose="02020603050405020304" pitchFamily="18" charset="0"/>
                  <a:ea typeface="黑体" panose="02010609060101010101" pitchFamily="49" charset="-122"/>
                </a:rPr>
                <a:t>                    </a:t>
              </a:r>
              <a:endParaRPr lang="en-US" altLang="zh-CN" sz="2000">
                <a:latin typeface="黑体" panose="02010609060101010101" pitchFamily="49" charset="-122"/>
                <a:ea typeface="黑体" panose="02010609060101010101" pitchFamily="49" charset="-122"/>
              </a:endParaRPr>
            </a:p>
          </p:txBody>
        </p:sp>
        <p:graphicFrame>
          <p:nvGraphicFramePr>
            <p:cNvPr id="36886" name="对象 41126"/>
            <p:cNvGraphicFramePr>
              <a:graphicFrameLocks noChangeAspect="1"/>
            </p:cNvGraphicFramePr>
            <p:nvPr/>
          </p:nvGraphicFramePr>
          <p:xfrm>
            <a:off x="2770" y="8559"/>
            <a:ext cx="2845" cy="1546"/>
          </p:xfrm>
          <a:graphic>
            <a:graphicData uri="http://schemas.openxmlformats.org/presentationml/2006/ole">
              <mc:AlternateContent xmlns:mc="http://schemas.openxmlformats.org/markup-compatibility/2006">
                <mc:Choice xmlns:v="urn:schemas-microsoft-com:vml" Requires="v">
                  <p:oleObj spid="_x0000_s10253" r:id="rId3" imgW="723900" imgH="393700" progId="Equation.3">
                    <p:embed/>
                  </p:oleObj>
                </mc:Choice>
                <mc:Fallback>
                  <p:oleObj r:id="rId3" imgW="723900" imgH="393700" progId="Equation.3">
                    <p:embed/>
                    <p:pic>
                      <p:nvPicPr>
                        <p:cNvPr id="0" name="OLE substitute image"/>
                        <p:cNvPicPr/>
                        <p:nvPr/>
                      </p:nvPicPr>
                      <p:blipFill>
                        <a:blip r:embed="rId4">
                          <a:extLst>
                            <a:ext uri="{28A0092B-C50C-407E-A947-70E740481C1C}">
                              <a14:useLocalDpi xmlns:a14="http://schemas.microsoft.com/office/drawing/2010/main" val="0"/>
                            </a:ext>
                          </a:extLst>
                        </a:blip>
                        <a:stretch>
                          <a:fillRect/>
                        </a:stretch>
                      </p:blipFill>
                      <p:spPr>
                        <a:xfrm>
                          <a:off x="2770" y="8559"/>
                          <a:ext cx="2845" cy="1546"/>
                        </a:xfrm>
                        <a:prstGeom prst="rect">
                          <a:avLst/>
                        </a:prstGeom>
                        <a:noFill/>
                        <a:ln>
                          <a:noFill/>
                        </a:ln>
                      </p:spPr>
                    </p:pic>
                  </p:oleObj>
                </mc:Fallback>
              </mc:AlternateContent>
            </a:graphicData>
          </a:graphic>
        </p:graphicFrame>
      </p:grpSp>
      <p:sp>
        <p:nvSpPr>
          <p:cNvPr id="27" name="文本框 26"/>
          <p:cNvSpPr txBox="1">
            <a:spLocks noChangeArrowheads="1"/>
          </p:cNvSpPr>
          <p:nvPr/>
        </p:nvSpPr>
        <p:spPr bwMode="auto">
          <a:xfrm>
            <a:off x="467544" y="2826544"/>
            <a:ext cx="7874000" cy="2144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000">
                <a:latin typeface="Times New Roman" panose="02020603050405020304" pitchFamily="18" charset="0"/>
                <a:ea typeface="黑体" panose="02010609060101010101" pitchFamily="49" charset="-122"/>
              </a:rPr>
              <a:t>解得：</a:t>
            </a:r>
            <a:r>
              <a:rPr lang="zh-CN" altLang="en-US" sz="2000" i="1">
                <a:latin typeface="Times New Roman" panose="02020603050405020304" pitchFamily="18" charset="0"/>
                <a:ea typeface="黑体" panose="02010609060101010101" pitchFamily="49" charset="-122"/>
              </a:rPr>
              <a:t>AC </a:t>
            </a:r>
            <a:r>
              <a:rPr lang="zh-CN" altLang="en-US" sz="2000">
                <a:latin typeface="Times New Roman" panose="02020603050405020304" pitchFamily="18" charset="0"/>
                <a:ea typeface="黑体" panose="02010609060101010101" pitchFamily="49" charset="-122"/>
              </a:rPr>
              <a:t>= 10，</a:t>
            </a:r>
          </a:p>
          <a:p>
            <a:pPr>
              <a:lnSpc>
                <a:spcPts val="4000"/>
              </a:lnSpc>
            </a:pPr>
            <a:r>
              <a:rPr lang="zh-CN" altLang="en-US" sz="2000">
                <a:latin typeface="Times New Roman" panose="02020603050405020304" pitchFamily="18" charset="0"/>
                <a:ea typeface="黑体" panose="02010609060101010101" pitchFamily="49" charset="-122"/>
              </a:rPr>
              <a:t>故 </a:t>
            </a:r>
            <a:r>
              <a:rPr lang="zh-CN" altLang="en-US" sz="2000" i="1">
                <a:latin typeface="Times New Roman" panose="02020603050405020304" pitchFamily="18" charset="0"/>
                <a:ea typeface="黑体" panose="02010609060101010101" pitchFamily="49" charset="-122"/>
              </a:rPr>
              <a:t>AB </a:t>
            </a:r>
            <a:r>
              <a:rPr lang="zh-CN" altLang="en-US" sz="2000">
                <a:latin typeface="Times New Roman" panose="02020603050405020304" pitchFamily="18" charset="0"/>
                <a:ea typeface="黑体" panose="02010609060101010101" pitchFamily="49" charset="-122"/>
              </a:rPr>
              <a:t>= </a:t>
            </a:r>
            <a:r>
              <a:rPr lang="zh-CN" altLang="en-US" sz="2000" i="1">
                <a:latin typeface="Times New Roman" panose="02020603050405020304" pitchFamily="18" charset="0"/>
                <a:ea typeface="黑体" panose="02010609060101010101" pitchFamily="49" charset="-122"/>
              </a:rPr>
              <a:t>AC </a:t>
            </a:r>
            <a:r>
              <a:rPr lang="zh-CN" altLang="en-US" sz="2000">
                <a:latin typeface="Times New Roman" panose="02020603050405020304" pitchFamily="18" charset="0"/>
                <a:ea typeface="黑体" panose="02010609060101010101" pitchFamily="49" charset="-122"/>
              </a:rPr>
              <a:t>+ </a:t>
            </a:r>
            <a:r>
              <a:rPr lang="zh-CN" altLang="en-US" sz="2000" i="1">
                <a:latin typeface="Times New Roman" panose="02020603050405020304" pitchFamily="18" charset="0"/>
                <a:ea typeface="黑体" panose="02010609060101010101" pitchFamily="49" charset="-122"/>
              </a:rPr>
              <a:t>BC</a:t>
            </a:r>
          </a:p>
          <a:p>
            <a:pPr>
              <a:lnSpc>
                <a:spcPts val="4000"/>
              </a:lnSpc>
            </a:pPr>
            <a:r>
              <a:rPr lang="zh-CN" altLang="en-US" sz="2000" i="1">
                <a:latin typeface="Times New Roman" panose="02020603050405020304" pitchFamily="18" charset="0"/>
                <a:ea typeface="黑体" panose="02010609060101010101" pitchFamily="49" charset="-122"/>
              </a:rPr>
              <a:t>         </a:t>
            </a:r>
            <a:r>
              <a:rPr lang="zh-CN" altLang="en-US" sz="2000" i="1" smtClean="0">
                <a:latin typeface="Times New Roman" panose="02020603050405020304" pitchFamily="18" charset="0"/>
                <a:ea typeface="黑体" panose="02010609060101010101" pitchFamily="49" charset="-122"/>
              </a:rPr>
              <a:t>  </a:t>
            </a:r>
            <a:r>
              <a:rPr lang="zh-CN" altLang="en-US" sz="2000" smtClean="0">
                <a:latin typeface="Times New Roman" panose="02020603050405020304" pitchFamily="18" charset="0"/>
                <a:ea typeface="黑体" panose="02010609060101010101" pitchFamily="49" charset="-122"/>
              </a:rPr>
              <a:t>= </a:t>
            </a:r>
            <a:r>
              <a:rPr lang="zh-CN" altLang="en-US" sz="2000">
                <a:latin typeface="Times New Roman" panose="02020603050405020304" pitchFamily="18" charset="0"/>
                <a:ea typeface="黑体" panose="02010609060101010101" pitchFamily="49" charset="-122"/>
              </a:rPr>
              <a:t>10 + 1.5 = 11.5 </a:t>
            </a:r>
            <a:r>
              <a:rPr lang="en-US" altLang="zh-CN" sz="2000">
                <a:latin typeface="Times New Roman" panose="02020603050405020304" pitchFamily="18" charset="0"/>
                <a:ea typeface="黑体" panose="02010609060101010101" pitchFamily="49" charset="-122"/>
              </a:rPr>
              <a:t>(</a:t>
            </a:r>
            <a:r>
              <a:rPr lang="zh-CN" altLang="en-US" sz="2000">
                <a:latin typeface="Times New Roman" panose="02020603050405020304" pitchFamily="18" charset="0"/>
                <a:ea typeface="黑体" panose="02010609060101010101" pitchFamily="49" charset="-122"/>
              </a:rPr>
              <a:t>m</a:t>
            </a:r>
            <a:r>
              <a:rPr lang="en-US" altLang="zh-CN" sz="2000">
                <a:latin typeface="Times New Roman" panose="02020603050405020304" pitchFamily="18" charset="0"/>
                <a:ea typeface="黑体" panose="02010609060101010101" pitchFamily="49" charset="-122"/>
              </a:rPr>
              <a:t>).</a:t>
            </a:r>
            <a:endParaRPr lang="zh-CN" altLang="en-US" sz="2000">
              <a:latin typeface="Times New Roman" panose="02020603050405020304" pitchFamily="18" charset="0"/>
              <a:ea typeface="黑体" panose="02010609060101010101" pitchFamily="49" charset="-122"/>
            </a:endParaRPr>
          </a:p>
          <a:p>
            <a:pPr>
              <a:lnSpc>
                <a:spcPts val="4000"/>
              </a:lnSpc>
            </a:pPr>
            <a:r>
              <a:rPr lang="zh-CN" altLang="en-US" sz="2000">
                <a:latin typeface="Times New Roman" panose="02020603050405020304" pitchFamily="18" charset="0"/>
                <a:ea typeface="黑体" panose="02010609060101010101" pitchFamily="49" charset="-122"/>
              </a:rPr>
              <a:t>答：旗杆的高度为 11.5 m</a:t>
            </a:r>
            <a:r>
              <a:rPr lang="en-US" altLang="zh-CN" sz="2000">
                <a:latin typeface="Times New Roman" panose="02020603050405020304" pitchFamily="18" charset="0"/>
                <a:ea typeface="黑体" panose="02010609060101010101" pitchFamily="49" charset="-122"/>
              </a:rPr>
              <a:t>.</a:t>
            </a:r>
          </a:p>
        </p:txBody>
      </p:sp>
      <p:grpSp>
        <p:nvGrpSpPr>
          <p:cNvPr id="34840" name="组合 2"/>
          <p:cNvGrpSpPr/>
          <p:nvPr/>
        </p:nvGrpSpPr>
        <p:grpSpPr>
          <a:xfrm>
            <a:off x="395537" y="2088357"/>
            <a:ext cx="5576887" cy="735806"/>
            <a:chOff x="2005" y="8559"/>
            <a:chExt cx="8781" cy="1546"/>
          </a:xfrm>
        </p:grpSpPr>
        <p:sp>
          <p:nvSpPr>
            <p:cNvPr id="36889" name="文本框 41099"/>
            <p:cNvSpPr txBox="1">
              <a:spLocks noChangeArrowheads="1"/>
            </p:cNvSpPr>
            <p:nvPr/>
          </p:nvSpPr>
          <p:spPr bwMode="auto">
            <a:xfrm>
              <a:off x="2005" y="8955"/>
              <a:ext cx="8781" cy="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000">
                  <a:latin typeface="Times New Roman" panose="02020603050405020304" pitchFamily="18" charset="0"/>
                  <a:ea typeface="黑体" panose="02010609060101010101" pitchFamily="49" charset="-122"/>
                </a:rPr>
                <a:t>∴                    </a:t>
              </a:r>
              <a:endParaRPr lang="en-US" altLang="zh-CN" sz="2000">
                <a:latin typeface="黑体" panose="02010609060101010101" pitchFamily="49" charset="-122"/>
                <a:ea typeface="黑体" panose="02010609060101010101" pitchFamily="49" charset="-122"/>
              </a:endParaRPr>
            </a:p>
          </p:txBody>
        </p:sp>
        <p:graphicFrame>
          <p:nvGraphicFramePr>
            <p:cNvPr id="36890" name="对象 41126"/>
            <p:cNvGraphicFramePr>
              <a:graphicFrameLocks noChangeAspect="1"/>
            </p:cNvGraphicFramePr>
            <p:nvPr/>
          </p:nvGraphicFramePr>
          <p:xfrm>
            <a:off x="2828" y="8559"/>
            <a:ext cx="2946" cy="1546"/>
          </p:xfrm>
          <a:graphic>
            <a:graphicData uri="http://schemas.openxmlformats.org/presentationml/2006/ole">
              <mc:AlternateContent xmlns:mc="http://schemas.openxmlformats.org/markup-compatibility/2006">
                <mc:Choice xmlns:v="urn:schemas-microsoft-com:vml" Requires="v">
                  <p:oleObj spid="_x0000_s10254" r:id="rId5" imgW="749300" imgH="393700" progId="Equation.3">
                    <p:embed/>
                  </p:oleObj>
                </mc:Choice>
                <mc:Fallback>
                  <p:oleObj r:id="rId5" imgW="749300" imgH="393700" progId="Equation.3">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2828" y="8559"/>
                          <a:ext cx="2946" cy="1546"/>
                        </a:xfrm>
                        <a:prstGeom prst="rect">
                          <a:avLst/>
                        </a:prstGeom>
                        <a:noFill/>
                        <a:ln>
                          <a:noFill/>
                        </a:ln>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836"/>
                                        </p:tgtEl>
                                        <p:attrNameLst>
                                          <p:attrName>style.visibility</p:attrName>
                                        </p:attrNameLst>
                                      </p:cBhvr>
                                      <p:to>
                                        <p:strVal val="visible"/>
                                      </p:to>
                                    </p:set>
                                    <p:animEffect transition="in" filter="wipe(left)">
                                      <p:cBhvr>
                                        <p:cTn id="12" dur="500"/>
                                        <p:tgtEl>
                                          <p:spTgt spid="348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4840"/>
                                        </p:tgtEl>
                                        <p:attrNameLst>
                                          <p:attrName>style.visibility</p:attrName>
                                        </p:attrNameLst>
                                      </p:cBhvr>
                                      <p:to>
                                        <p:strVal val="visible"/>
                                      </p:to>
                                    </p:set>
                                    <p:animEffect transition="in" filter="wipe(left)">
                                      <p:cBhvr>
                                        <p:cTn id="22" dur="500"/>
                                        <p:tgtEl>
                                          <p:spTgt spid="3484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7">
                                            <p:txEl>
                                              <p:pRg st="0" end="0"/>
                                            </p:txEl>
                                          </p:spTgt>
                                        </p:tgtEl>
                                        <p:attrNameLst>
                                          <p:attrName>style.visibility</p:attrName>
                                        </p:attrNameLst>
                                      </p:cBhvr>
                                      <p:to>
                                        <p:strVal val="visible"/>
                                      </p:to>
                                    </p:set>
                                    <p:animEffect transition="in" filter="wipe(left)">
                                      <p:cBhvr>
                                        <p:cTn id="27" dur="500"/>
                                        <p:tgtEl>
                                          <p:spTgt spid="2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7">
                                            <p:txEl>
                                              <p:pRg st="1" end="1"/>
                                            </p:txEl>
                                          </p:spTgt>
                                        </p:tgtEl>
                                        <p:attrNameLst>
                                          <p:attrName>style.visibility</p:attrName>
                                        </p:attrNameLst>
                                      </p:cBhvr>
                                      <p:to>
                                        <p:strVal val="visible"/>
                                      </p:to>
                                    </p:set>
                                    <p:animEffect transition="in" filter="wipe(left)">
                                      <p:cBhvr>
                                        <p:cTn id="32" dur="500"/>
                                        <p:tgtEl>
                                          <p:spTgt spid="2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7">
                                            <p:txEl>
                                              <p:pRg st="2" end="2"/>
                                            </p:txEl>
                                          </p:spTgt>
                                        </p:tgtEl>
                                        <p:attrNameLst>
                                          <p:attrName>style.visibility</p:attrName>
                                        </p:attrNameLst>
                                      </p:cBhvr>
                                      <p:to>
                                        <p:strVal val="visible"/>
                                      </p:to>
                                    </p:set>
                                    <p:animEffect transition="in" filter="wipe(left)">
                                      <p:cBhvr>
                                        <p:cTn id="37" dur="500"/>
                                        <p:tgtEl>
                                          <p:spTgt spid="2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7">
                                            <p:txEl>
                                              <p:pRg st="3" end="3"/>
                                            </p:txEl>
                                          </p:spTgt>
                                        </p:tgtEl>
                                        <p:attrNameLst>
                                          <p:attrName>style.visibility</p:attrName>
                                        </p:attrNameLst>
                                      </p:cBhvr>
                                      <p:to>
                                        <p:strVal val="visible"/>
                                      </p:to>
                                    </p:set>
                                    <p:animEffect transition="in" filter="wipe(left)">
                                      <p:cBhvr>
                                        <p:cTn id="42" dur="500"/>
                                        <p:tgtEl>
                                          <p:spTgt spid="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文本框 1"/>
          <p:cNvSpPr txBox="1">
            <a:spLocks noChangeArrowheads="1"/>
          </p:cNvSpPr>
          <p:nvPr/>
        </p:nvSpPr>
        <p:spPr bwMode="auto">
          <a:xfrm>
            <a:off x="395536" y="573304"/>
            <a:ext cx="8342312"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800">
                <a:solidFill>
                  <a:schemeClr val="tx1"/>
                </a:solidFill>
                <a:latin typeface="Times New Roman" panose="02020603050405020304" pitchFamily="18" charset="0"/>
                <a:ea typeface="黑体" panose="02010609060101010101" pitchFamily="49" charset="-122"/>
              </a:rPr>
              <a:t>6. 如图，某一时刻，旗杆 </a:t>
            </a:r>
            <a:r>
              <a:rPr lang="zh-CN" altLang="en-US" sz="2800" i="1">
                <a:solidFill>
                  <a:schemeClr val="tx1"/>
                </a:solidFill>
                <a:latin typeface="Times New Roman" panose="02020603050405020304" pitchFamily="18" charset="0"/>
                <a:ea typeface="黑体" panose="02010609060101010101" pitchFamily="49" charset="-122"/>
              </a:rPr>
              <a:t>AB </a:t>
            </a:r>
            <a:r>
              <a:rPr lang="zh-CN" altLang="en-US" sz="2800">
                <a:solidFill>
                  <a:schemeClr val="tx1"/>
                </a:solidFill>
                <a:latin typeface="Times New Roman" panose="02020603050405020304" pitchFamily="18" charset="0"/>
                <a:ea typeface="黑体" panose="02010609060101010101" pitchFamily="49" charset="-122"/>
              </a:rPr>
              <a:t>的影子的一部分在地面</a:t>
            </a:r>
          </a:p>
          <a:p>
            <a:pPr>
              <a:lnSpc>
                <a:spcPts val="4000"/>
              </a:lnSpc>
            </a:pPr>
            <a:r>
              <a:rPr lang="zh-CN" altLang="en-US" sz="2800">
                <a:solidFill>
                  <a:schemeClr val="tx1"/>
                </a:solidFill>
                <a:latin typeface="Times New Roman" panose="02020603050405020304" pitchFamily="18" charset="0"/>
                <a:ea typeface="黑体" panose="02010609060101010101" pitchFamily="49" charset="-122"/>
              </a:rPr>
              <a:t>    上，另一部分在建筑物的墙面上．小明测得旗杆</a:t>
            </a:r>
          </a:p>
          <a:p>
            <a:pPr>
              <a:lnSpc>
                <a:spcPts val="4000"/>
              </a:lnSpc>
            </a:pPr>
            <a:r>
              <a:rPr lang="zh-CN" altLang="en-US" sz="2800">
                <a:solidFill>
                  <a:schemeClr val="tx1"/>
                </a:solidFill>
                <a:latin typeface="Times New Roman" panose="02020603050405020304" pitchFamily="18" charset="0"/>
                <a:ea typeface="黑体" panose="02010609060101010101" pitchFamily="49" charset="-122"/>
              </a:rPr>
              <a:t>     </a:t>
            </a:r>
            <a:r>
              <a:rPr lang="zh-CN" altLang="en-US" sz="2800" i="1">
                <a:solidFill>
                  <a:schemeClr val="tx1"/>
                </a:solidFill>
                <a:latin typeface="Times New Roman" panose="02020603050405020304" pitchFamily="18" charset="0"/>
                <a:ea typeface="黑体" panose="02010609060101010101" pitchFamily="49" charset="-122"/>
              </a:rPr>
              <a:t>AB </a:t>
            </a:r>
            <a:r>
              <a:rPr lang="zh-CN" altLang="en-US" sz="2800">
                <a:solidFill>
                  <a:schemeClr val="tx1"/>
                </a:solidFill>
                <a:latin typeface="Times New Roman" panose="02020603050405020304" pitchFamily="18" charset="0"/>
                <a:ea typeface="黑体" panose="02010609060101010101" pitchFamily="49" charset="-122"/>
              </a:rPr>
              <a:t>在地面上的影长 </a:t>
            </a:r>
            <a:r>
              <a:rPr lang="zh-CN" altLang="en-US" sz="2800" i="1">
                <a:solidFill>
                  <a:schemeClr val="tx1"/>
                </a:solidFill>
                <a:latin typeface="Times New Roman" panose="02020603050405020304" pitchFamily="18" charset="0"/>
                <a:ea typeface="黑体" panose="02010609060101010101" pitchFamily="49" charset="-122"/>
              </a:rPr>
              <a:t>BC </a:t>
            </a:r>
            <a:r>
              <a:rPr lang="zh-CN" altLang="en-US" sz="2800">
                <a:solidFill>
                  <a:schemeClr val="tx1"/>
                </a:solidFill>
                <a:latin typeface="Times New Roman" panose="02020603050405020304" pitchFamily="18" charset="0"/>
                <a:ea typeface="黑体" panose="02010609060101010101" pitchFamily="49" charset="-122"/>
              </a:rPr>
              <a:t>为 9.6 m，在墙面上的影</a:t>
            </a:r>
          </a:p>
          <a:p>
            <a:pPr>
              <a:lnSpc>
                <a:spcPts val="4000"/>
              </a:lnSpc>
            </a:pPr>
            <a:r>
              <a:rPr lang="zh-CN" altLang="en-US" sz="2800">
                <a:solidFill>
                  <a:schemeClr val="tx1"/>
                </a:solidFill>
                <a:latin typeface="Times New Roman" panose="02020603050405020304" pitchFamily="18" charset="0"/>
                <a:ea typeface="黑体" panose="02010609060101010101" pitchFamily="49" charset="-122"/>
              </a:rPr>
              <a:t>    长 </a:t>
            </a:r>
            <a:r>
              <a:rPr lang="zh-CN" altLang="en-US" sz="2800" i="1">
                <a:solidFill>
                  <a:schemeClr val="tx1"/>
                </a:solidFill>
                <a:latin typeface="Times New Roman" panose="02020603050405020304" pitchFamily="18" charset="0"/>
                <a:ea typeface="黑体" panose="02010609060101010101" pitchFamily="49" charset="-122"/>
              </a:rPr>
              <a:t>CD </a:t>
            </a:r>
            <a:r>
              <a:rPr lang="zh-CN" altLang="en-US" sz="2800">
                <a:solidFill>
                  <a:schemeClr val="tx1"/>
                </a:solidFill>
                <a:latin typeface="Times New Roman" panose="02020603050405020304" pitchFamily="18" charset="0"/>
                <a:ea typeface="黑体" panose="02010609060101010101" pitchFamily="49" charset="-122"/>
              </a:rPr>
              <a:t>为 2 m．同一时刻，小明又测得竖立于地面</a:t>
            </a:r>
          </a:p>
          <a:p>
            <a:pPr>
              <a:lnSpc>
                <a:spcPts val="4000"/>
              </a:lnSpc>
            </a:pPr>
            <a:r>
              <a:rPr lang="zh-CN" altLang="en-US" sz="2800">
                <a:solidFill>
                  <a:schemeClr val="tx1"/>
                </a:solidFill>
                <a:latin typeface="Times New Roman" panose="02020603050405020304" pitchFamily="18" charset="0"/>
                <a:ea typeface="黑体" panose="02010609060101010101" pitchFamily="49" charset="-122"/>
              </a:rPr>
              <a:t>    长 1 m 的标杆的影长为 1.2 m．请帮助小明求出旗</a:t>
            </a:r>
          </a:p>
          <a:p>
            <a:pPr>
              <a:lnSpc>
                <a:spcPts val="4000"/>
              </a:lnSpc>
            </a:pPr>
            <a:r>
              <a:rPr lang="zh-CN" altLang="en-US" sz="2800">
                <a:solidFill>
                  <a:schemeClr val="tx1"/>
                </a:solidFill>
                <a:latin typeface="Times New Roman" panose="02020603050405020304" pitchFamily="18" charset="0"/>
                <a:ea typeface="黑体" panose="02010609060101010101" pitchFamily="49" charset="-122"/>
              </a:rPr>
              <a:t>    杆的高度．</a:t>
            </a:r>
          </a:p>
        </p:txBody>
      </p:sp>
      <p:grpSp>
        <p:nvGrpSpPr>
          <p:cNvPr id="37890" name="组合 12"/>
          <p:cNvGrpSpPr/>
          <p:nvPr/>
        </p:nvGrpSpPr>
        <p:grpSpPr>
          <a:xfrm>
            <a:off x="5124450" y="2676524"/>
            <a:ext cx="3289300" cy="2007139"/>
            <a:chOff x="7392" y="5394"/>
            <a:chExt cx="5181" cy="4215"/>
          </a:xfrm>
        </p:grpSpPr>
        <p:grpSp>
          <p:nvGrpSpPr>
            <p:cNvPr id="37891" name="组合 23"/>
            <p:cNvGrpSpPr/>
            <p:nvPr/>
          </p:nvGrpSpPr>
          <p:grpSpPr>
            <a:xfrm>
              <a:off x="7392" y="5394"/>
              <a:ext cx="4004" cy="4188"/>
              <a:chOff x="2985" y="5155"/>
              <a:chExt cx="4004" cy="4188"/>
            </a:xfrm>
          </p:grpSpPr>
          <p:cxnSp>
            <p:nvCxnSpPr>
              <p:cNvPr id="37892" name="直接连接符 4"/>
              <p:cNvCxnSpPr>
                <a:cxnSpLocks noChangeShapeType="1"/>
              </p:cNvCxnSpPr>
              <p:nvPr/>
            </p:nvCxnSpPr>
            <p:spPr bwMode="auto">
              <a:xfrm flipH="1">
                <a:off x="3550" y="5522"/>
                <a:ext cx="0" cy="2860"/>
              </a:xfrm>
              <a:prstGeom prst="line">
                <a:avLst/>
              </a:prstGeom>
              <a:noFill/>
              <a:ln w="28575">
                <a:solidFill>
                  <a:schemeClr val="tx1"/>
                </a:solidFill>
                <a:round/>
              </a:ln>
              <a:extLst>
                <a:ext uri="{909E8E84-426E-40DD-AFC4-6F175D3DCCD1}">
                  <a14:hiddenFill xmlns:a14="http://schemas.microsoft.com/office/drawing/2010/main">
                    <a:noFill/>
                  </a14:hiddenFill>
                </a:ext>
              </a:extLst>
            </p:spPr>
          </p:cxnSp>
          <p:cxnSp>
            <p:nvCxnSpPr>
              <p:cNvPr id="37893" name="直接连接符 9"/>
              <p:cNvCxnSpPr>
                <a:cxnSpLocks noChangeShapeType="1"/>
              </p:cNvCxnSpPr>
              <p:nvPr/>
            </p:nvCxnSpPr>
            <p:spPr bwMode="auto">
              <a:xfrm>
                <a:off x="3571" y="5542"/>
                <a:ext cx="3418" cy="2268"/>
              </a:xfrm>
              <a:prstGeom prst="line">
                <a:avLst/>
              </a:prstGeom>
              <a:noFill/>
              <a:ln w="28575">
                <a:solidFill>
                  <a:schemeClr val="tx1"/>
                </a:solidFill>
                <a:round/>
              </a:ln>
              <a:extLst>
                <a:ext uri="{909E8E84-426E-40DD-AFC4-6F175D3DCCD1}">
                  <a14:hiddenFill xmlns:a14="http://schemas.microsoft.com/office/drawing/2010/main">
                    <a:noFill/>
                  </a14:hiddenFill>
                </a:ext>
              </a:extLst>
            </p:spPr>
          </p:cxnSp>
          <p:sp>
            <p:nvSpPr>
              <p:cNvPr id="37894" name="文本框 16"/>
              <p:cNvSpPr txBox="1">
                <a:spLocks noChangeArrowheads="1"/>
              </p:cNvSpPr>
              <p:nvPr/>
            </p:nvSpPr>
            <p:spPr bwMode="auto">
              <a:xfrm>
                <a:off x="2985" y="5155"/>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A</a:t>
                </a:r>
              </a:p>
            </p:txBody>
          </p:sp>
          <p:sp>
            <p:nvSpPr>
              <p:cNvPr id="37895" name="文本框 17"/>
              <p:cNvSpPr txBox="1">
                <a:spLocks noChangeArrowheads="1"/>
              </p:cNvSpPr>
              <p:nvPr/>
            </p:nvSpPr>
            <p:spPr bwMode="auto">
              <a:xfrm>
                <a:off x="3003" y="8244"/>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B</a:t>
                </a:r>
              </a:p>
            </p:txBody>
          </p:sp>
        </p:grpSp>
        <p:cxnSp>
          <p:nvCxnSpPr>
            <p:cNvPr id="37896" name="直接连接符 2"/>
            <p:cNvCxnSpPr>
              <a:cxnSpLocks noChangeShapeType="1"/>
            </p:cNvCxnSpPr>
            <p:nvPr/>
          </p:nvCxnSpPr>
          <p:spPr bwMode="auto">
            <a:xfrm>
              <a:off x="7504" y="8607"/>
              <a:ext cx="5069" cy="0"/>
            </a:xfrm>
            <a:prstGeom prst="line">
              <a:avLst/>
            </a:prstGeom>
            <a:noFill/>
            <a:ln w="28575">
              <a:solidFill>
                <a:schemeClr val="tx1"/>
              </a:solidFill>
              <a:round/>
            </a:ln>
            <a:extLst>
              <a:ext uri="{909E8E84-426E-40DD-AFC4-6F175D3DCCD1}">
                <a14:hiddenFill xmlns:a14="http://schemas.microsoft.com/office/drawing/2010/main">
                  <a:noFill/>
                </a14:hiddenFill>
              </a:ext>
            </a:extLst>
          </p:spPr>
        </p:cxnSp>
        <p:sp>
          <p:nvSpPr>
            <p:cNvPr id="37897" name="矩形 3"/>
            <p:cNvSpPr>
              <a:spLocks noChangeArrowheads="1"/>
            </p:cNvSpPr>
            <p:nvPr/>
          </p:nvSpPr>
          <p:spPr bwMode="auto">
            <a:xfrm>
              <a:off x="11271" y="7000"/>
              <a:ext cx="227" cy="1588"/>
            </a:xfrm>
            <a:prstGeom prst="rect">
              <a:avLst/>
            </a:prstGeom>
            <a:solidFill>
              <a:srgbClr val="ADADAD"/>
            </a:solidFill>
            <a:ln w="9525">
              <a:solidFill>
                <a:schemeClr val="tx1"/>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37898" name="文本框 10"/>
            <p:cNvSpPr txBox="1">
              <a:spLocks noChangeArrowheads="1"/>
            </p:cNvSpPr>
            <p:nvPr/>
          </p:nvSpPr>
          <p:spPr bwMode="auto">
            <a:xfrm>
              <a:off x="10634" y="8510"/>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C</a:t>
              </a:r>
            </a:p>
          </p:txBody>
        </p:sp>
        <p:sp>
          <p:nvSpPr>
            <p:cNvPr id="37899" name="文本框 11"/>
            <p:cNvSpPr txBox="1">
              <a:spLocks noChangeArrowheads="1"/>
            </p:cNvSpPr>
            <p:nvPr/>
          </p:nvSpPr>
          <p:spPr bwMode="auto">
            <a:xfrm>
              <a:off x="10668" y="6977"/>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D</a:t>
              </a:r>
            </a:p>
          </p:txBody>
        </p:sp>
      </p:gr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组合 13"/>
          <p:cNvGrpSpPr/>
          <p:nvPr/>
        </p:nvGrpSpPr>
        <p:grpSpPr>
          <a:xfrm>
            <a:off x="5500688" y="4039794"/>
            <a:ext cx="2544762" cy="523240"/>
            <a:chOff x="7985" y="7804"/>
            <a:chExt cx="4006" cy="1098"/>
          </a:xfrm>
        </p:grpSpPr>
        <p:cxnSp>
          <p:nvCxnSpPr>
            <p:cNvPr id="38914" name="直接连接符 7"/>
            <p:cNvCxnSpPr>
              <a:cxnSpLocks noChangeShapeType="1"/>
            </p:cNvCxnSpPr>
            <p:nvPr/>
          </p:nvCxnSpPr>
          <p:spPr bwMode="auto">
            <a:xfrm>
              <a:off x="8633" y="8206"/>
              <a:ext cx="3358" cy="0"/>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sp>
          <p:nvSpPr>
            <p:cNvPr id="38915" name="文本框 8"/>
            <p:cNvSpPr txBox="1">
              <a:spLocks noChangeArrowheads="1"/>
            </p:cNvSpPr>
            <p:nvPr/>
          </p:nvSpPr>
          <p:spPr bwMode="auto">
            <a:xfrm>
              <a:off x="7985" y="7804"/>
              <a:ext cx="1102"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E</a:t>
              </a:r>
            </a:p>
          </p:txBody>
        </p:sp>
      </p:grpSp>
      <p:sp>
        <p:nvSpPr>
          <p:cNvPr id="4" name="文本框 3"/>
          <p:cNvSpPr txBox="1">
            <a:spLocks noChangeArrowheads="1"/>
          </p:cNvSpPr>
          <p:nvPr/>
        </p:nvSpPr>
        <p:spPr bwMode="auto">
          <a:xfrm>
            <a:off x="392113" y="614363"/>
            <a:ext cx="8278812" cy="368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800">
                <a:latin typeface="Times New Roman" panose="02020603050405020304" pitchFamily="18" charset="0"/>
                <a:ea typeface="黑体" panose="02010609060101010101" pitchFamily="49" charset="-122"/>
              </a:rPr>
              <a:t>解：如图：过点 </a:t>
            </a:r>
            <a:r>
              <a:rPr lang="zh-CN" altLang="en-US" sz="2800" i="1">
                <a:latin typeface="Times New Roman" panose="02020603050405020304" pitchFamily="18" charset="0"/>
                <a:ea typeface="黑体" panose="02010609060101010101" pitchFamily="49" charset="-122"/>
              </a:rPr>
              <a:t>D </a:t>
            </a:r>
            <a:r>
              <a:rPr lang="zh-CN" altLang="en-US" sz="2800">
                <a:latin typeface="Times New Roman" panose="02020603050405020304" pitchFamily="18" charset="0"/>
                <a:ea typeface="黑体" panose="02010609060101010101" pitchFamily="49" charset="-122"/>
              </a:rPr>
              <a:t>作 </a:t>
            </a:r>
            <a:r>
              <a:rPr lang="zh-CN" altLang="en-US" sz="2800" i="1">
                <a:latin typeface="Times New Roman" panose="02020603050405020304" pitchFamily="18" charset="0"/>
                <a:ea typeface="黑体" panose="02010609060101010101" pitchFamily="49" charset="-122"/>
                <a:sym typeface="宋体" panose="02010600030101010101" pitchFamily="2" charset="-122"/>
              </a:rPr>
              <a:t>DE</a:t>
            </a:r>
            <a:r>
              <a:rPr lang="zh-CN" altLang="en-US" sz="2800" i="1">
                <a:latin typeface="Times New Roman" panose="02020603050405020304" pitchFamily="18" charset="0"/>
                <a:ea typeface="黑体" panose="02010609060101010101" pitchFamily="49" charset="-122"/>
              </a:rPr>
              <a:t>∥</a:t>
            </a:r>
            <a:r>
              <a:rPr lang="zh-CN" altLang="en-US" sz="2800" i="1">
                <a:latin typeface="Times New Roman" panose="02020603050405020304" pitchFamily="18" charset="0"/>
                <a:ea typeface="黑体" panose="02010609060101010101" pitchFamily="49" charset="-122"/>
                <a:sym typeface="宋体" panose="02010600030101010101" pitchFamily="2" charset="-122"/>
              </a:rPr>
              <a:t>BC</a:t>
            </a:r>
            <a:r>
              <a:rPr lang="zh-CN" altLang="en-US" sz="2800">
                <a:latin typeface="Times New Roman" panose="02020603050405020304" pitchFamily="18" charset="0"/>
                <a:ea typeface="黑体" panose="02010609060101010101" pitchFamily="49" charset="-122"/>
              </a:rPr>
              <a:t>，交 </a:t>
            </a:r>
            <a:r>
              <a:rPr lang="zh-CN" altLang="en-US" sz="2800" i="1">
                <a:latin typeface="Times New Roman" panose="02020603050405020304" pitchFamily="18" charset="0"/>
                <a:ea typeface="黑体" panose="02010609060101010101" pitchFamily="49" charset="-122"/>
              </a:rPr>
              <a:t>AB </a:t>
            </a:r>
            <a:r>
              <a:rPr lang="zh-CN" altLang="en-US" sz="2800">
                <a:latin typeface="Times New Roman" panose="02020603050405020304" pitchFamily="18" charset="0"/>
                <a:ea typeface="黑体" panose="02010609060101010101" pitchFamily="49" charset="-122"/>
              </a:rPr>
              <a:t>于点 </a:t>
            </a:r>
            <a:r>
              <a:rPr lang="zh-CN" altLang="en-US" sz="2800" i="1">
                <a:latin typeface="Times New Roman" panose="02020603050405020304" pitchFamily="18" charset="0"/>
                <a:ea typeface="黑体" panose="02010609060101010101" pitchFamily="49" charset="-122"/>
              </a:rPr>
              <a:t>E</a:t>
            </a:r>
            <a:r>
              <a:rPr lang="zh-CN" altLang="en-US" sz="2800">
                <a:latin typeface="Times New Roman" panose="02020603050405020304" pitchFamily="18" charset="0"/>
                <a:ea typeface="黑体" panose="02010609060101010101" pitchFamily="49" charset="-122"/>
              </a:rPr>
              <a:t>，</a:t>
            </a:r>
          </a:p>
          <a:p>
            <a:pPr>
              <a:lnSpc>
                <a:spcPts val="4000"/>
              </a:lnSpc>
            </a:pP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sym typeface="宋体" panose="02010600030101010101" pitchFamily="2" charset="-122"/>
              </a:rPr>
              <a:t>DE </a:t>
            </a: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sym typeface="宋体" panose="02010600030101010101" pitchFamily="2" charset="-122"/>
              </a:rPr>
              <a:t>CB </a:t>
            </a:r>
            <a:r>
              <a:rPr lang="zh-CN" altLang="en-US" sz="2800">
                <a:latin typeface="Times New Roman" panose="02020603050405020304" pitchFamily="18" charset="0"/>
                <a:ea typeface="黑体" panose="02010609060101010101" pitchFamily="49" charset="-122"/>
              </a:rPr>
              <a:t>= 9.6 </a:t>
            </a:r>
            <a:r>
              <a:rPr lang="en-US" altLang="zh-CN" sz="2800">
                <a:latin typeface="Times New Roman" panose="02020603050405020304" pitchFamily="18" charset="0"/>
                <a:ea typeface="黑体" panose="02010609060101010101" pitchFamily="49" charset="-122"/>
              </a:rPr>
              <a:t>m</a:t>
            </a:r>
            <a:r>
              <a:rPr lang="zh-CN" altLang="en-US" sz="2800">
                <a:latin typeface="Times New Roman" panose="02020603050405020304" pitchFamily="18" charset="0"/>
                <a:ea typeface="黑体" panose="02010609060101010101" pitchFamily="49" charset="-122"/>
              </a:rPr>
              <a:t>，</a:t>
            </a:r>
            <a:r>
              <a:rPr lang="zh-CN" altLang="en-US" sz="2800" i="1">
                <a:latin typeface="Times New Roman" panose="02020603050405020304" pitchFamily="18" charset="0"/>
                <a:ea typeface="黑体" panose="02010609060101010101" pitchFamily="49" charset="-122"/>
                <a:sym typeface="宋体" panose="02010600030101010101" pitchFamily="2" charset="-122"/>
              </a:rPr>
              <a:t>BE </a:t>
            </a: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sym typeface="宋体" panose="02010600030101010101" pitchFamily="2" charset="-122"/>
              </a:rPr>
              <a:t>CD </a:t>
            </a:r>
            <a:r>
              <a:rPr lang="zh-CN" altLang="en-US" sz="2800">
                <a:latin typeface="Times New Roman" panose="02020603050405020304" pitchFamily="18" charset="0"/>
                <a:ea typeface="黑体" panose="02010609060101010101" pitchFamily="49" charset="-122"/>
              </a:rPr>
              <a:t>= 2 </a:t>
            </a:r>
            <a:r>
              <a:rPr lang="en-US" altLang="zh-CN" sz="2800">
                <a:latin typeface="Times New Roman" panose="02020603050405020304" pitchFamily="18" charset="0"/>
                <a:ea typeface="黑体" panose="02010609060101010101" pitchFamily="49" charset="-122"/>
              </a:rPr>
              <a:t>m</a:t>
            </a:r>
            <a:r>
              <a:rPr lang="zh-CN" altLang="en-US" sz="2800">
                <a:latin typeface="Times New Roman" panose="02020603050405020304" pitchFamily="18" charset="0"/>
                <a:ea typeface="黑体" panose="02010609060101010101" pitchFamily="49" charset="-122"/>
              </a:rPr>
              <a:t>，</a:t>
            </a:r>
          </a:p>
          <a:p>
            <a:pPr>
              <a:lnSpc>
                <a:spcPts val="4000"/>
              </a:lnSpc>
            </a:pPr>
            <a:r>
              <a:rPr lang="zh-CN" altLang="en-US" sz="2800">
                <a:latin typeface="Times New Roman" panose="02020603050405020304" pitchFamily="18" charset="0"/>
                <a:ea typeface="黑体" panose="02010609060101010101" pitchFamily="49" charset="-122"/>
              </a:rPr>
              <a:t>∵ 在同一时刻物高与影长成正比例，</a:t>
            </a:r>
          </a:p>
          <a:p>
            <a:pPr>
              <a:lnSpc>
                <a:spcPts val="4000"/>
              </a:lnSpc>
            </a:pP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rPr>
              <a:t>EA </a:t>
            </a:r>
            <a:r>
              <a:rPr lang="en-US" altLang="zh-CN"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rPr>
              <a:t>ED</a:t>
            </a:r>
            <a:r>
              <a:rPr lang="zh-CN" altLang="en-US" sz="2800">
                <a:latin typeface="Times New Roman" panose="02020603050405020304" pitchFamily="18" charset="0"/>
                <a:ea typeface="黑体" panose="02010609060101010101" pitchFamily="49" charset="-122"/>
              </a:rPr>
              <a:t>=1 </a:t>
            </a:r>
            <a:r>
              <a:rPr lang="en-US" altLang="zh-CN" sz="2800">
                <a:latin typeface="Times New Roman" panose="02020603050405020304" pitchFamily="18" charset="0"/>
                <a:ea typeface="黑体" panose="02010609060101010101" pitchFamily="49" charset="-122"/>
              </a:rPr>
              <a:t>: </a:t>
            </a:r>
            <a:r>
              <a:rPr lang="zh-CN" altLang="en-US" sz="2800">
                <a:latin typeface="Times New Roman" panose="02020603050405020304" pitchFamily="18" charset="0"/>
                <a:ea typeface="黑体" panose="02010609060101010101" pitchFamily="49" charset="-122"/>
              </a:rPr>
              <a:t>1.2，</a:t>
            </a:r>
          </a:p>
          <a:p>
            <a:pPr>
              <a:lnSpc>
                <a:spcPts val="4000"/>
              </a:lnSpc>
            </a:pP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rPr>
              <a:t>AE </a:t>
            </a:r>
            <a:r>
              <a:rPr lang="zh-CN" altLang="en-US" sz="2800">
                <a:latin typeface="Times New Roman" panose="02020603050405020304" pitchFamily="18" charset="0"/>
                <a:ea typeface="黑体" panose="02010609060101010101" pitchFamily="49" charset="-122"/>
              </a:rPr>
              <a:t>= 8 </a:t>
            </a:r>
            <a:r>
              <a:rPr lang="en-US" altLang="zh-CN" sz="2800">
                <a:latin typeface="Times New Roman" panose="02020603050405020304" pitchFamily="18" charset="0"/>
                <a:ea typeface="黑体" panose="02010609060101010101" pitchFamily="49" charset="-122"/>
              </a:rPr>
              <a:t>m</a:t>
            </a:r>
            <a:r>
              <a:rPr lang="zh-CN" altLang="en-US" sz="2800">
                <a:latin typeface="Times New Roman" panose="02020603050405020304" pitchFamily="18" charset="0"/>
                <a:ea typeface="黑体" panose="02010609060101010101" pitchFamily="49" charset="-122"/>
              </a:rPr>
              <a:t>，</a:t>
            </a:r>
          </a:p>
          <a:p>
            <a:pPr>
              <a:lnSpc>
                <a:spcPts val="4000"/>
              </a:lnSpc>
            </a:pP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rPr>
              <a:t>AB </a:t>
            </a: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rPr>
              <a:t>AE </a:t>
            </a: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rPr>
              <a:t>EB </a:t>
            </a:r>
            <a:r>
              <a:rPr lang="zh-CN" altLang="en-US" sz="2800">
                <a:latin typeface="Times New Roman" panose="02020603050405020304" pitchFamily="18" charset="0"/>
                <a:ea typeface="黑体" panose="02010609060101010101" pitchFamily="49" charset="-122"/>
              </a:rPr>
              <a:t>= 8 + 2 = 10 </a:t>
            </a:r>
            <a:r>
              <a:rPr lang="en-US" altLang="zh-CN" sz="2800">
                <a:latin typeface="Times New Roman" panose="02020603050405020304" pitchFamily="18" charset="0"/>
                <a:ea typeface="黑体" panose="02010609060101010101" pitchFamily="49" charset="-122"/>
              </a:rPr>
              <a:t>(m)</a:t>
            </a:r>
            <a:r>
              <a:rPr lang="zh-CN" altLang="en-US" sz="2800">
                <a:latin typeface="Times New Roman" panose="02020603050405020304" pitchFamily="18" charset="0"/>
                <a:ea typeface="黑体" panose="02010609060101010101" pitchFamily="49" charset="-122"/>
              </a:rPr>
              <a:t>，</a:t>
            </a:r>
          </a:p>
          <a:p>
            <a:pPr>
              <a:lnSpc>
                <a:spcPts val="4000"/>
              </a:lnSpc>
            </a:pPr>
            <a:r>
              <a:rPr lang="zh-CN" altLang="en-US" sz="2800">
                <a:latin typeface="Times New Roman" panose="02020603050405020304" pitchFamily="18" charset="0"/>
                <a:ea typeface="黑体" panose="02010609060101010101" pitchFamily="49" charset="-122"/>
              </a:rPr>
              <a:t>∴ 学校旗杆的高度为 10 </a:t>
            </a:r>
            <a:r>
              <a:rPr lang="en-US" altLang="zh-CN" sz="2800">
                <a:latin typeface="Times New Roman" panose="02020603050405020304" pitchFamily="18" charset="0"/>
                <a:ea typeface="黑体" panose="02010609060101010101" pitchFamily="49" charset="-122"/>
              </a:rPr>
              <a:t>m. </a:t>
            </a:r>
          </a:p>
        </p:txBody>
      </p:sp>
      <p:grpSp>
        <p:nvGrpSpPr>
          <p:cNvPr id="38917" name="组合 12"/>
          <p:cNvGrpSpPr/>
          <p:nvPr/>
        </p:nvGrpSpPr>
        <p:grpSpPr>
          <a:xfrm>
            <a:off x="5554664" y="2999185"/>
            <a:ext cx="3290887" cy="2007138"/>
            <a:chOff x="7392" y="5394"/>
            <a:chExt cx="5181" cy="4215"/>
          </a:xfrm>
        </p:grpSpPr>
        <p:grpSp>
          <p:nvGrpSpPr>
            <p:cNvPr id="38918" name="组合 23"/>
            <p:cNvGrpSpPr/>
            <p:nvPr/>
          </p:nvGrpSpPr>
          <p:grpSpPr>
            <a:xfrm>
              <a:off x="7392" y="5394"/>
              <a:ext cx="4004" cy="4188"/>
              <a:chOff x="2985" y="5155"/>
              <a:chExt cx="4004" cy="4188"/>
            </a:xfrm>
          </p:grpSpPr>
          <p:cxnSp>
            <p:nvCxnSpPr>
              <p:cNvPr id="38919" name="直接连接符 4"/>
              <p:cNvCxnSpPr>
                <a:cxnSpLocks noChangeShapeType="1"/>
              </p:cNvCxnSpPr>
              <p:nvPr/>
            </p:nvCxnSpPr>
            <p:spPr bwMode="auto">
              <a:xfrm flipH="1">
                <a:off x="3550" y="5522"/>
                <a:ext cx="0" cy="2860"/>
              </a:xfrm>
              <a:prstGeom prst="line">
                <a:avLst/>
              </a:prstGeom>
              <a:noFill/>
              <a:ln w="28575">
                <a:solidFill>
                  <a:schemeClr val="tx1"/>
                </a:solidFill>
                <a:round/>
              </a:ln>
              <a:extLst>
                <a:ext uri="{909E8E84-426E-40DD-AFC4-6F175D3DCCD1}">
                  <a14:hiddenFill xmlns:a14="http://schemas.microsoft.com/office/drawing/2010/main">
                    <a:noFill/>
                  </a14:hiddenFill>
                </a:ext>
              </a:extLst>
            </p:spPr>
          </p:cxnSp>
          <p:cxnSp>
            <p:nvCxnSpPr>
              <p:cNvPr id="38920" name="直接连接符 9"/>
              <p:cNvCxnSpPr>
                <a:cxnSpLocks noChangeShapeType="1"/>
              </p:cNvCxnSpPr>
              <p:nvPr/>
            </p:nvCxnSpPr>
            <p:spPr bwMode="auto">
              <a:xfrm>
                <a:off x="3571" y="5542"/>
                <a:ext cx="3418" cy="2268"/>
              </a:xfrm>
              <a:prstGeom prst="line">
                <a:avLst/>
              </a:prstGeom>
              <a:noFill/>
              <a:ln w="28575">
                <a:solidFill>
                  <a:schemeClr val="tx1"/>
                </a:solidFill>
                <a:round/>
              </a:ln>
              <a:extLst>
                <a:ext uri="{909E8E84-426E-40DD-AFC4-6F175D3DCCD1}">
                  <a14:hiddenFill xmlns:a14="http://schemas.microsoft.com/office/drawing/2010/main">
                    <a:noFill/>
                  </a14:hiddenFill>
                </a:ext>
              </a:extLst>
            </p:spPr>
          </p:cxnSp>
          <p:sp>
            <p:nvSpPr>
              <p:cNvPr id="38921" name="文本框 16"/>
              <p:cNvSpPr txBox="1">
                <a:spLocks noChangeArrowheads="1"/>
              </p:cNvSpPr>
              <p:nvPr/>
            </p:nvSpPr>
            <p:spPr bwMode="auto">
              <a:xfrm>
                <a:off x="2985" y="5155"/>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A</a:t>
                </a:r>
              </a:p>
            </p:txBody>
          </p:sp>
          <p:sp>
            <p:nvSpPr>
              <p:cNvPr id="38922" name="文本框 17"/>
              <p:cNvSpPr txBox="1">
                <a:spLocks noChangeArrowheads="1"/>
              </p:cNvSpPr>
              <p:nvPr/>
            </p:nvSpPr>
            <p:spPr bwMode="auto">
              <a:xfrm>
                <a:off x="3003" y="8244"/>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B</a:t>
                </a:r>
              </a:p>
            </p:txBody>
          </p:sp>
        </p:grpSp>
        <p:cxnSp>
          <p:nvCxnSpPr>
            <p:cNvPr id="38923" name="直接连接符 5"/>
            <p:cNvCxnSpPr>
              <a:cxnSpLocks noChangeShapeType="1"/>
            </p:cNvCxnSpPr>
            <p:nvPr/>
          </p:nvCxnSpPr>
          <p:spPr bwMode="auto">
            <a:xfrm>
              <a:off x="7504" y="8607"/>
              <a:ext cx="5069" cy="0"/>
            </a:xfrm>
            <a:prstGeom prst="line">
              <a:avLst/>
            </a:prstGeom>
            <a:noFill/>
            <a:ln w="28575">
              <a:solidFill>
                <a:schemeClr val="tx1"/>
              </a:solidFill>
              <a:round/>
            </a:ln>
            <a:extLst>
              <a:ext uri="{909E8E84-426E-40DD-AFC4-6F175D3DCCD1}">
                <a14:hiddenFill xmlns:a14="http://schemas.microsoft.com/office/drawing/2010/main">
                  <a:noFill/>
                </a14:hiddenFill>
              </a:ext>
            </a:extLst>
          </p:spPr>
        </p:cxnSp>
        <p:sp>
          <p:nvSpPr>
            <p:cNvPr id="38924" name="矩形 6"/>
            <p:cNvSpPr>
              <a:spLocks noChangeArrowheads="1"/>
            </p:cNvSpPr>
            <p:nvPr/>
          </p:nvSpPr>
          <p:spPr bwMode="auto">
            <a:xfrm>
              <a:off x="11271" y="7000"/>
              <a:ext cx="227" cy="1588"/>
            </a:xfrm>
            <a:prstGeom prst="rect">
              <a:avLst/>
            </a:prstGeom>
            <a:solidFill>
              <a:srgbClr val="ADADAD"/>
            </a:solidFill>
            <a:ln w="9525">
              <a:solidFill>
                <a:schemeClr val="tx1"/>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38925" name="文本框 10"/>
            <p:cNvSpPr txBox="1">
              <a:spLocks noChangeArrowheads="1"/>
            </p:cNvSpPr>
            <p:nvPr/>
          </p:nvSpPr>
          <p:spPr bwMode="auto">
            <a:xfrm>
              <a:off x="10634" y="8510"/>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C</a:t>
              </a:r>
            </a:p>
          </p:txBody>
        </p:sp>
        <p:sp>
          <p:nvSpPr>
            <p:cNvPr id="38926" name="文本框 11"/>
            <p:cNvSpPr txBox="1">
              <a:spLocks noChangeArrowheads="1"/>
            </p:cNvSpPr>
            <p:nvPr/>
          </p:nvSpPr>
          <p:spPr bwMode="auto">
            <a:xfrm>
              <a:off x="10668" y="6977"/>
              <a:ext cx="110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D</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6"/>
          <p:cNvSpPr txBox="1">
            <a:spLocks noChangeArrowheads="1"/>
          </p:cNvSpPr>
          <p:nvPr/>
        </p:nvSpPr>
        <p:spPr bwMode="auto">
          <a:xfrm>
            <a:off x="963614" y="2153357"/>
            <a:ext cx="24018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800">
                <a:solidFill>
                  <a:schemeClr val="tx2"/>
                </a:solidFill>
                <a:latin typeface="黑体" panose="02010609060101010101" pitchFamily="49" charset="-122"/>
                <a:ea typeface="黑体" panose="02010609060101010101" pitchFamily="49" charset="-122"/>
                <a:sym typeface="宋体" panose="02010600030101010101" pitchFamily="2" charset="-122"/>
              </a:rPr>
              <a:t>利用相似三角形测高</a:t>
            </a:r>
          </a:p>
        </p:txBody>
      </p:sp>
      <p:sp>
        <p:nvSpPr>
          <p:cNvPr id="12293" name="左大括号 17"/>
          <p:cNvSpPr/>
          <p:nvPr/>
        </p:nvSpPr>
        <p:spPr bwMode="auto">
          <a:xfrm>
            <a:off x="3467100" y="1411598"/>
            <a:ext cx="71438" cy="2199084"/>
          </a:xfrm>
          <a:prstGeom prst="leftBrace">
            <a:avLst>
              <a:gd name="adj1" fmla="val 31733"/>
              <a:gd name="adj2" fmla="val 50000"/>
            </a:avLst>
          </a:prstGeom>
          <a:solidFill>
            <a:schemeClr val="accent1"/>
          </a:solidFill>
          <a:ln w="28575">
            <a:solidFill>
              <a:srgbClr val="FF0000"/>
            </a:solidFill>
            <a:round/>
          </a:ln>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latin typeface="黑体" panose="02010609060101010101" pitchFamily="49" charset="-122"/>
              <a:ea typeface="黑体" panose="02010609060101010101" pitchFamily="49" charset="-122"/>
            </a:endParaRPr>
          </a:p>
        </p:txBody>
      </p:sp>
      <p:sp>
        <p:nvSpPr>
          <p:cNvPr id="29699" name="Text Box 18"/>
          <p:cNvSpPr txBox="1">
            <a:spLocks noChangeArrowheads="1"/>
          </p:cNvSpPr>
          <p:nvPr/>
        </p:nvSpPr>
        <p:spPr bwMode="auto">
          <a:xfrm>
            <a:off x="3638550" y="1356271"/>
            <a:ext cx="4489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800">
                <a:solidFill>
                  <a:schemeClr val="tx2"/>
                </a:solidFill>
                <a:latin typeface="黑体" panose="02010609060101010101" pitchFamily="49" charset="-122"/>
                <a:ea typeface="黑体" panose="02010609060101010101" pitchFamily="49" charset="-122"/>
                <a:sym typeface="宋体" panose="02010600030101010101" pitchFamily="2" charset="-122"/>
              </a:rPr>
              <a:t>利用阳光下的影子</a:t>
            </a:r>
          </a:p>
        </p:txBody>
      </p:sp>
      <p:sp>
        <p:nvSpPr>
          <p:cNvPr id="29701" name="Text Box 18"/>
          <p:cNvSpPr txBox="1">
            <a:spLocks noChangeArrowheads="1"/>
          </p:cNvSpPr>
          <p:nvPr/>
        </p:nvSpPr>
        <p:spPr bwMode="auto">
          <a:xfrm>
            <a:off x="3638550" y="2315282"/>
            <a:ext cx="44910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800">
                <a:solidFill>
                  <a:schemeClr val="tx2"/>
                </a:solidFill>
                <a:latin typeface="黑体" panose="02010609060101010101" pitchFamily="49" charset="-122"/>
                <a:ea typeface="黑体" panose="02010609060101010101" pitchFamily="49" charset="-122"/>
                <a:sym typeface="宋体" panose="02010600030101010101" pitchFamily="2" charset="-122"/>
              </a:rPr>
              <a:t>利用标杆</a:t>
            </a:r>
          </a:p>
        </p:txBody>
      </p:sp>
      <p:sp>
        <p:nvSpPr>
          <p:cNvPr id="2" name="Text Box 18"/>
          <p:cNvSpPr txBox="1">
            <a:spLocks noChangeArrowheads="1"/>
          </p:cNvSpPr>
          <p:nvPr/>
        </p:nvSpPr>
        <p:spPr bwMode="auto">
          <a:xfrm>
            <a:off x="3638550" y="3260154"/>
            <a:ext cx="5035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2800">
                <a:solidFill>
                  <a:schemeClr val="tx2"/>
                </a:solidFill>
                <a:latin typeface="黑体" panose="02010609060101010101" pitchFamily="49" charset="-122"/>
                <a:ea typeface="黑体" panose="02010609060101010101" pitchFamily="49" charset="-122"/>
                <a:sym typeface="宋体" panose="02010600030101010101" pitchFamily="2" charset="-122"/>
              </a:rPr>
              <a:t>利用镜子的反射</a:t>
            </a:r>
          </a:p>
        </p:txBody>
      </p:sp>
      <p:sp>
        <p:nvSpPr>
          <p:cNvPr id="8" name="矩形 80"/>
          <p:cNvSpPr>
            <a:spLocks noChangeArrowheads="1"/>
          </p:cNvSpPr>
          <p:nvPr/>
        </p:nvSpPr>
        <p:spPr bwMode="auto">
          <a:xfrm>
            <a:off x="3267412" y="465517"/>
            <a:ext cx="2031325"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smtClean="0">
                <a:solidFill>
                  <a:schemeClr val="bg1"/>
                </a:solidFill>
                <a:latin typeface="+mj-ea"/>
                <a:ea typeface="+mj-ea"/>
              </a:rPr>
              <a:t>课堂小结</a:t>
            </a:r>
          </a:p>
        </p:txBody>
      </p:sp>
      <p:pic>
        <p:nvPicPr>
          <p:cNvPr id="29702" name="New picture"/>
          <p:cNvPicPr/>
          <p:nvPr/>
        </p:nvPicPr>
        <p:blipFill>
          <a:blip r:embed="rId2"/>
          <a:stretch>
            <a:fillRect/>
          </a:stretch>
        </p:blipFill>
        <p:spPr>
          <a:xfrm>
            <a:off x="12623800" y="8315325"/>
            <a:ext cx="304800" cy="17145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2293"/>
                                        </p:tgtEl>
                                        <p:attrNameLst>
                                          <p:attrName>style.visibility</p:attrName>
                                        </p:attrNameLst>
                                      </p:cBhvr>
                                      <p:to>
                                        <p:strVal val="visible"/>
                                      </p:to>
                                    </p:set>
                                    <p:animEffect transition="in" filter="randombar(horizontal)">
                                      <p:cBhvr>
                                        <p:cTn id="11" dur="500"/>
                                        <p:tgtEl>
                                          <p:spTgt spid="1229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29699"/>
                                        </p:tgtEl>
                                        <p:attrNameLst>
                                          <p:attrName>style.visibility</p:attrName>
                                        </p:attrNameLst>
                                      </p:cBhvr>
                                      <p:to>
                                        <p:strVal val="visible"/>
                                      </p:to>
                                    </p:set>
                                    <p:animEffect transition="in" filter="blinds(vertical)">
                                      <p:cBhvr>
                                        <p:cTn id="16" dur="500"/>
                                        <p:tgtEl>
                                          <p:spTgt spid="2969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29701"/>
                                        </p:tgtEl>
                                        <p:attrNameLst>
                                          <p:attrName>style.visibility</p:attrName>
                                        </p:attrNameLst>
                                      </p:cBhvr>
                                      <p:to>
                                        <p:strVal val="visible"/>
                                      </p:to>
                                    </p:set>
                                    <p:animEffect transition="in" filter="blinds(vertical)">
                                      <p:cBhvr>
                                        <p:cTn id="21" dur="500"/>
                                        <p:tgtEl>
                                          <p:spTgt spid="2970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linds(vertical)">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animBg="1"/>
      <p:bldP spid="29699" grpId="0"/>
      <p:bldP spid="29701"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285750" y="4339829"/>
            <a:ext cx="2895600" cy="523220"/>
          </a:xfrm>
          <a:prstGeom prst="rect">
            <a:avLst/>
          </a:prstGeom>
          <a:gradFill rotWithShape="1">
            <a:gsLst>
              <a:gs pos="0">
                <a:schemeClr val="folHlink"/>
              </a:gs>
              <a:gs pos="100000">
                <a:schemeClr val="bg1">
                  <a:alpha val="87000"/>
                </a:scheme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zh-CN" altLang="en-US" sz="2800" b="1">
                <a:solidFill>
                  <a:srgbClr val="3333FF"/>
                </a:solidFill>
                <a:latin typeface="Times New Roman" panose="02020603050405020304" pitchFamily="18" charset="0"/>
                <a:ea typeface="幼圆" panose="02010509060101010101" pitchFamily="49" charset="-122"/>
              </a:rPr>
              <a:t>乐山大佛</a:t>
            </a:r>
          </a:p>
        </p:txBody>
      </p:sp>
      <p:pic>
        <p:nvPicPr>
          <p:cNvPr id="4" name="图片 3" descr="大佛1.jpg"/>
          <p:cNvPicPr>
            <a:picLocks noChangeAspect="1" noChangeArrowheads="1"/>
          </p:cNvPicPr>
          <p:nvPr/>
        </p:nvPicPr>
        <p:blipFill>
          <a:blip r:embed="rId2" cstate="email"/>
          <a:srcRect/>
          <a:stretch>
            <a:fillRect/>
          </a:stretch>
        </p:blipFill>
        <p:spPr bwMode="auto">
          <a:xfrm rot="632700">
            <a:off x="764003" y="1442403"/>
            <a:ext cx="4486537" cy="259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descr="200812196456"/>
          <p:cNvPicPr>
            <a:picLocks noChangeAspect="1" noChangeArrowheads="1"/>
          </p:cNvPicPr>
          <p:nvPr/>
        </p:nvPicPr>
        <p:blipFill>
          <a:blip r:embed="rId3" cstate="email"/>
          <a:srcRect/>
          <a:stretch>
            <a:fillRect/>
          </a:stretch>
        </p:blipFill>
        <p:spPr bwMode="auto">
          <a:xfrm>
            <a:off x="3985147" y="622698"/>
            <a:ext cx="4558779" cy="3133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down)">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0-#ppt_w/2"/>
                                          </p:val>
                                        </p:tav>
                                        <p:tav tm="100000">
                                          <p:val>
                                            <p:strVal val="#ppt_x"/>
                                          </p:val>
                                        </p:tav>
                                      </p:tavLst>
                                    </p:anim>
                                    <p:anim calcmode="lin" valueType="num">
                                      <p:cBhvr additive="base">
                                        <p:cTn id="13" dur="2000" fill="hold"/>
                                        <p:tgtEl>
                                          <p:spTgt spid="4"/>
                                        </p:tgtEl>
                                        <p:attrNameLst>
                                          <p:attrName>ppt_y</p:attrName>
                                        </p:attrNameLst>
                                      </p:cBhvr>
                                      <p:tavLst>
                                        <p:tav tm="0">
                                          <p:val>
                                            <p:strVal val="0-#ppt_h/2"/>
                                          </p:val>
                                        </p:tav>
                                        <p:tav tm="100000">
                                          <p:val>
                                            <p:strVal val="#ppt_y"/>
                                          </p:val>
                                        </p:tav>
                                      </p:tavLst>
                                    </p:anim>
                                  </p:childTnLst>
                                </p:cTn>
                              </p:par>
                              <p:par>
                                <p:cTn id="14" presetID="9" presetClass="exit" presetSubtype="0" fill="hold" nodeType="withEffect">
                                  <p:stCondLst>
                                    <p:cond delay="0"/>
                                  </p:stCondLst>
                                  <p:childTnLst>
                                    <p:animEffect transition="out" filter="dissolv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6146"/>
                                        </p:tgtEl>
                                        <p:attrNameLst>
                                          <p:attrName>style.visibility</p:attrName>
                                        </p:attrNameLst>
                                      </p:cBhvr>
                                      <p:to>
                                        <p:strVal val="visible"/>
                                      </p:to>
                                    </p:set>
                                    <p:animEffect transition="in" filter="box(in)">
                                      <p:cBhvr>
                                        <p:cTn id="21"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1643063" y="4500563"/>
            <a:ext cx="2895600" cy="523220"/>
          </a:xfrm>
          <a:prstGeom prst="rect">
            <a:avLst/>
          </a:prstGeom>
          <a:gradFill rotWithShape="1">
            <a:gsLst>
              <a:gs pos="0">
                <a:schemeClr val="folHlink"/>
              </a:gs>
              <a:gs pos="100000">
                <a:schemeClr val="bg1">
                  <a:alpha val="87000"/>
                </a:scheme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en-US" altLang="zh-CN" sz="2800" b="1">
                <a:solidFill>
                  <a:srgbClr val="3333FF"/>
                </a:solidFill>
                <a:latin typeface="Times New Roman" panose="02020603050405020304" pitchFamily="18" charset="0"/>
                <a:ea typeface="幼圆" panose="02010509060101010101" pitchFamily="49" charset="-122"/>
              </a:rPr>
              <a:t>    </a:t>
            </a:r>
            <a:r>
              <a:rPr lang="zh-CN" altLang="en-US" sz="2800" b="1">
                <a:solidFill>
                  <a:srgbClr val="3333FF"/>
                </a:solidFill>
                <a:latin typeface="Times New Roman" panose="02020603050405020304" pitchFamily="18" charset="0"/>
                <a:ea typeface="幼圆" panose="02010509060101010101" pitchFamily="49" charset="-122"/>
              </a:rPr>
              <a:t>台北</a:t>
            </a:r>
            <a:r>
              <a:rPr lang="en-US" altLang="zh-CN" sz="2800" b="1">
                <a:solidFill>
                  <a:srgbClr val="3333FF"/>
                </a:solidFill>
                <a:latin typeface="Times New Roman" panose="02020603050405020304" pitchFamily="18" charset="0"/>
                <a:ea typeface="幼圆" panose="02010509060101010101" pitchFamily="49" charset="-122"/>
              </a:rPr>
              <a:t>101</a:t>
            </a:r>
            <a:r>
              <a:rPr lang="zh-CN" altLang="en-US" sz="2800" b="1">
                <a:solidFill>
                  <a:srgbClr val="3333FF"/>
                </a:solidFill>
                <a:latin typeface="Times New Roman" panose="02020603050405020304" pitchFamily="18" charset="0"/>
                <a:ea typeface="幼圆" panose="02010509060101010101" pitchFamily="49" charset="-122"/>
              </a:rPr>
              <a:t>大楼</a:t>
            </a:r>
          </a:p>
        </p:txBody>
      </p:sp>
      <p:pic>
        <p:nvPicPr>
          <p:cNvPr id="6" name="图片 5" descr="1012.jpg"/>
          <p:cNvPicPr>
            <a:picLocks noChangeAspect="1" noChangeArrowheads="1"/>
          </p:cNvPicPr>
          <p:nvPr/>
        </p:nvPicPr>
        <p:blipFill>
          <a:blip r:embed="rId2"/>
          <a:stretch>
            <a:fillRect/>
          </a:stretch>
        </p:blipFill>
        <p:spPr bwMode="auto">
          <a:xfrm>
            <a:off x="928688" y="375048"/>
            <a:ext cx="3643312" cy="4079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4" name="Picture 2" descr="20087213181020377801"/>
          <p:cNvPicPr>
            <a:picLocks noChangeAspect="1" noChangeArrowheads="1"/>
          </p:cNvPicPr>
          <p:nvPr/>
        </p:nvPicPr>
        <p:blipFill>
          <a:blip r:embed="rId3" cstate="email"/>
          <a:stretch>
            <a:fillRect/>
          </a:stretch>
        </p:blipFill>
        <p:spPr bwMode="auto">
          <a:xfrm>
            <a:off x="5029201" y="375048"/>
            <a:ext cx="3878263" cy="439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checkerboard(across)">
                                      <p:cBhvr>
                                        <p:cTn id="7" dur="2000"/>
                                        <p:tgtEl>
                                          <p:spTgt spid="819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0-#ppt_w/2"/>
                                          </p:val>
                                        </p:tav>
                                        <p:tav tm="100000">
                                          <p:val>
                                            <p:strVal val="#ppt_x"/>
                                          </p:val>
                                        </p:tav>
                                      </p:tavLst>
                                    </p:anim>
                                    <p:anim calcmode="lin" valueType="num">
                                      <p:cBhvr additive="base">
                                        <p:cTn id="13" dur="2000" fill="hold"/>
                                        <p:tgtEl>
                                          <p:spTgt spid="6"/>
                                        </p:tgtEl>
                                        <p:attrNameLst>
                                          <p:attrName>ppt_y</p:attrName>
                                        </p:attrNameLst>
                                      </p:cBhvr>
                                      <p:tavLst>
                                        <p:tav tm="0">
                                          <p:val>
                                            <p:strVal val="1+#ppt_h/2"/>
                                          </p:val>
                                        </p:tav>
                                        <p:tav tm="100000">
                                          <p:val>
                                            <p:strVal val="#ppt_y"/>
                                          </p:val>
                                        </p:tav>
                                      </p:tavLst>
                                    </p:anim>
                                  </p:childTnLst>
                                </p:cTn>
                              </p:par>
                              <p:par>
                                <p:cTn id="14" presetID="9" presetClass="exit" presetSubtype="0" fill="hold" nodeType="withEffect">
                                  <p:stCondLst>
                                    <p:cond delay="0"/>
                                  </p:stCondLst>
                                  <p:childTnLst>
                                    <p:animEffect transition="out" filter="dissolv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8194"/>
                                        </p:tgtEl>
                                        <p:attrNameLst>
                                          <p:attrName>style.visibility</p:attrName>
                                        </p:attrNameLst>
                                      </p:cBhvr>
                                      <p:to>
                                        <p:strVal val="visible"/>
                                      </p:to>
                                    </p:set>
                                    <p:anim calcmode="lin" valueType="num">
                                      <p:cBhvr additive="base">
                                        <p:cTn id="21" dur="2000" fill="hold"/>
                                        <p:tgtEl>
                                          <p:spTgt spid="8194"/>
                                        </p:tgtEl>
                                        <p:attrNameLst>
                                          <p:attrName>ppt_x</p:attrName>
                                        </p:attrNameLst>
                                      </p:cBhvr>
                                      <p:tavLst>
                                        <p:tav tm="0">
                                          <p:val>
                                            <p:strVal val="1+#ppt_w/2"/>
                                          </p:val>
                                        </p:tav>
                                        <p:tav tm="100000">
                                          <p:val>
                                            <p:strVal val="#ppt_x"/>
                                          </p:val>
                                        </p:tav>
                                      </p:tavLst>
                                    </p:anim>
                                    <p:anim calcmode="lin" valueType="num">
                                      <p:cBhvr additive="base">
                                        <p:cTn id="22" dur="2000" fill="hold"/>
                                        <p:tgtEl>
                                          <p:spTgt spid="81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金字塔3.jpg"/>
          <p:cNvPicPr>
            <a:picLocks noChangeAspect="1" noChangeArrowheads="1"/>
          </p:cNvPicPr>
          <p:nvPr/>
        </p:nvPicPr>
        <p:blipFill>
          <a:blip r:embed="rId2"/>
          <a:stretch>
            <a:fillRect/>
          </a:stretch>
        </p:blipFill>
        <p:spPr bwMode="auto">
          <a:xfrm>
            <a:off x="1333500" y="663179"/>
            <a:ext cx="685800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4"/>
          <p:cNvSpPr>
            <a:spLocks noChangeArrowheads="1"/>
          </p:cNvSpPr>
          <p:nvPr/>
        </p:nvSpPr>
        <p:spPr bwMode="auto">
          <a:xfrm>
            <a:off x="4071938" y="428625"/>
            <a:ext cx="4876800" cy="1143000"/>
          </a:xfrm>
          <a:prstGeom prst="cloudCallout">
            <a:avLst>
              <a:gd name="adj1" fmla="val 6639"/>
              <a:gd name="adj2" fmla="val 76875"/>
            </a:avLst>
          </a:prstGeom>
          <a:solidFill>
            <a:srgbClr val="00FFFF"/>
          </a:solidFill>
          <a:ln>
            <a:noFill/>
          </a:ln>
          <a:extLst>
            <a:ext uri="{91240B29-F687-4F45-9708-019B960494DF}">
              <a14:hiddenLine xmlns:a14="http://schemas.microsoft.com/office/drawing/2010/main" w="9525">
                <a:solidFill>
                  <a:srgbClr val="000000"/>
                </a:solidFill>
                <a:round/>
              </a14:hiddenLine>
            </a:ext>
          </a:extLst>
        </p:spPr>
        <p:txBody>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pPr algn="ctr"/>
            <a:r>
              <a:rPr lang="zh-CN" altLang="en-US" sz="2800" b="1">
                <a:ea typeface="仿宋_GB2312" pitchFamily="49" charset="-122"/>
              </a:rPr>
              <a:t>怎样测量这些非常高大物体的高度？</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9" presetClass="exit" presetSubtype="0" fill="hold" nodeType="clickEffect">
                                  <p:stCondLst>
                                    <p:cond delay="0"/>
                                  </p:stCondLst>
                                  <p:childTnLst>
                                    <p:animEffect transition="out" filter="dissolve">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290">
                                          <p:stCondLst>
                                            <p:cond delay="0"/>
                                          </p:stCondLst>
                                        </p:cTn>
                                        <p:tgtEl>
                                          <p:spTgt spid="6"/>
                                        </p:tgtEl>
                                      </p:cBhvr>
                                    </p:animEffect>
                                    <p:anim calcmode="lin" valueType="num">
                                      <p:cBhvr>
                                        <p:cTn id="19" dur="911"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332"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332" tmFilter="0, 0; 0.125,0.2665; 0.25,0.4; 0.375,0.465; 0.5,0.5;  0.625,0.535; 0.75,0.6; 0.875,0.7335; 1,1">
                                          <p:stCondLst>
                                            <p:cond delay="332"/>
                                          </p:stCondLst>
                                        </p:cTn>
                                        <p:tgtEl>
                                          <p:spTgt spid="6"/>
                                        </p:tgtEl>
                                        <p:attrNameLst>
                                          <p:attrName>ppt_y</p:attrName>
                                        </p:attrNameLst>
                                      </p:cBhvr>
                                      <p:tavLst>
                                        <p:tav tm="0" fmla="#ppt_y-sin(pi*$)/9">
                                          <p:val>
                                            <p:fltVal val="0"/>
                                          </p:val>
                                        </p:tav>
                                        <p:tav tm="100000">
                                          <p:val>
                                            <p:fltVal val="1"/>
                                          </p:val>
                                        </p:tav>
                                      </p:tavLst>
                                    </p:anim>
                                    <p:anim calcmode="lin" valueType="num">
                                      <p:cBhvr>
                                        <p:cTn id="22" dur="166" tmFilter="0, 0; 0.125,0.2665; 0.25,0.4; 0.375,0.465; 0.5,0.5;  0.625,0.535; 0.75,0.6; 0.875,0.7335; 1,1">
                                          <p:stCondLst>
                                            <p:cond delay="662"/>
                                          </p:stCondLst>
                                        </p:cTn>
                                        <p:tgtEl>
                                          <p:spTgt spid="6"/>
                                        </p:tgtEl>
                                        <p:attrNameLst>
                                          <p:attrName>ppt_y</p:attrName>
                                        </p:attrNameLst>
                                      </p:cBhvr>
                                      <p:tavLst>
                                        <p:tav tm="0" fmla="#ppt_y-sin(pi*$)/27">
                                          <p:val>
                                            <p:fltVal val="0"/>
                                          </p:val>
                                        </p:tav>
                                        <p:tav tm="100000">
                                          <p:val>
                                            <p:fltVal val="1"/>
                                          </p:val>
                                        </p:tav>
                                      </p:tavLst>
                                    </p:anim>
                                    <p:anim calcmode="lin" valueType="num">
                                      <p:cBhvr>
                                        <p:cTn id="23" dur="82" tmFilter="0, 0; 0.125,0.2665; 0.25,0.4; 0.375,0.465; 0.5,0.5;  0.625,0.535; 0.75,0.6; 0.875,0.7335; 1,1">
                                          <p:stCondLst>
                                            <p:cond delay="828"/>
                                          </p:stCondLst>
                                        </p:cTn>
                                        <p:tgtEl>
                                          <p:spTgt spid="6"/>
                                        </p:tgtEl>
                                        <p:attrNameLst>
                                          <p:attrName>ppt_y</p:attrName>
                                        </p:attrNameLst>
                                      </p:cBhvr>
                                      <p:tavLst>
                                        <p:tav tm="0" fmla="#ppt_y-sin(pi*$)/81">
                                          <p:val>
                                            <p:fltVal val="0"/>
                                          </p:val>
                                        </p:tav>
                                        <p:tav tm="100000">
                                          <p:val>
                                            <p:fltVal val="1"/>
                                          </p:val>
                                        </p:tav>
                                      </p:tavLst>
                                    </p:anim>
                                    <p:animScale>
                                      <p:cBhvr>
                                        <p:cTn id="24" dur="13">
                                          <p:stCondLst>
                                            <p:cond delay="325"/>
                                          </p:stCondLst>
                                        </p:cTn>
                                        <p:tgtEl>
                                          <p:spTgt spid="6"/>
                                        </p:tgtEl>
                                      </p:cBhvr>
                                      <p:to x="100000" y="60000"/>
                                    </p:animScale>
                                    <p:animScale>
                                      <p:cBhvr>
                                        <p:cTn id="25" dur="83" decel="50000">
                                          <p:stCondLst>
                                            <p:cond delay="338"/>
                                          </p:stCondLst>
                                        </p:cTn>
                                        <p:tgtEl>
                                          <p:spTgt spid="6"/>
                                        </p:tgtEl>
                                      </p:cBhvr>
                                      <p:to x="100000" y="100000"/>
                                    </p:animScale>
                                    <p:animScale>
                                      <p:cBhvr>
                                        <p:cTn id="26" dur="13">
                                          <p:stCondLst>
                                            <p:cond delay="656"/>
                                          </p:stCondLst>
                                        </p:cTn>
                                        <p:tgtEl>
                                          <p:spTgt spid="6"/>
                                        </p:tgtEl>
                                      </p:cBhvr>
                                      <p:to x="100000" y="80000"/>
                                    </p:animScale>
                                    <p:animScale>
                                      <p:cBhvr>
                                        <p:cTn id="27" dur="83" decel="50000">
                                          <p:stCondLst>
                                            <p:cond delay="669"/>
                                          </p:stCondLst>
                                        </p:cTn>
                                        <p:tgtEl>
                                          <p:spTgt spid="6"/>
                                        </p:tgtEl>
                                      </p:cBhvr>
                                      <p:to x="100000" y="100000"/>
                                    </p:animScale>
                                    <p:animScale>
                                      <p:cBhvr>
                                        <p:cTn id="28" dur="13">
                                          <p:stCondLst>
                                            <p:cond delay="821"/>
                                          </p:stCondLst>
                                        </p:cTn>
                                        <p:tgtEl>
                                          <p:spTgt spid="6"/>
                                        </p:tgtEl>
                                      </p:cBhvr>
                                      <p:to x="100000" y="90000"/>
                                    </p:animScale>
                                    <p:animScale>
                                      <p:cBhvr>
                                        <p:cTn id="29" dur="83" decel="50000">
                                          <p:stCondLst>
                                            <p:cond delay="834"/>
                                          </p:stCondLst>
                                        </p:cTn>
                                        <p:tgtEl>
                                          <p:spTgt spid="6"/>
                                        </p:tgtEl>
                                      </p:cBhvr>
                                      <p:to x="100000" y="100000"/>
                                    </p:animScale>
                                    <p:animScale>
                                      <p:cBhvr>
                                        <p:cTn id="30" dur="13">
                                          <p:stCondLst>
                                            <p:cond delay="904"/>
                                          </p:stCondLst>
                                        </p:cTn>
                                        <p:tgtEl>
                                          <p:spTgt spid="6"/>
                                        </p:tgtEl>
                                      </p:cBhvr>
                                      <p:to x="100000" y="95000"/>
                                    </p:animScale>
                                    <p:animScale>
                                      <p:cBhvr>
                                        <p:cTn id="31" dur="83" decel="50000">
                                          <p:stCondLst>
                                            <p:cond delay="917"/>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appdata\roaming\360se6\User Data\temp\44856998_2.jpg"/>
          <p:cNvPicPr>
            <a:picLocks noChangeAspect="1" noChangeArrowheads="1"/>
          </p:cNvPicPr>
          <p:nvPr/>
        </p:nvPicPr>
        <p:blipFill>
          <a:blip r:embed="rId2" cstate="email"/>
          <a:stretch>
            <a:fillRect/>
          </a:stretch>
        </p:blipFill>
        <p:spPr bwMode="auto">
          <a:xfrm>
            <a:off x="2031206" y="2301720"/>
            <a:ext cx="4845050" cy="2403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6"/>
          <p:cNvSpPr>
            <a:spLocks noChangeArrowheads="1"/>
          </p:cNvSpPr>
          <p:nvPr/>
        </p:nvSpPr>
        <p:spPr bwMode="auto">
          <a:xfrm>
            <a:off x="684858" y="681540"/>
            <a:ext cx="7775575" cy="1422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en-US" altLang="zh-CN" sz="2000" dirty="0">
                <a:latin typeface="+mn-ea"/>
                <a:ea typeface="+mn-ea"/>
              </a:rPr>
              <a:t>     </a:t>
            </a:r>
            <a:r>
              <a:rPr lang="zh-CN" altLang="zh-CN" sz="2000" dirty="0">
                <a:latin typeface="+mn-ea"/>
                <a:ea typeface="+mn-ea"/>
              </a:rPr>
              <a:t>据史料记载</a:t>
            </a:r>
            <a:r>
              <a:rPr lang="en-US" altLang="zh-CN" sz="2000" dirty="0">
                <a:latin typeface="+mn-ea"/>
                <a:ea typeface="+mn-ea"/>
              </a:rPr>
              <a:t>,</a:t>
            </a:r>
            <a:r>
              <a:rPr lang="zh-CN" altLang="zh-CN" sz="2000" dirty="0">
                <a:latin typeface="+mn-ea"/>
                <a:ea typeface="+mn-ea"/>
              </a:rPr>
              <a:t>古希腊数学家、天文学家泰勒斯曾利用相似三角形的原理</a:t>
            </a:r>
            <a:r>
              <a:rPr lang="en-US" altLang="zh-CN" sz="2000" dirty="0">
                <a:latin typeface="+mn-ea"/>
                <a:ea typeface="+mn-ea"/>
              </a:rPr>
              <a:t>,</a:t>
            </a:r>
            <a:r>
              <a:rPr lang="zh-CN" altLang="zh-CN" sz="2000" dirty="0">
                <a:latin typeface="+mn-ea"/>
                <a:ea typeface="+mn-ea"/>
              </a:rPr>
              <a:t>测出了金字塔的高度</a:t>
            </a:r>
            <a:r>
              <a:rPr lang="en-US" altLang="zh-CN" sz="2000" i="1" dirty="0">
                <a:latin typeface="+mn-ea"/>
                <a:ea typeface="+mn-ea"/>
              </a:rPr>
              <a:t>.</a:t>
            </a:r>
            <a:r>
              <a:rPr lang="zh-CN" altLang="zh-CN" sz="2000" dirty="0">
                <a:latin typeface="+mn-ea"/>
                <a:ea typeface="+mn-ea"/>
              </a:rPr>
              <a:t>那么现在我们也学习了相似三角形的知识</a:t>
            </a:r>
            <a:r>
              <a:rPr lang="en-US" altLang="zh-CN" sz="2000" dirty="0">
                <a:latin typeface="+mn-ea"/>
                <a:ea typeface="+mn-ea"/>
              </a:rPr>
              <a:t>,</a:t>
            </a:r>
            <a:r>
              <a:rPr lang="zh-CN" altLang="zh-CN" sz="2000" dirty="0">
                <a:latin typeface="+mn-ea"/>
                <a:ea typeface="+mn-ea"/>
              </a:rPr>
              <a:t>我们可不可以运用相似三角形的知识去测量建筑物的高度呢</a:t>
            </a:r>
            <a:r>
              <a:rPr lang="en-US" altLang="zh-CN" sz="2000" dirty="0">
                <a:latin typeface="+mn-ea"/>
                <a:ea typeface="+mn-ea"/>
              </a:rPr>
              <a:t>? </a:t>
            </a:r>
            <a:endParaRPr lang="zh-CN" altLang="en-US" sz="2000" dirty="0">
              <a:latin typeface="+mn-ea"/>
              <a:ea typeface="+mn-ea"/>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4"/>
          <p:cNvSpPr>
            <a:spLocks noChangeArrowheads="1"/>
          </p:cNvSpPr>
          <p:nvPr/>
        </p:nvSpPr>
        <p:spPr bwMode="auto">
          <a:xfrm>
            <a:off x="628849" y="897731"/>
            <a:ext cx="47529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en-US" altLang="zh-CN" sz="2400" dirty="0">
                <a:latin typeface="+mn-ea"/>
                <a:ea typeface="+mn-ea"/>
              </a:rPr>
              <a:t>     </a:t>
            </a:r>
            <a:r>
              <a:rPr lang="zh-CN" altLang="zh-CN" sz="2400" dirty="0">
                <a:latin typeface="+mn-ea"/>
                <a:ea typeface="+mn-ea"/>
              </a:rPr>
              <a:t>学校广场上的五星红旗高高飘扬</a:t>
            </a:r>
            <a:r>
              <a:rPr lang="en-US" altLang="zh-CN" sz="2400" dirty="0">
                <a:latin typeface="+mn-ea"/>
                <a:ea typeface="+mn-ea"/>
              </a:rPr>
              <a:t>,</a:t>
            </a:r>
            <a:r>
              <a:rPr lang="zh-CN" altLang="zh-CN" sz="2400" dirty="0">
                <a:latin typeface="+mn-ea"/>
                <a:ea typeface="+mn-ea"/>
              </a:rPr>
              <a:t>每周一的早上</a:t>
            </a:r>
            <a:r>
              <a:rPr lang="en-US" altLang="zh-CN" sz="2400" dirty="0">
                <a:latin typeface="+mn-ea"/>
                <a:ea typeface="+mn-ea"/>
              </a:rPr>
              <a:t>,</a:t>
            </a:r>
            <a:r>
              <a:rPr lang="zh-CN" altLang="zh-CN" sz="2400" dirty="0">
                <a:latin typeface="+mn-ea"/>
                <a:ea typeface="+mn-ea"/>
              </a:rPr>
              <a:t>全校师生都要在那里举行庄严的升国旗仪式</a:t>
            </a:r>
            <a:r>
              <a:rPr lang="en-US" altLang="zh-CN" sz="2400" i="1" dirty="0">
                <a:latin typeface="+mn-ea"/>
                <a:ea typeface="+mn-ea"/>
              </a:rPr>
              <a:t>.</a:t>
            </a:r>
            <a:r>
              <a:rPr lang="zh-CN" altLang="zh-CN" sz="2400" dirty="0">
                <a:latin typeface="+mn-ea"/>
                <a:ea typeface="+mn-ea"/>
              </a:rPr>
              <a:t>那么你知道旗杆的高度吗</a:t>
            </a:r>
            <a:r>
              <a:rPr lang="en-US" altLang="zh-CN" sz="2400" dirty="0">
                <a:latin typeface="+mn-ea"/>
                <a:ea typeface="+mn-ea"/>
              </a:rPr>
              <a:t>?</a:t>
            </a:r>
            <a:r>
              <a:rPr lang="zh-CN" altLang="zh-CN" sz="2400" dirty="0">
                <a:latin typeface="+mn-ea"/>
                <a:ea typeface="+mn-ea"/>
              </a:rPr>
              <a:t>你能测量出旗杆的高度吗</a:t>
            </a:r>
            <a:r>
              <a:rPr lang="en-US" altLang="zh-CN" sz="2400" dirty="0">
                <a:latin typeface="+mn-ea"/>
                <a:ea typeface="+mn-ea"/>
              </a:rPr>
              <a:t>?</a:t>
            </a:r>
            <a:endParaRPr lang="zh-CN" altLang="zh-CN" sz="2400" dirty="0">
              <a:latin typeface="+mn-ea"/>
              <a:ea typeface="+mn-ea"/>
            </a:endParaRPr>
          </a:p>
        </p:txBody>
      </p:sp>
      <p:pic>
        <p:nvPicPr>
          <p:cNvPr id="5" name="Picture 3" descr="wutijian2004_20078318501869471"/>
          <p:cNvPicPr>
            <a:picLocks noChangeAspect="1" noChangeArrowheads="1"/>
          </p:cNvPicPr>
          <p:nvPr/>
        </p:nvPicPr>
        <p:blipFill>
          <a:blip r:embed="rId2"/>
          <a:stretch>
            <a:fillRect/>
          </a:stretch>
        </p:blipFill>
        <p:spPr bwMode="auto">
          <a:xfrm>
            <a:off x="5740598" y="1113235"/>
            <a:ext cx="2863850" cy="2992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文本框 6151"/>
          <p:cNvSpPr txBox="1">
            <a:spLocks noChangeArrowheads="1"/>
          </p:cNvSpPr>
          <p:nvPr/>
        </p:nvSpPr>
        <p:spPr bwMode="auto">
          <a:xfrm>
            <a:off x="1835696" y="735547"/>
            <a:ext cx="53822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FF0000"/>
                </a:solidFill>
                <a:latin typeface="Arial" panose="020B0604020202020204" pitchFamily="34" charset="0"/>
                <a:ea typeface="宋体" panose="02010600030101010101" pitchFamily="2" charset="-122"/>
              </a:defRPr>
            </a:lvl1pPr>
            <a:lvl2pPr>
              <a:defRPr sz="2400">
                <a:solidFill>
                  <a:srgbClr val="FF0000"/>
                </a:solidFill>
                <a:latin typeface="Arial" panose="020B0604020202020204" pitchFamily="34" charset="0"/>
                <a:ea typeface="宋体" panose="02010600030101010101" pitchFamily="2" charset="-122"/>
              </a:defRPr>
            </a:lvl2pPr>
            <a:lvl3pPr>
              <a:defRPr sz="2400">
                <a:solidFill>
                  <a:srgbClr val="FF0000"/>
                </a:solidFill>
                <a:latin typeface="Arial" panose="020B0604020202020204" pitchFamily="34" charset="0"/>
                <a:ea typeface="宋体" panose="02010600030101010101" pitchFamily="2" charset="-122"/>
              </a:defRPr>
            </a:lvl3pPr>
            <a:lvl4pPr>
              <a:defRPr sz="2400">
                <a:solidFill>
                  <a:srgbClr val="FF0000"/>
                </a:solidFill>
                <a:latin typeface="Arial" panose="020B0604020202020204" pitchFamily="34" charset="0"/>
                <a:ea typeface="宋体" panose="02010600030101010101" pitchFamily="2" charset="-122"/>
              </a:defRPr>
            </a:lvl4pPr>
            <a:lvl5pPr>
              <a:defRPr sz="2400">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rgbClr val="FF0000"/>
                </a:solidFill>
                <a:latin typeface="Arial" panose="020B0604020202020204" pitchFamily="34" charset="0"/>
                <a:ea typeface="宋体" panose="02010600030101010101" pitchFamily="2" charset="-122"/>
              </a:defRPr>
            </a:lvl9pPr>
          </a:lstStyle>
          <a:p>
            <a:r>
              <a:rPr lang="zh-CN" altLang="en-US" sz="32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利用相似三角形测量高度</a:t>
            </a:r>
            <a:endParaRPr lang="en-US" altLang="zh-CN" sz="32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1" name="矩形 4"/>
          <p:cNvSpPr>
            <a:spLocks noChangeArrowheads="1"/>
          </p:cNvSpPr>
          <p:nvPr/>
        </p:nvSpPr>
        <p:spPr bwMode="auto">
          <a:xfrm>
            <a:off x="299022" y="665901"/>
            <a:ext cx="1464667" cy="557164"/>
          </a:xfrm>
          <a:prstGeom prst="roundRect">
            <a:avLst/>
          </a:prstGeom>
          <a:solidFill>
            <a:srgbClr val="2A7070"/>
          </a:solidFill>
          <a:ln w="25400">
            <a:solidFill>
              <a:schemeClr val="lt1"/>
            </a:solidFill>
          </a:ln>
          <a:effectLst>
            <a:outerShdw dir="4200000" sx="1000" sy="1000" rotWithShape="0">
              <a:srgbClr val="000000">
                <a:alpha val="52000"/>
              </a:srgbClr>
            </a:outerShdw>
          </a:effectLst>
        </p:spPr>
        <p:style>
          <a:lnRef idx="3">
            <a:schemeClr val="lt1"/>
          </a:lnRef>
          <a:fillRef idx="1">
            <a:schemeClr val="dk1"/>
          </a:fillRef>
          <a:effectRef idx="1">
            <a:schemeClr val="dk1"/>
          </a:effectRef>
          <a:fontRef idx="minor">
            <a:schemeClr val="lt1"/>
          </a:fontRef>
        </p:style>
        <p:txBody>
          <a:bodyPr wrap="square" lIns="36000" tIns="36000" rIns="36000" bIns="36000" anchor="ctr">
            <a:spAutoFit/>
          </a:bodyPr>
          <a:lstStyle/>
          <a:p>
            <a:pPr algn="ctr">
              <a:buFontTx/>
              <a:buNone/>
              <a:defRPr/>
            </a:pPr>
            <a:r>
              <a:rPr lang="zh-CN" altLang="en-US" sz="2800" b="1">
                <a:solidFill>
                  <a:srgbClr val="FFFFFF"/>
                </a:solidFill>
                <a:latin typeface="Times New Roman" panose="02020603050405020304" pitchFamily="18" charset="0"/>
                <a:ea typeface="黑体" panose="02010609060101010101" pitchFamily="49" charset="-122"/>
                <a:sym typeface="+mn-ea"/>
              </a:rPr>
              <a:t>知识</a:t>
            </a:r>
            <a:r>
              <a:rPr lang="zh-CN" altLang="en-US" sz="2800" b="1" smtClean="0">
                <a:solidFill>
                  <a:srgbClr val="FFFFFF"/>
                </a:solidFill>
                <a:latin typeface="Times New Roman" panose="02020603050405020304" pitchFamily="18" charset="0"/>
                <a:ea typeface="黑体" panose="02010609060101010101" pitchFamily="49" charset="-122"/>
                <a:sym typeface="+mn-ea"/>
              </a:rPr>
              <a:t>点</a:t>
            </a:r>
            <a:endParaRPr lang="zh-CN" altLang="en-US" sz="2800" b="1">
              <a:solidFill>
                <a:srgbClr val="FFFFFF"/>
              </a:solidFill>
              <a:latin typeface="Times New Roman" panose="02020603050405020304" pitchFamily="18" charset="0"/>
              <a:ea typeface="黑体" panose="02010609060101010101" pitchFamily="49" charset="-122"/>
              <a:sym typeface="+mn-ea"/>
            </a:endParaRPr>
          </a:p>
        </p:txBody>
      </p:sp>
      <p:sp>
        <p:nvSpPr>
          <p:cNvPr id="12" name="矩形 80"/>
          <p:cNvSpPr>
            <a:spLocks noChangeArrowheads="1"/>
          </p:cNvSpPr>
          <p:nvPr/>
        </p:nvSpPr>
        <p:spPr bwMode="auto">
          <a:xfrm>
            <a:off x="3257750" y="250798"/>
            <a:ext cx="2031325"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dirty="0" smtClean="0">
                <a:solidFill>
                  <a:schemeClr val="bg1"/>
                </a:solidFill>
                <a:latin typeface="+mj-ea"/>
                <a:ea typeface="+mj-ea"/>
              </a:rPr>
              <a:t>讲授新课</a:t>
            </a:r>
            <a:endParaRPr lang="zh-CN" altLang="en-US" sz="3600" dirty="0" smtClean="0">
              <a:solidFill>
                <a:schemeClr val="bg1"/>
              </a:solidFill>
              <a:latin typeface="+mj-ea"/>
              <a:ea typeface="+mj-ea"/>
            </a:endParaRPr>
          </a:p>
        </p:txBody>
      </p:sp>
      <p:sp>
        <p:nvSpPr>
          <p:cNvPr id="13" name="矩形 6"/>
          <p:cNvSpPr>
            <a:spLocks noChangeArrowheads="1"/>
          </p:cNvSpPr>
          <p:nvPr/>
        </p:nvSpPr>
        <p:spPr bwMode="auto">
          <a:xfrm>
            <a:off x="395536" y="1221600"/>
            <a:ext cx="6983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2400" b="1" dirty="0" smtClean="0">
                <a:solidFill>
                  <a:srgbClr val="FF0000"/>
                </a:solidFill>
                <a:latin typeface="黑体" panose="02010609060101010101" pitchFamily="49" charset="-122"/>
                <a:ea typeface="黑体" panose="02010609060101010101" pitchFamily="49" charset="-122"/>
              </a:rPr>
              <a:t>1.</a:t>
            </a:r>
            <a:r>
              <a:rPr lang="zh-CN" altLang="zh-CN" sz="2400" b="1" dirty="0" smtClean="0">
                <a:solidFill>
                  <a:srgbClr val="FF0000"/>
                </a:solidFill>
                <a:latin typeface="黑体" panose="02010609060101010101" pitchFamily="49" charset="-122"/>
                <a:ea typeface="黑体" panose="02010609060101010101" pitchFamily="49" charset="-122"/>
              </a:rPr>
              <a:t>利用</a:t>
            </a:r>
            <a:r>
              <a:rPr lang="zh-CN" altLang="zh-CN" sz="2400" b="1" dirty="0">
                <a:solidFill>
                  <a:srgbClr val="FF0000"/>
                </a:solidFill>
                <a:latin typeface="黑体" panose="02010609060101010101" pitchFamily="49" charset="-122"/>
                <a:ea typeface="黑体" panose="02010609060101010101" pitchFamily="49" charset="-122"/>
              </a:rPr>
              <a:t>阳光下的</a:t>
            </a:r>
            <a:r>
              <a:rPr lang="zh-CN" altLang="zh-CN" sz="2400" b="1" dirty="0" smtClean="0">
                <a:solidFill>
                  <a:srgbClr val="FF0000"/>
                </a:solidFill>
                <a:latin typeface="黑体" panose="02010609060101010101" pitchFamily="49" charset="-122"/>
                <a:ea typeface="黑体" panose="02010609060101010101" pitchFamily="49" charset="-122"/>
              </a:rPr>
              <a:t>影子测量</a:t>
            </a:r>
            <a:r>
              <a:rPr lang="zh-CN" altLang="zh-CN" sz="2400" b="1" dirty="0">
                <a:solidFill>
                  <a:srgbClr val="FF0000"/>
                </a:solidFill>
                <a:latin typeface="黑体" panose="02010609060101010101" pitchFamily="49" charset="-122"/>
                <a:ea typeface="黑体" panose="02010609060101010101" pitchFamily="49" charset="-122"/>
              </a:rPr>
              <a:t>旗杆的高度</a:t>
            </a:r>
            <a:endParaRPr lang="zh-CN" altLang="en-US" sz="2400" b="1" dirty="0">
              <a:solidFill>
                <a:srgbClr val="FF0000"/>
              </a:solidFill>
              <a:latin typeface="黑体" panose="02010609060101010101" pitchFamily="49" charset="-122"/>
              <a:ea typeface="黑体" panose="02010609060101010101" pitchFamily="49" charset="-122"/>
            </a:endParaRPr>
          </a:p>
        </p:txBody>
      </p:sp>
      <p:sp>
        <p:nvSpPr>
          <p:cNvPr id="14" name="矩形 7"/>
          <p:cNvSpPr>
            <a:spLocks noChangeArrowheads="1"/>
          </p:cNvSpPr>
          <p:nvPr/>
        </p:nvSpPr>
        <p:spPr bwMode="auto">
          <a:xfrm>
            <a:off x="503908" y="1678473"/>
            <a:ext cx="71637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zh-CN" sz="2400" dirty="0"/>
              <a:t>【操作方法</a:t>
            </a:r>
            <a:r>
              <a:rPr lang="en-US" altLang="zh-CN" sz="2400" dirty="0"/>
              <a:t>1</a:t>
            </a:r>
            <a:r>
              <a:rPr lang="zh-CN" altLang="zh-CN" sz="2400" dirty="0" smtClean="0"/>
              <a:t>】一</a:t>
            </a:r>
            <a:r>
              <a:rPr lang="zh-CN" altLang="zh-CN" sz="2400" dirty="0"/>
              <a:t>名学生在直立于旗杆影子的顶端</a:t>
            </a:r>
            <a:r>
              <a:rPr lang="zh-CN" altLang="zh-CN" sz="2400" dirty="0" smtClean="0"/>
              <a:t>处</a:t>
            </a:r>
            <a:r>
              <a:rPr lang="zh-CN" altLang="en-US" sz="2400" dirty="0" smtClean="0"/>
              <a:t>，</a:t>
            </a:r>
            <a:r>
              <a:rPr lang="zh-CN" altLang="zh-CN" sz="2400" dirty="0" smtClean="0"/>
              <a:t>测出</a:t>
            </a:r>
            <a:r>
              <a:rPr lang="zh-CN" altLang="zh-CN" sz="2400" dirty="0"/>
              <a:t>该同学的影长和此时旗杆的影长</a:t>
            </a:r>
            <a:r>
              <a:rPr lang="en-US" altLang="zh-CN" sz="2400" i="1" dirty="0"/>
              <a:t>.</a:t>
            </a:r>
            <a:endParaRPr lang="zh-CN" altLang="zh-CN" sz="2400" dirty="0"/>
          </a:p>
        </p:txBody>
      </p:sp>
      <p:sp>
        <p:nvSpPr>
          <p:cNvPr id="15" name="AutoShape 11" descr="[T0T9JKJ7@0M8OK29719M"/>
          <p:cNvSpPr>
            <a:spLocks noChangeAspect="1" noChangeArrowheads="1"/>
          </p:cNvSpPr>
          <p:nvPr/>
        </p:nvSpPr>
        <p:spPr bwMode="auto">
          <a:xfrm>
            <a:off x="4419600" y="265154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sp>
        <p:nvSpPr>
          <p:cNvPr id="16" name="AutoShape 12" descr="[T0T9JKJ7@0M8OK29719M"/>
          <p:cNvSpPr>
            <a:spLocks noChangeAspect="1" noChangeArrowheads="1"/>
          </p:cNvSpPr>
          <p:nvPr/>
        </p:nvSpPr>
        <p:spPr bwMode="auto">
          <a:xfrm>
            <a:off x="4419600" y="265154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pic>
        <p:nvPicPr>
          <p:cNvPr id="17" name="th142.jpg" descr="id:2147493101;FounderCES"/>
          <p:cNvPicPr/>
          <p:nvPr/>
        </p:nvPicPr>
        <p:blipFill>
          <a:blip r:embed="rId3" cstate="email">
            <a:duotone>
              <a:prstClr val="black"/>
              <a:schemeClr val="accent2">
                <a:tint val="45000"/>
                <a:satMod val="400000"/>
              </a:schemeClr>
            </a:duotone>
          </a:blip>
          <a:stretch>
            <a:fillRect/>
          </a:stretch>
        </p:blipFill>
        <p:spPr>
          <a:xfrm>
            <a:off x="755576" y="2711834"/>
            <a:ext cx="3600400" cy="1836204"/>
          </a:xfrm>
          <a:prstGeom prst="rect">
            <a:avLst/>
          </a:prstGeom>
        </p:spPr>
      </p:pic>
      <p:grpSp>
        <p:nvGrpSpPr>
          <p:cNvPr id="18" name="Group 3"/>
          <p:cNvGrpSpPr/>
          <p:nvPr/>
        </p:nvGrpSpPr>
        <p:grpSpPr>
          <a:xfrm>
            <a:off x="5291567" y="2603915"/>
            <a:ext cx="2376058" cy="2166055"/>
            <a:chOff x="121" y="-74"/>
            <a:chExt cx="1999" cy="2967"/>
          </a:xfrm>
        </p:grpSpPr>
        <p:sp>
          <p:nvSpPr>
            <p:cNvPr id="19" name="AutoShape 4"/>
            <p:cNvSpPr>
              <a:spLocks noChangeArrowheads="1"/>
            </p:cNvSpPr>
            <p:nvPr/>
          </p:nvSpPr>
          <p:spPr bwMode="auto">
            <a:xfrm flipH="1">
              <a:off x="339" y="1706"/>
              <a:ext cx="328" cy="590"/>
            </a:xfrm>
            <a:prstGeom prst="rtTriangle">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i="1">
                <a:latin typeface="Times New Roman" panose="02020603050405020304" pitchFamily="18" charset="0"/>
                <a:cs typeface="Times New Roman" panose="02020603050405020304" pitchFamily="18" charset="0"/>
              </a:endParaRPr>
            </a:p>
          </p:txBody>
        </p:sp>
        <p:sp>
          <p:nvSpPr>
            <p:cNvPr id="20" name="AutoShape 5"/>
            <p:cNvSpPr>
              <a:spLocks noChangeArrowheads="1"/>
            </p:cNvSpPr>
            <p:nvPr/>
          </p:nvSpPr>
          <p:spPr bwMode="auto">
            <a:xfrm flipH="1">
              <a:off x="667" y="272"/>
              <a:ext cx="1119" cy="2013"/>
            </a:xfrm>
            <a:prstGeom prst="rtTriangle">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i="1">
                <a:latin typeface="Times New Roman" panose="02020603050405020304" pitchFamily="18" charset="0"/>
                <a:cs typeface="Times New Roman" panose="02020603050405020304" pitchFamily="18" charset="0"/>
              </a:endParaRPr>
            </a:p>
          </p:txBody>
        </p:sp>
        <p:sp>
          <p:nvSpPr>
            <p:cNvPr id="21" name="Text Box 6"/>
            <p:cNvSpPr txBox="1">
              <a:spLocks noChangeArrowheads="1"/>
            </p:cNvSpPr>
            <p:nvPr/>
          </p:nvSpPr>
          <p:spPr bwMode="auto">
            <a:xfrm>
              <a:off x="424" y="1287"/>
              <a:ext cx="364" cy="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50000"/>
                </a:spcBef>
                <a:buFontTx/>
                <a:buNone/>
              </a:pPr>
              <a:r>
                <a:rPr lang="en-US" altLang="zh-CN" sz="2400" b="1" i="1">
                  <a:latin typeface="Times New Roman" panose="02020603050405020304" pitchFamily="18" charset="0"/>
                  <a:cs typeface="Times New Roman" panose="02020603050405020304" pitchFamily="18" charset="0"/>
                </a:rPr>
                <a:t>A</a:t>
              </a:r>
            </a:p>
          </p:txBody>
        </p:sp>
        <p:sp>
          <p:nvSpPr>
            <p:cNvPr id="22" name="Text Box 7"/>
            <p:cNvSpPr txBox="1">
              <a:spLocks noChangeArrowheads="1"/>
            </p:cNvSpPr>
            <p:nvPr/>
          </p:nvSpPr>
          <p:spPr bwMode="auto">
            <a:xfrm>
              <a:off x="121" y="2249"/>
              <a:ext cx="363" cy="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50000"/>
                </a:spcBef>
                <a:buFontTx/>
                <a:buNone/>
              </a:pPr>
              <a:r>
                <a:rPr lang="en-US" altLang="zh-CN" sz="2400" b="1" i="1">
                  <a:latin typeface="Times New Roman" panose="02020603050405020304" pitchFamily="18" charset="0"/>
                  <a:cs typeface="Times New Roman" panose="02020603050405020304" pitchFamily="18" charset="0"/>
                </a:rPr>
                <a:t>E</a:t>
              </a:r>
            </a:p>
          </p:txBody>
        </p:sp>
        <p:sp>
          <p:nvSpPr>
            <p:cNvPr id="24" name="Text Box 9"/>
            <p:cNvSpPr txBox="1">
              <a:spLocks noChangeArrowheads="1"/>
            </p:cNvSpPr>
            <p:nvPr/>
          </p:nvSpPr>
          <p:spPr bwMode="auto">
            <a:xfrm>
              <a:off x="1757" y="-74"/>
              <a:ext cx="363" cy="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50000"/>
                </a:spcBef>
                <a:buFontTx/>
                <a:buNone/>
              </a:pPr>
              <a:r>
                <a:rPr lang="en-US" altLang="zh-CN" sz="2400" b="1" i="1">
                  <a:latin typeface="Times New Roman" panose="02020603050405020304" pitchFamily="18" charset="0"/>
                  <a:cs typeface="Times New Roman" panose="02020603050405020304" pitchFamily="18" charset="0"/>
                </a:rPr>
                <a:t>C</a:t>
              </a:r>
            </a:p>
          </p:txBody>
        </p:sp>
        <p:sp>
          <p:nvSpPr>
            <p:cNvPr id="25" name="Text Box 10"/>
            <p:cNvSpPr txBox="1">
              <a:spLocks noChangeArrowheads="1"/>
            </p:cNvSpPr>
            <p:nvPr/>
          </p:nvSpPr>
          <p:spPr bwMode="auto">
            <a:xfrm>
              <a:off x="485" y="2249"/>
              <a:ext cx="361" cy="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50000"/>
                </a:spcBef>
                <a:buFontTx/>
                <a:buNone/>
              </a:pPr>
              <a:r>
                <a:rPr lang="en-US" altLang="zh-CN" sz="2400" b="1" i="1" smtClean="0">
                  <a:latin typeface="Times New Roman" panose="02020603050405020304" pitchFamily="18" charset="0"/>
                  <a:cs typeface="Times New Roman" panose="02020603050405020304" pitchFamily="18" charset="0"/>
                </a:rPr>
                <a:t>B</a:t>
              </a:r>
              <a:endParaRPr lang="en-US" altLang="zh-CN" sz="2400" b="1" i="1">
                <a:latin typeface="Times New Roman" panose="02020603050405020304" pitchFamily="18" charset="0"/>
                <a:cs typeface="Times New Roman" panose="02020603050405020304" pitchFamily="18" charset="0"/>
              </a:endParaRPr>
            </a:p>
          </p:txBody>
        </p:sp>
        <p:sp>
          <p:nvSpPr>
            <p:cNvPr id="26" name="Text Box 11"/>
            <p:cNvSpPr txBox="1">
              <a:spLocks noChangeArrowheads="1"/>
            </p:cNvSpPr>
            <p:nvPr/>
          </p:nvSpPr>
          <p:spPr bwMode="auto">
            <a:xfrm>
              <a:off x="1643" y="2261"/>
              <a:ext cx="363" cy="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50000"/>
                </a:spcBef>
                <a:buFontTx/>
                <a:buNone/>
              </a:pPr>
              <a:r>
                <a:rPr lang="en-US" altLang="zh-CN" sz="2400" b="1" i="1">
                  <a:latin typeface="Times New Roman" panose="02020603050405020304" pitchFamily="18" charset="0"/>
                  <a:cs typeface="Times New Roman" panose="02020603050405020304" pitchFamily="18" charset="0"/>
                </a:rPr>
                <a:t>D</a:t>
              </a:r>
            </a:p>
          </p:txBody>
        </p:sp>
      </p:gr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custom20205081_1*b*1"/>
  <p:tag name="KSO_WM_UNIT_INDEX" val="1"/>
  <p:tag name="KSO_WM_UNIT_ISCONTENTSTITLE" val="0"/>
  <p:tag name="KSO_WM_UNIT_ISNUMDGMTITLE" val="0"/>
  <p:tag name="KSO_WM_UNIT_LAYERLEVEL" val="1"/>
  <p:tag name="KSO_WM_UNIT_NOCLEAR" val="0"/>
  <p:tag name="KSO_WM_UNIT_PRESET_TEXT" val="单击输入您的封面副标题"/>
  <p:tag name="KSO_WM_UNIT_SHOW_EDIT_AREA_INDICATION" val="1"/>
  <p:tag name="KSO_WM_UNIT_TYPE" val="b"/>
  <p:tag name="KSO_WM_UNIT_VALUE" val="11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WWW.2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2622</Words>
  <Application>Microsoft Office PowerPoint</Application>
  <PresentationFormat>全屏显示(16:9)</PresentationFormat>
  <Paragraphs>247</Paragraphs>
  <Slides>38</Slides>
  <Notes>5</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3</vt:i4>
      </vt:variant>
      <vt:variant>
        <vt:lpstr>幻灯片标题</vt:lpstr>
      </vt:variant>
      <vt:variant>
        <vt:i4>38</vt:i4>
      </vt:variant>
    </vt:vector>
  </HeadingPairs>
  <TitlesOfParts>
    <vt:vector size="53" baseType="lpstr">
      <vt:lpstr>仿宋_GB2312</vt:lpstr>
      <vt:lpstr>黑体</vt:lpstr>
      <vt:lpstr>楷体</vt:lpstr>
      <vt:lpstr>宋体</vt:lpstr>
      <vt:lpstr>微软雅黑</vt:lpstr>
      <vt:lpstr>幼圆</vt:lpstr>
      <vt:lpstr>Arial</vt:lpstr>
      <vt:lpstr>Calibri</vt:lpstr>
      <vt:lpstr>Times New Roman</vt:lpstr>
      <vt:lpstr>Wingdings</vt:lpstr>
      <vt:lpstr>Wingdings 2</vt:lpstr>
      <vt:lpstr>WWW.2PPT.COM</vt:lpstr>
      <vt:lpstr>Equation</vt:lpstr>
      <vt:lpstr>Equation.3</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2021-01-26T16:41:00Z</cp:lastPrinted>
  <dcterms:created xsi:type="dcterms:W3CDTF">2021-01-26T16:41:00Z</dcterms:created>
  <dcterms:modified xsi:type="dcterms:W3CDTF">2023-01-16T17:24:32Z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0B009A6D7FF74EA797E7B9FFE944579D</vt:lpwstr>
  </property>
  <property fmtid="{D5CDD505-2E9C-101B-9397-08002B2CF9AE}" pid="7" name="KSOProductBuildVer">
    <vt:lpwstr>2052-11.1.0.11194</vt:lpwstr>
  </property>
  <property fmtid="{A09F084E-AD41-489F-8076-AA5BE3082BCA}" pid="100">
    <vt:ui4>5</vt:ui4>
  </property>
  <property fmtid="{64440492-4C8B-11D1-8B70-080036B11A03}" pid="11">
    <vt:lpwstr>www.2ppt.com-爱PPT提供资源下载</vt:lpwstr>
  </property>
</Properties>
</file>