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369" r:id="rId3"/>
    <p:sldId id="370" r:id="rId4"/>
    <p:sldId id="371" r:id="rId5"/>
    <p:sldId id="310" r:id="rId6"/>
    <p:sldId id="363" r:id="rId7"/>
    <p:sldId id="274" r:id="rId8"/>
    <p:sldId id="273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0000CC"/>
    <a:srgbClr val="3399FF"/>
    <a:srgbClr val="99FFCC"/>
    <a:srgbClr val="FFCC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205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271AA-0B82-45DD-9CCA-E4EC5B39871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A690E-A330-49FC-85A4-C8D4AF9E61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A690E-A330-49FC-85A4-C8D4AF9E619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7A57A-6634-4B3A-9FDE-5DA3A7E9E99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14E23-0C06-408C-9DBB-5F61ACFA9ED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F69EE-F792-42AA-9911-230A189DD53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1F7D9-498B-4267-B83D-CED58C928D5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1791F-C167-410D-A118-2324249002F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32329-593E-4E24-910F-5CC306D1E0B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C4A4C-0AE7-4D62-8F0F-43E61BFAE69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52571-E2DF-4546-AA1A-B559FDC99A6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55C9D-0AA3-4F05-9802-43301BD8293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992B5-5100-437C-B221-3BDE02370E0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379D2888-0D2D-4E70-A179-27878A8FDD28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8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image" Target="../media/image8.png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4.wmf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jpeg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22.GIF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0.wmf"/><Relationship Id="rId10" Type="http://schemas.openxmlformats.org/officeDocument/2006/relationships/image" Target="../media/image21.wmf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04800" y="1439575"/>
            <a:ext cx="4102405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1500" kern="10" spc="600" dirty="0" smtClean="0">
                <a:ln w="9525">
                  <a:noFill/>
                  <a:round/>
                </a:ln>
                <a:solidFill>
                  <a:srgbClr val="0070C0"/>
                </a:solidFill>
                <a:latin typeface="汉仪大宋简" pitchFamily="49" charset="-122"/>
                <a:ea typeface="汉仪大宋简" pitchFamily="49" charset="-122"/>
              </a:rPr>
              <a:t>实 数</a:t>
            </a:r>
            <a:endParaRPr lang="zh-CN" altLang="en-US" sz="11500" kern="10" spc="600" dirty="0">
              <a:ln w="9525">
                <a:noFill/>
                <a:round/>
              </a:ln>
              <a:solidFill>
                <a:srgbClr val="0070C0"/>
              </a:solidFill>
              <a:latin typeface="汉仪大宋简" pitchFamily="49" charset="-122"/>
              <a:ea typeface="汉仪大宋简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7492" y="515719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258888" y="1557338"/>
            <a:ext cx="41798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3200" dirty="0"/>
              <a:t>你能解答下列问题吗</a:t>
            </a:r>
            <a:r>
              <a:rPr lang="en-US" sz="3200" dirty="0"/>
              <a:t>? </a:t>
            </a:r>
            <a:endParaRPr lang="zh-CN" altLang="en-US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042988" y="2127250"/>
            <a:ext cx="6624637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tabLst>
                <a:tab pos="114300" algn="l"/>
              </a:tabLst>
            </a:pPr>
            <a:r>
              <a:rPr lang="zh-CN" altLang="en-US" sz="3200" dirty="0"/>
              <a:t>（</a:t>
            </a:r>
            <a:r>
              <a:rPr lang="en-US" sz="3200" dirty="0">
                <a:latin typeface="Times New Roman" panose="02020603050405020304" pitchFamily="18" charset="0"/>
              </a:rPr>
              <a:t>1</a:t>
            </a:r>
            <a:r>
              <a:rPr lang="zh-CN" altLang="en-US" sz="3200" dirty="0"/>
              <a:t>）     的相反数是</a:t>
            </a:r>
            <a:r>
              <a:rPr lang="zh-CN" altLang="en-US" sz="3200" u="sng" dirty="0"/>
              <a:t>      </a:t>
            </a:r>
            <a:r>
              <a:rPr lang="zh-CN" altLang="en-US" sz="3200" dirty="0"/>
              <a:t>， </a:t>
            </a:r>
          </a:p>
          <a:p>
            <a:pPr>
              <a:lnSpc>
                <a:spcPct val="120000"/>
              </a:lnSpc>
              <a:tabLst>
                <a:tab pos="114300" algn="l"/>
              </a:tabLst>
            </a:pPr>
            <a:r>
              <a:rPr lang="zh-CN" altLang="en-US" sz="3200" dirty="0"/>
              <a:t>          　 的相反数是</a:t>
            </a:r>
            <a:r>
              <a:rPr lang="zh-CN" altLang="en-US" sz="3200" u="sng" dirty="0"/>
              <a:t>      </a:t>
            </a:r>
            <a:r>
              <a:rPr lang="zh-CN" altLang="en-US" sz="3200" dirty="0"/>
              <a:t>，</a:t>
            </a:r>
          </a:p>
          <a:p>
            <a:pPr>
              <a:lnSpc>
                <a:spcPct val="120000"/>
              </a:lnSpc>
              <a:tabLst>
                <a:tab pos="114300" algn="l"/>
              </a:tabLst>
            </a:pPr>
            <a:r>
              <a:rPr lang="en-US" sz="3200" dirty="0">
                <a:latin typeface="Times New Roman" panose="02020603050405020304" pitchFamily="18" charset="0"/>
              </a:rPr>
              <a:t>       </a:t>
            </a:r>
            <a:r>
              <a:rPr lang="zh-CN" altLang="en-US" sz="3200" dirty="0">
                <a:latin typeface="Times New Roman" panose="02020603050405020304" pitchFamily="18" charset="0"/>
              </a:rPr>
              <a:t>　 </a:t>
            </a:r>
            <a:r>
              <a:rPr lang="en-US" sz="3200" dirty="0">
                <a:latin typeface="Times New Roman" panose="02020603050405020304" pitchFamily="18" charset="0"/>
              </a:rPr>
              <a:t>0  </a:t>
            </a:r>
            <a:r>
              <a:rPr lang="zh-CN" altLang="en-US" sz="3200" dirty="0"/>
              <a:t>的相反数是</a:t>
            </a:r>
            <a:r>
              <a:rPr lang="zh-CN" altLang="en-US" sz="3200" u="sng" dirty="0"/>
              <a:t>           </a:t>
            </a:r>
            <a:r>
              <a:rPr lang="zh-CN" altLang="en-US" sz="3200" dirty="0"/>
              <a:t>；</a:t>
            </a:r>
          </a:p>
          <a:p>
            <a:pPr>
              <a:lnSpc>
                <a:spcPct val="120000"/>
              </a:lnSpc>
              <a:tabLst>
                <a:tab pos="114300" algn="l"/>
              </a:tabLst>
            </a:pPr>
            <a:r>
              <a:rPr lang="en-US" sz="3200" dirty="0"/>
              <a:t> </a:t>
            </a:r>
          </a:p>
          <a:p>
            <a:pPr>
              <a:lnSpc>
                <a:spcPct val="120000"/>
              </a:lnSpc>
              <a:tabLst>
                <a:tab pos="114300" algn="l"/>
              </a:tabLst>
            </a:pPr>
            <a:r>
              <a:rPr lang="zh-CN" altLang="en-US" sz="3200" dirty="0"/>
              <a:t>（</a:t>
            </a:r>
            <a:r>
              <a:rPr lang="en-US" sz="3200" dirty="0">
                <a:latin typeface="Times New Roman" panose="02020603050405020304" pitchFamily="18" charset="0"/>
              </a:rPr>
              <a:t>2</a:t>
            </a:r>
            <a:r>
              <a:rPr lang="zh-CN" altLang="en-US" sz="3200" dirty="0"/>
              <a:t>）        ＝</a:t>
            </a:r>
            <a:r>
              <a:rPr lang="zh-CN" altLang="en-US" sz="3200" u="sng" dirty="0"/>
              <a:t>         </a:t>
            </a:r>
            <a:r>
              <a:rPr lang="zh-CN" altLang="en-US" sz="3200" dirty="0"/>
              <a:t>，      ＝</a:t>
            </a:r>
            <a:r>
              <a:rPr lang="zh-CN" altLang="en-US" sz="3200" u="sng" dirty="0"/>
              <a:t>         </a:t>
            </a:r>
            <a:r>
              <a:rPr lang="zh-CN" altLang="en-US" sz="3200" dirty="0"/>
              <a:t>， </a:t>
            </a:r>
          </a:p>
          <a:p>
            <a:pPr>
              <a:lnSpc>
                <a:spcPct val="120000"/>
              </a:lnSpc>
              <a:tabLst>
                <a:tab pos="114300" algn="l"/>
              </a:tabLst>
            </a:pPr>
            <a:r>
              <a:rPr lang="en-US" sz="3200" dirty="0"/>
              <a:t>            </a:t>
            </a:r>
          </a:p>
          <a:p>
            <a:pPr>
              <a:lnSpc>
                <a:spcPct val="120000"/>
              </a:lnSpc>
              <a:tabLst>
                <a:tab pos="114300" algn="l"/>
              </a:tabLst>
            </a:pPr>
            <a:r>
              <a:rPr lang="en-US" sz="3200" dirty="0"/>
              <a:t>               </a:t>
            </a:r>
            <a:r>
              <a:rPr lang="zh-CN" altLang="en-US" sz="3200" dirty="0">
                <a:latin typeface="宋体" panose="02010600030101010101" pitchFamily="2" charset="-122"/>
              </a:rPr>
              <a:t>＝</a:t>
            </a:r>
            <a:r>
              <a:rPr lang="zh-CN" altLang="en-US" sz="3200" u="sng" dirty="0"/>
              <a:t>         </a:t>
            </a:r>
            <a:r>
              <a:rPr lang="zh-CN" altLang="en-US" sz="3200" dirty="0"/>
              <a:t>．</a:t>
            </a:r>
          </a:p>
        </p:txBody>
      </p:sp>
      <p:sp>
        <p:nvSpPr>
          <p:cNvPr id="5124" name="矩形 28"/>
          <p:cNvSpPr>
            <a:spLocks noChangeArrowheads="1"/>
          </p:cNvSpPr>
          <p:nvPr/>
        </p:nvSpPr>
        <p:spPr bwMode="auto">
          <a:xfrm>
            <a:off x="539750" y="476250"/>
            <a:ext cx="2952750" cy="655638"/>
          </a:xfrm>
          <a:prstGeom prst="rect">
            <a:avLst/>
          </a:prstGeom>
          <a:noFill/>
          <a:ln w="76200" cmpd="thickThin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复习提问</a:t>
            </a: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978025" y="2203450"/>
          <a:ext cx="64928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r:id="rId3" imgW="241300" imgH="215900" progId="Equation.3">
                  <p:embed/>
                </p:oleObj>
              </mc:Choice>
              <mc:Fallback>
                <p:oleObj r:id="rId3" imgW="241300" imgH="215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8025" y="2203450"/>
                        <a:ext cx="649288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1979613" y="2924175"/>
          <a:ext cx="673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r:id="rId5" imgW="215900" imgH="139700" progId="Equation.DSMT4">
                  <p:embed/>
                </p:oleObj>
              </mc:Choice>
              <mc:Fallback>
                <p:oleObj r:id="rId5" imgW="215900" imgH="139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924175"/>
                        <a:ext cx="6731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2187575" y="4437063"/>
          <a:ext cx="8001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r:id="rId7" imgW="279400" imgH="304800" progId="Equation.3">
                  <p:embed/>
                </p:oleObj>
              </mc:Choice>
              <mc:Fallback>
                <p:oleObj r:id="rId7" imgW="279400" imgH="304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7575" y="4437063"/>
                        <a:ext cx="8001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4754563" y="4508500"/>
          <a:ext cx="8255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r:id="rId9" imgW="317500" imgH="254000" progId="Equation.DSMT4">
                  <p:embed/>
                </p:oleObj>
              </mc:Choice>
              <mc:Fallback>
                <p:oleObj r:id="rId9" imgW="317500" imgH="2540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4563" y="4508500"/>
                        <a:ext cx="82550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2212975" y="5659438"/>
          <a:ext cx="703263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r:id="rId11" imgW="266700" imgH="254000" progId="Equation.DSMT4">
                  <p:embed/>
                </p:oleObj>
              </mc:Choice>
              <mc:Fallback>
                <p:oleObj r:id="rId11" imgW="266700" imgH="2540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2975" y="5659438"/>
                        <a:ext cx="703263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34" name="图片 6" descr="tb.pn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8359775" y="155575"/>
            <a:ext cx="595313" cy="595313"/>
          </a:xfrm>
          <a:prstGeom prst="rect">
            <a:avLst/>
          </a:prstGeom>
          <a:noFill/>
          <a:ln>
            <a:noFill/>
          </a:ln>
          <a:effectLst>
            <a:outerShdw dist="38100" dir="2700000" algn="ctr" rotWithShape="0">
              <a:srgbClr val="000000">
                <a:alpha val="39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矩形 28"/>
          <p:cNvSpPr>
            <a:spLocks noGrp="1" noChangeArrowheads="1"/>
          </p:cNvSpPr>
          <p:nvPr>
            <p:ph idx="4294967295"/>
          </p:nvPr>
        </p:nvSpPr>
        <p:spPr>
          <a:xfrm>
            <a:off x="179512" y="454025"/>
            <a:ext cx="2592388" cy="584775"/>
          </a:xfrm>
          <a:ln w="76200" cmpd="thickThin">
            <a:solidFill>
              <a:srgbClr val="00B050"/>
            </a:solidFill>
            <a:bevel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latin typeface="Times New Roman" panose="02020603050405020304" pitchFamily="18" charset="0"/>
              </a:rPr>
              <a:t>3  </a:t>
            </a:r>
            <a:r>
              <a:rPr lang="zh-CN" altLang="en-US" dirty="0" smtClean="0">
                <a:latin typeface="Times New Roman" panose="02020603050405020304" pitchFamily="18" charset="0"/>
              </a:rPr>
              <a:t>知</a:t>
            </a:r>
            <a:r>
              <a:rPr lang="zh-CN" altLang="en-US" dirty="0">
                <a:latin typeface="Times New Roman" panose="02020603050405020304" pitchFamily="18" charset="0"/>
              </a:rPr>
              <a:t>识</a:t>
            </a:r>
            <a:r>
              <a:rPr lang="zh-CN" altLang="en-US" b="1" dirty="0">
                <a:latin typeface="Times New Roman" panose="02020603050405020304" pitchFamily="18" charset="0"/>
              </a:rPr>
              <a:t>运用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147" name="内容占位符 2"/>
          <p:cNvSpPr>
            <a:spLocks noChangeArrowheads="1"/>
          </p:cNvSpPr>
          <p:nvPr/>
        </p:nvSpPr>
        <p:spPr bwMode="auto">
          <a:xfrm>
            <a:off x="395288" y="1557338"/>
            <a:ext cx="8229600" cy="506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3200" b="1" dirty="0">
                <a:latin typeface="Calibri" panose="020F0502020204030204" pitchFamily="34" charset="0"/>
              </a:rPr>
              <a:t>例</a:t>
            </a:r>
            <a:r>
              <a:rPr lang="en-US" sz="3200" b="1" dirty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Calibri" panose="020F0502020204030204" pitchFamily="34" charset="0"/>
              </a:rPr>
              <a:t>　</a:t>
            </a:r>
            <a:r>
              <a:rPr lang="zh-CN" altLang="en-US" sz="3200" dirty="0">
                <a:latin typeface="Calibri" panose="020F0502020204030204" pitchFamily="34" charset="0"/>
              </a:rPr>
              <a:t>计算下列各式的值：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3200" dirty="0">
                <a:latin typeface="Calibri" panose="020F0502020204030204" pitchFamily="34" charset="0"/>
              </a:rPr>
              <a:t>（</a:t>
            </a:r>
            <a:r>
              <a:rPr lang="en-US" sz="3200" dirty="0">
                <a:latin typeface="Times New Roman" panose="02020603050405020304" pitchFamily="18" charset="0"/>
              </a:rPr>
              <a:t>1</a:t>
            </a:r>
            <a:r>
              <a:rPr lang="zh-CN" altLang="en-US" sz="3200" dirty="0">
                <a:latin typeface="Calibri" panose="020F0502020204030204" pitchFamily="34" charset="0"/>
              </a:rPr>
              <a:t>）                                       </a:t>
            </a:r>
          </a:p>
          <a:p>
            <a:pPr marL="342900" indent="-342900">
              <a:spcBef>
                <a:spcPct val="20000"/>
              </a:spcBef>
            </a:pPr>
            <a:endParaRPr lang="zh-CN" altLang="en-US" sz="3200" dirty="0">
              <a:latin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zh-CN" altLang="en-US" sz="3200" dirty="0">
              <a:latin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zh-CN" altLang="en-US" sz="3200" dirty="0">
              <a:latin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zh-CN" altLang="en-US" sz="3200" dirty="0">
                <a:latin typeface="Calibri" panose="020F0502020204030204" pitchFamily="34" charset="0"/>
              </a:rPr>
              <a:t>（</a:t>
            </a:r>
            <a:r>
              <a:rPr lang="en-US" sz="3200" dirty="0">
                <a:latin typeface="Times New Roman" panose="02020603050405020304" pitchFamily="18" charset="0"/>
              </a:rPr>
              <a:t>2</a:t>
            </a:r>
            <a:r>
              <a:rPr lang="zh-CN" altLang="en-US" sz="3200" dirty="0">
                <a:latin typeface="Calibri" panose="020F0502020204030204" pitchFamily="34" charset="0"/>
              </a:rPr>
              <a:t>）                               </a:t>
            </a:r>
            <a:endParaRPr lang="en-US" sz="3200" dirty="0">
              <a:latin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sz="3200" dirty="0">
              <a:latin typeface="Calibri" panose="020F0502020204030204" pitchFamily="34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6153" name="Rectangle 14"/>
          <p:cNvSpPr>
            <a:spLocks noChangeArrowheads="1"/>
          </p:cNvSpPr>
          <p:nvPr/>
        </p:nvSpPr>
        <p:spPr bwMode="auto">
          <a:xfrm>
            <a:off x="0" y="328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1619250" y="2132013"/>
          <a:ext cx="273685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r:id="rId3" imgW="1003300" imgH="241300" progId="Equation.3">
                  <p:embed/>
                </p:oleObj>
              </mc:Choice>
              <mc:Fallback>
                <p:oleObj r:id="rId3" imgW="1003300" imgH="241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132013"/>
                        <a:ext cx="273685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1763713" y="4508500"/>
          <a:ext cx="208756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r:id="rId5" imgW="699135" imgH="228600" progId="Equation.DSMT4">
                  <p:embed/>
                </p:oleObj>
              </mc:Choice>
              <mc:Fallback>
                <p:oleObj r:id="rId5" imgW="699135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508500"/>
                        <a:ext cx="2087562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1547813" y="2852738"/>
          <a:ext cx="5543550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r:id="rId7" imgW="2032635" imgH="558800" progId="Equation.DSMT4">
                  <p:embed/>
                </p:oleObj>
              </mc:Choice>
              <mc:Fallback>
                <p:oleObj r:id="rId7" imgW="2032635" imgH="558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852738"/>
                        <a:ext cx="5543550" cy="153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8" name="Rectangle 27"/>
          <p:cNvSpPr>
            <a:spLocks noChangeArrowheads="1"/>
          </p:cNvSpPr>
          <p:nvPr/>
        </p:nvSpPr>
        <p:spPr bwMode="auto">
          <a:xfrm>
            <a:off x="0" y="3192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1476375" y="5229225"/>
          <a:ext cx="3455988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r:id="rId9" imgW="1346835" imgH="508000" progId="Equation.DSMT4">
                  <p:embed/>
                </p:oleObj>
              </mc:Choice>
              <mc:Fallback>
                <p:oleObj r:id="rId9" imgW="1346835" imgH="5080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229225"/>
                        <a:ext cx="3455988" cy="130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0" name="Oval 28"/>
          <p:cNvSpPr>
            <a:spLocks noChangeArrowheads="1"/>
          </p:cNvSpPr>
          <p:nvPr/>
        </p:nvSpPr>
        <p:spPr bwMode="auto">
          <a:xfrm>
            <a:off x="4427538" y="2852738"/>
            <a:ext cx="2952750" cy="936625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61" name="Oval 29"/>
          <p:cNvSpPr>
            <a:spLocks noChangeArrowheads="1"/>
          </p:cNvSpPr>
          <p:nvPr/>
        </p:nvSpPr>
        <p:spPr bwMode="auto">
          <a:xfrm>
            <a:off x="3348038" y="5084763"/>
            <a:ext cx="1728787" cy="100965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6162" name="图片 6" descr="tb.pn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8359775" y="155575"/>
            <a:ext cx="595313" cy="595313"/>
          </a:xfrm>
          <a:prstGeom prst="rect">
            <a:avLst/>
          </a:prstGeom>
          <a:noFill/>
          <a:ln>
            <a:noFill/>
          </a:ln>
          <a:effectLst>
            <a:outerShdw dist="38100" dir="2700000" algn="ctr" rotWithShape="0">
              <a:srgbClr val="000000">
                <a:alpha val="39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 animBg="1" autoUpdateAnimBg="0"/>
      <p:bldP spid="616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矩形 28"/>
          <p:cNvSpPr>
            <a:spLocks noGrp="1" noChangeArrowheads="1"/>
          </p:cNvSpPr>
          <p:nvPr>
            <p:ph idx="4294967295"/>
          </p:nvPr>
        </p:nvSpPr>
        <p:spPr>
          <a:xfrm>
            <a:off x="378942" y="453231"/>
            <a:ext cx="2557463" cy="584775"/>
          </a:xfrm>
          <a:ln w="76200" cmpd="thickThin">
            <a:solidFill>
              <a:srgbClr val="00B050"/>
            </a:solidFill>
            <a:bevel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latin typeface="Times New Roman" panose="02020603050405020304" pitchFamily="18" charset="0"/>
              </a:rPr>
              <a:t>3  </a:t>
            </a:r>
            <a:r>
              <a:rPr lang="zh-CN" altLang="en-US" dirty="0" smtClean="0"/>
              <a:t>知</a:t>
            </a:r>
            <a:r>
              <a:rPr lang="zh-CN" altLang="en-US" dirty="0"/>
              <a:t>识</a:t>
            </a:r>
            <a:r>
              <a:rPr lang="zh-CN" altLang="en-US" b="1" dirty="0"/>
              <a:t>运用</a:t>
            </a:r>
            <a:endParaRPr lang="zh-CN" altLang="en-US" dirty="0"/>
          </a:p>
        </p:txBody>
      </p:sp>
      <p:sp>
        <p:nvSpPr>
          <p:cNvPr id="7171" name="内容占位符 2"/>
          <p:cNvSpPr>
            <a:spLocks noChangeArrowheads="1"/>
          </p:cNvSpPr>
          <p:nvPr/>
        </p:nvSpPr>
        <p:spPr bwMode="auto">
          <a:xfrm>
            <a:off x="395288" y="1773238"/>
            <a:ext cx="8229600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例</a:t>
            </a:r>
            <a:r>
              <a:rPr lang="en-US" sz="3200" b="1" dirty="0">
                <a:latin typeface="Times New Roman" panose="02020603050405020304" pitchFamily="18" charset="0"/>
              </a:rPr>
              <a:t>3</a:t>
            </a:r>
            <a:r>
              <a:rPr lang="zh-CN" altLang="en-US" sz="3200" b="1" dirty="0">
                <a:latin typeface="Calibri" panose="020F0502020204030204" pitchFamily="34" charset="0"/>
              </a:rPr>
              <a:t>　</a:t>
            </a:r>
            <a:r>
              <a:rPr lang="zh-CN" altLang="en-US" sz="3200" dirty="0">
                <a:latin typeface="Calibri" panose="020F0502020204030204" pitchFamily="34" charset="0"/>
              </a:rPr>
              <a:t>计算</a:t>
            </a:r>
            <a:r>
              <a:rPr lang="zh-CN" altLang="en-US" sz="3200" dirty="0">
                <a:latin typeface="宋体" panose="02010600030101010101" pitchFamily="2" charset="-122"/>
              </a:rPr>
              <a:t>（</a:t>
            </a:r>
            <a:r>
              <a:rPr lang="zh-CN" altLang="en-US" sz="3200" dirty="0">
                <a:latin typeface="Calibri" panose="020F0502020204030204" pitchFamily="34" charset="0"/>
              </a:rPr>
              <a:t>结果保留小数点后两位）：</a:t>
            </a:r>
          </a:p>
          <a:p>
            <a:pPr marL="342900" indent="-342900">
              <a:spcBef>
                <a:spcPct val="60000"/>
              </a:spcBef>
            </a:pPr>
            <a:r>
              <a:rPr lang="zh-CN" altLang="en-US" sz="3200" dirty="0">
                <a:latin typeface="Calibri" panose="020F0502020204030204" pitchFamily="34" charset="0"/>
              </a:rPr>
              <a:t>                                 ； </a:t>
            </a:r>
          </a:p>
          <a:p>
            <a:pPr marL="342900" indent="-342900">
              <a:spcBef>
                <a:spcPct val="20000"/>
              </a:spcBef>
            </a:pPr>
            <a:endParaRPr lang="zh-CN" altLang="en-US" sz="3200" dirty="0">
              <a:latin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zh-CN" altLang="en-US" sz="3200" dirty="0">
                <a:latin typeface="Calibri" panose="020F0502020204030204" pitchFamily="34" charset="0"/>
              </a:rPr>
              <a:t>解</a:t>
            </a:r>
            <a:r>
              <a:rPr lang="en-US" sz="3200" dirty="0">
                <a:latin typeface="Calibri" panose="020F0502020204030204" pitchFamily="34" charset="0"/>
              </a:rPr>
              <a:t>:</a:t>
            </a:r>
            <a:endParaRPr lang="zh-CN" altLang="en-US" sz="3200" dirty="0">
              <a:latin typeface="Calibri" panose="020F0502020204030204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328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717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1493838" y="2492375"/>
          <a:ext cx="190817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r:id="rId4" imgW="673100" imgH="228600" progId="Equation.DSMT4">
                  <p:embed/>
                </p:oleObj>
              </mc:Choice>
              <mc:Fallback>
                <p:oleObj r:id="rId4" imgW="67310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838" y="2492375"/>
                        <a:ext cx="1908175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3821113" y="2490788"/>
          <a:ext cx="2252662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r:id="rId6" imgW="825500" imgH="241300" progId="Equation.DSMT4">
                  <p:embed/>
                </p:oleObj>
              </mc:Choice>
              <mc:Fallback>
                <p:oleObj r:id="rId6" imgW="825500" imgH="2413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113" y="2490788"/>
                        <a:ext cx="2252662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1171575" y="3789363"/>
          <a:ext cx="6046788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r:id="rId8" imgW="2146300" imgH="241300" progId="Equation.DSMT4">
                  <p:embed/>
                </p:oleObj>
              </mc:Choice>
              <mc:Fallback>
                <p:oleObj r:id="rId8" imgW="2146300" imgH="2413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575" y="3789363"/>
                        <a:ext cx="6046788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1152525" y="4868863"/>
          <a:ext cx="5984875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r:id="rId10" imgW="2146300" imgH="241300" progId="Equation.DSMT4">
                  <p:embed/>
                </p:oleObj>
              </mc:Choice>
              <mc:Fallback>
                <p:oleObj r:id="rId10" imgW="2146300" imgH="2413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4868863"/>
                        <a:ext cx="5984875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85" name="图片 6" descr="tb.png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8359775" y="155575"/>
            <a:ext cx="595313" cy="595313"/>
          </a:xfrm>
          <a:prstGeom prst="rect">
            <a:avLst/>
          </a:prstGeom>
          <a:noFill/>
          <a:ln>
            <a:noFill/>
          </a:ln>
          <a:effectLst>
            <a:outerShdw dist="38100" dir="2700000" algn="ctr" rotWithShape="0">
              <a:srgbClr val="000000">
                <a:alpha val="39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/>
          <p:nvPr/>
        </p:nvGrpSpPr>
        <p:grpSpPr bwMode="auto">
          <a:xfrm>
            <a:off x="76200" y="44450"/>
            <a:ext cx="4208463" cy="946150"/>
            <a:chOff x="0" y="0"/>
            <a:chExt cx="2651" cy="596"/>
          </a:xfrm>
        </p:grpSpPr>
        <p:grpSp>
          <p:nvGrpSpPr>
            <p:cNvPr id="8195" name="Group 3"/>
            <p:cNvGrpSpPr/>
            <p:nvPr/>
          </p:nvGrpSpPr>
          <p:grpSpPr bwMode="auto">
            <a:xfrm>
              <a:off x="0" y="116"/>
              <a:ext cx="1199" cy="480"/>
              <a:chOff x="0" y="0"/>
              <a:chExt cx="1399" cy="480"/>
            </a:xfrm>
          </p:grpSpPr>
          <p:sp>
            <p:nvSpPr>
              <p:cNvPr id="8196" name="AutoShap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72" cy="192"/>
              </a:xfrm>
              <a:prstGeom prst="curvedDownArrow">
                <a:avLst>
                  <a:gd name="adj1" fmla="val 70000"/>
                  <a:gd name="adj2" fmla="val 140000"/>
                  <a:gd name="adj3" fmla="val 33333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197" name="AutoShape 5"/>
              <p:cNvSpPr>
                <a:spLocks noChangeArrowheads="1"/>
              </p:cNvSpPr>
              <p:nvPr/>
            </p:nvSpPr>
            <p:spPr bwMode="auto">
              <a:xfrm>
                <a:off x="192" y="0"/>
                <a:ext cx="672" cy="192"/>
              </a:xfrm>
              <a:prstGeom prst="curvedDownArrow">
                <a:avLst>
                  <a:gd name="adj1" fmla="val 70000"/>
                  <a:gd name="adj2" fmla="val 140000"/>
                  <a:gd name="adj3" fmla="val 33333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198" name="AutoShape 6"/>
              <p:cNvSpPr>
                <a:spLocks noChangeArrowheads="1"/>
              </p:cNvSpPr>
              <p:nvPr/>
            </p:nvSpPr>
            <p:spPr bwMode="auto">
              <a:xfrm>
                <a:off x="247" y="240"/>
                <a:ext cx="1152" cy="240"/>
              </a:xfrm>
              <a:prstGeom prst="flowChartDecision">
                <a:avLst/>
              </a:prstGeom>
              <a:solidFill>
                <a:srgbClr val="33CCCC">
                  <a:alpha val="73999"/>
                </a:srgbClr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680" y="0"/>
              <a:ext cx="197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4000" b="1" dirty="0">
                  <a:solidFill>
                    <a:srgbClr val="008000"/>
                  </a:solidFill>
                  <a:ea typeface="楷体_GB2312" pitchFamily="1" charset="-122"/>
                </a:rPr>
                <a:t>探究</a:t>
              </a:r>
            </a:p>
          </p:txBody>
        </p:sp>
      </p:grp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4284663" y="2924175"/>
            <a:ext cx="1511300" cy="1489075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1" name="Arc 9"/>
          <p:cNvSpPr/>
          <p:nvPr/>
        </p:nvSpPr>
        <p:spPr bwMode="auto">
          <a:xfrm rot="21404758">
            <a:off x="4392613" y="2946400"/>
            <a:ext cx="1958975" cy="1506538"/>
          </a:xfrm>
          <a:custGeom>
            <a:avLst/>
            <a:gdLst>
              <a:gd name="G0" fmla="+- 0 0 0"/>
              <a:gd name="G1" fmla="+- 14184 0 0"/>
              <a:gd name="G2" fmla="+- 21600 0 0"/>
              <a:gd name="T0" fmla="*/ 16291 w 21600"/>
              <a:gd name="T1" fmla="*/ 0 h 14607"/>
              <a:gd name="T2" fmla="*/ 21596 w 21600"/>
              <a:gd name="T3" fmla="*/ 14607 h 14607"/>
              <a:gd name="T4" fmla="*/ 0 w 21600"/>
              <a:gd name="T5" fmla="*/ 14184 h 14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4607" fill="none" extrusionOk="0">
                <a:moveTo>
                  <a:pt x="16290" y="0"/>
                </a:moveTo>
                <a:cubicBezTo>
                  <a:pt x="19714" y="3932"/>
                  <a:pt x="21600" y="8970"/>
                  <a:pt x="21600" y="14184"/>
                </a:cubicBezTo>
                <a:cubicBezTo>
                  <a:pt x="21600" y="14325"/>
                  <a:pt x="21598" y="14466"/>
                  <a:pt x="21595" y="14606"/>
                </a:cubicBezTo>
              </a:path>
              <a:path w="21600" h="14607" stroke="0" extrusionOk="0">
                <a:moveTo>
                  <a:pt x="16290" y="0"/>
                </a:moveTo>
                <a:cubicBezTo>
                  <a:pt x="19714" y="3932"/>
                  <a:pt x="21600" y="8970"/>
                  <a:pt x="21600" y="14184"/>
                </a:cubicBezTo>
                <a:cubicBezTo>
                  <a:pt x="21600" y="14325"/>
                  <a:pt x="21598" y="14466"/>
                  <a:pt x="21595" y="14606"/>
                </a:cubicBezTo>
                <a:lnTo>
                  <a:pt x="0" y="14184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8202" name="Group 10"/>
          <p:cNvGrpSpPr/>
          <p:nvPr/>
        </p:nvGrpSpPr>
        <p:grpSpPr bwMode="auto">
          <a:xfrm>
            <a:off x="0" y="981075"/>
            <a:ext cx="9144000" cy="701675"/>
            <a:chOff x="0" y="0"/>
            <a:chExt cx="5760" cy="442"/>
          </a:xfrm>
        </p:grpSpPr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4000" b="1" dirty="0">
                  <a:solidFill>
                    <a:srgbClr val="3333FF"/>
                  </a:solidFill>
                  <a:latin typeface="楷体_GB2312" pitchFamily="1" charset="-122"/>
                  <a:ea typeface="楷体_GB2312" pitchFamily="1" charset="-122"/>
                </a:rPr>
                <a:t>问题1.</a:t>
              </a:r>
              <a:r>
                <a:rPr lang="zh-CN" altLang="en-US" sz="3200" b="1" dirty="0">
                  <a:latin typeface="楷体_GB2312" pitchFamily="1" charset="-122"/>
                  <a:ea typeface="楷体_GB2312" pitchFamily="1" charset="-122"/>
                </a:rPr>
                <a:t>能在直角坐标系中描示出点</a:t>
              </a:r>
              <a:r>
                <a:rPr lang="zh-CN" altLang="en-US" sz="3600" b="1" dirty="0">
                  <a:latin typeface="楷体_GB2312" pitchFamily="1" charset="-122"/>
                  <a:ea typeface="楷体_GB2312" pitchFamily="1" charset="-122"/>
                </a:rPr>
                <a:t>(   ,1)吗？</a:t>
              </a:r>
            </a:p>
          </p:txBody>
        </p:sp>
        <p:graphicFrame>
          <p:nvGraphicFramePr>
            <p:cNvPr id="8204" name="Object 12"/>
            <p:cNvGraphicFramePr>
              <a:graphicFrameLocks noChangeAspect="1"/>
            </p:cNvGraphicFramePr>
            <p:nvPr/>
          </p:nvGraphicFramePr>
          <p:xfrm>
            <a:off x="4150" y="0"/>
            <a:ext cx="571" cy="4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53" r:id="rId3" imgW="243840" imgH="218440" progId="Equation.3">
                    <p:embed/>
                  </p:oleObj>
                </mc:Choice>
                <mc:Fallback>
                  <p:oleObj r:id="rId3" imgW="243840" imgH="21844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0" y="0"/>
                          <a:ext cx="571" cy="4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6011863" y="4437063"/>
          <a:ext cx="6477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" r:id="rId5" imgW="243840" imgH="218440" progId="Equation.3">
                  <p:embed/>
                </p:oleObj>
              </mc:Choice>
              <mc:Fallback>
                <p:oleObj r:id="rId5" imgW="243840" imgH="2184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4437063"/>
                        <a:ext cx="6477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5795963" y="2924175"/>
            <a:ext cx="0" cy="1512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6402388" y="2924175"/>
            <a:ext cx="0" cy="14414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4284663" y="2903538"/>
            <a:ext cx="2159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6372225" y="2852738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8210" name="Group 18"/>
          <p:cNvGrpSpPr/>
          <p:nvPr/>
        </p:nvGrpSpPr>
        <p:grpSpPr bwMode="auto">
          <a:xfrm>
            <a:off x="6300788" y="2492375"/>
            <a:ext cx="2195512" cy="669925"/>
            <a:chOff x="0" y="0"/>
            <a:chExt cx="1383" cy="422"/>
          </a:xfrm>
        </p:grpSpPr>
        <p:sp>
          <p:nvSpPr>
            <p:cNvPr id="8211" name="Text Box 19"/>
            <p:cNvSpPr txBox="1">
              <a:spLocks noChangeArrowheads="1"/>
            </p:cNvSpPr>
            <p:nvPr/>
          </p:nvSpPr>
          <p:spPr bwMode="auto">
            <a:xfrm>
              <a:off x="0" y="0"/>
              <a:ext cx="138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600" b="1">
                  <a:latin typeface="楷体_GB2312" pitchFamily="1" charset="-122"/>
                  <a:ea typeface="楷体_GB2312" pitchFamily="1" charset="-122"/>
                </a:rPr>
                <a:t>(   ,1)</a:t>
              </a:r>
            </a:p>
          </p:txBody>
        </p:sp>
        <p:graphicFrame>
          <p:nvGraphicFramePr>
            <p:cNvPr id="8212" name="Object 20"/>
            <p:cNvGraphicFramePr>
              <a:graphicFrameLocks noChangeAspect="1"/>
            </p:cNvGraphicFramePr>
            <p:nvPr/>
          </p:nvGraphicFramePr>
          <p:xfrm>
            <a:off x="91" y="0"/>
            <a:ext cx="571" cy="4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55" r:id="rId6" imgW="243840" imgH="218440" progId="Equation.3">
                    <p:embed/>
                  </p:oleObj>
                </mc:Choice>
                <mc:Fallback>
                  <p:oleObj r:id="rId6" imgW="243840" imgH="21844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" y="0"/>
                          <a:ext cx="571" cy="4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6192838" y="1989138"/>
            <a:ext cx="27003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有序实数对</a:t>
            </a:r>
            <a:endParaRPr lang="zh-CN" altLang="en-US" sz="3600" b="1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250825" y="2133600"/>
            <a:ext cx="364172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chemeClr val="tx2"/>
                </a:solidFill>
                <a:ea typeface="楷体_GB2312" pitchFamily="1" charset="-122"/>
              </a:rPr>
              <a:t>      </a:t>
            </a:r>
            <a:r>
              <a:rPr lang="zh-CN" altLang="en-US" sz="3200" b="1" dirty="0">
                <a:solidFill>
                  <a:schemeClr val="tx2"/>
                </a:solidFill>
              </a:rPr>
              <a:t>直角坐标系中的点</a:t>
            </a:r>
            <a:r>
              <a:rPr lang="zh-CN" altLang="en-US" sz="3200" b="1" dirty="0">
                <a:solidFill>
                  <a:schemeClr val="tx2"/>
                </a:solidFill>
                <a:ea typeface="楷体_GB2312" pitchFamily="1" charset="-122"/>
              </a:rPr>
              <a:t>和</a:t>
            </a:r>
            <a:r>
              <a:rPr lang="zh-CN" altLang="en-US" sz="3200" b="1" dirty="0">
                <a:solidFill>
                  <a:schemeClr val="tx2"/>
                </a:solidFill>
              </a:rPr>
              <a:t>有序实数对</a:t>
            </a:r>
            <a:r>
              <a:rPr lang="zh-CN" altLang="en-US" sz="3200" b="1" dirty="0">
                <a:solidFill>
                  <a:schemeClr val="tx2"/>
                </a:solidFill>
                <a:ea typeface="楷体_GB2312" pitchFamily="1" charset="-122"/>
              </a:rPr>
              <a:t>是</a:t>
            </a:r>
            <a:r>
              <a:rPr lang="zh-CN" altLang="en-US" sz="3200" b="1" i="1" dirty="0">
                <a:solidFill>
                  <a:srgbClr val="FF0000"/>
                </a:solidFill>
                <a:ea typeface="楷体_GB2312" pitchFamily="1" charset="-122"/>
              </a:rPr>
              <a:t>一一对应</a:t>
            </a:r>
            <a:r>
              <a:rPr lang="zh-CN" altLang="en-US" sz="3200" b="1" dirty="0">
                <a:solidFill>
                  <a:schemeClr val="tx2"/>
                </a:solidFill>
                <a:ea typeface="楷体_GB2312" pitchFamily="1" charset="-122"/>
              </a:rPr>
              <a:t>的</a:t>
            </a:r>
            <a:r>
              <a:rPr lang="en-US" altLang="zh-CN" sz="3200" b="1" dirty="0">
                <a:solidFill>
                  <a:schemeClr val="tx2"/>
                </a:solidFill>
                <a:ea typeface="楷体_GB2312" pitchFamily="1" charset="-122"/>
              </a:rPr>
              <a:t>.</a:t>
            </a:r>
          </a:p>
        </p:txBody>
      </p:sp>
      <p:grpSp>
        <p:nvGrpSpPr>
          <p:cNvPr id="8215" name="Group 23"/>
          <p:cNvGrpSpPr/>
          <p:nvPr/>
        </p:nvGrpSpPr>
        <p:grpSpPr bwMode="auto">
          <a:xfrm>
            <a:off x="827088" y="1628775"/>
            <a:ext cx="7921625" cy="4875213"/>
            <a:chOff x="0" y="0"/>
            <a:chExt cx="4990" cy="3071"/>
          </a:xfrm>
        </p:grpSpPr>
        <p:grpSp>
          <p:nvGrpSpPr>
            <p:cNvPr id="8216" name="Group 24"/>
            <p:cNvGrpSpPr/>
            <p:nvPr/>
          </p:nvGrpSpPr>
          <p:grpSpPr bwMode="auto">
            <a:xfrm>
              <a:off x="0" y="91"/>
              <a:ext cx="4854" cy="2980"/>
              <a:chOff x="0" y="0"/>
              <a:chExt cx="4854" cy="2980"/>
            </a:xfrm>
          </p:grpSpPr>
          <p:grpSp>
            <p:nvGrpSpPr>
              <p:cNvPr id="8217" name="Group 25"/>
              <p:cNvGrpSpPr/>
              <p:nvPr/>
            </p:nvGrpSpPr>
            <p:grpSpPr bwMode="auto">
              <a:xfrm>
                <a:off x="0" y="1572"/>
                <a:ext cx="4854" cy="424"/>
                <a:chOff x="0" y="0"/>
                <a:chExt cx="4854" cy="424"/>
              </a:xfrm>
            </p:grpSpPr>
            <p:sp>
              <p:nvSpPr>
                <p:cNvPr id="8218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91" y="90"/>
                  <a:ext cx="4763" cy="0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19" name="Line 27"/>
                <p:cNvSpPr>
                  <a:spLocks noChangeShapeType="1"/>
                </p:cNvSpPr>
                <p:nvPr/>
              </p:nvSpPr>
              <p:spPr bwMode="auto">
                <a:xfrm>
                  <a:off x="272" y="0"/>
                  <a:ext cx="0" cy="91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20" name="Line 28"/>
                <p:cNvSpPr>
                  <a:spLocks noChangeShapeType="1"/>
                </p:cNvSpPr>
                <p:nvPr/>
              </p:nvSpPr>
              <p:spPr bwMode="auto">
                <a:xfrm>
                  <a:off x="1225" y="0"/>
                  <a:ext cx="0" cy="91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21" name="Line 29"/>
                <p:cNvSpPr>
                  <a:spLocks noChangeShapeType="1"/>
                </p:cNvSpPr>
                <p:nvPr/>
              </p:nvSpPr>
              <p:spPr bwMode="auto">
                <a:xfrm>
                  <a:off x="2178" y="0"/>
                  <a:ext cx="0" cy="91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22" name="Line 30"/>
                <p:cNvSpPr>
                  <a:spLocks noChangeShapeType="1"/>
                </p:cNvSpPr>
                <p:nvPr/>
              </p:nvSpPr>
              <p:spPr bwMode="auto">
                <a:xfrm>
                  <a:off x="3130" y="0"/>
                  <a:ext cx="0" cy="91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23" name="Line 31"/>
                <p:cNvSpPr>
                  <a:spLocks noChangeShapeType="1"/>
                </p:cNvSpPr>
                <p:nvPr/>
              </p:nvSpPr>
              <p:spPr bwMode="auto">
                <a:xfrm>
                  <a:off x="4083" y="0"/>
                  <a:ext cx="0" cy="91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2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0" y="136"/>
                  <a:ext cx="45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2400" b="1">
                      <a:solidFill>
                        <a:srgbClr val="0000FF"/>
                      </a:solidFill>
                    </a:rPr>
                    <a:t>－</a:t>
                  </a:r>
                  <a:r>
                    <a:rPr lang="en-US" altLang="zh-CN" sz="2400" b="1">
                      <a:solidFill>
                        <a:srgbClr val="0000FF"/>
                      </a:solidFill>
                    </a:rPr>
                    <a:t>2</a:t>
                  </a:r>
                </a:p>
              </p:txBody>
            </p:sp>
            <p:sp>
              <p:nvSpPr>
                <p:cNvPr id="8225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953" y="136"/>
                  <a:ext cx="45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2400" b="1">
                      <a:solidFill>
                        <a:srgbClr val="0000FF"/>
                      </a:solidFill>
                    </a:rPr>
                    <a:t>－</a:t>
                  </a:r>
                  <a:r>
                    <a:rPr lang="en-US" altLang="zh-CN" sz="2400" b="1">
                      <a:solidFill>
                        <a:srgbClr val="0000FF"/>
                      </a:solidFill>
                    </a:rPr>
                    <a:t>1</a:t>
                  </a:r>
                </a:p>
              </p:txBody>
            </p:sp>
            <p:sp>
              <p:nvSpPr>
                <p:cNvPr id="8226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041" y="136"/>
                  <a:ext cx="45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400" b="1">
                      <a:solidFill>
                        <a:srgbClr val="0000FF"/>
                      </a:solidFill>
                    </a:rPr>
                    <a:t>0</a:t>
                  </a:r>
                </a:p>
              </p:txBody>
            </p:sp>
            <p:sp>
              <p:nvSpPr>
                <p:cNvPr id="8227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994" y="136"/>
                  <a:ext cx="45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400" b="1">
                      <a:solidFill>
                        <a:srgbClr val="0000FF"/>
                      </a:solidFill>
                    </a:rPr>
                    <a:t>1</a:t>
                  </a:r>
                </a:p>
              </p:txBody>
            </p:sp>
            <p:sp>
              <p:nvSpPr>
                <p:cNvPr id="8228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3947" y="136"/>
                  <a:ext cx="45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400" b="1">
                      <a:solidFill>
                        <a:srgbClr val="0000FF"/>
                      </a:solidFill>
                    </a:rPr>
                    <a:t>2</a:t>
                  </a:r>
                </a:p>
              </p:txBody>
            </p:sp>
          </p:grpSp>
          <p:grpSp>
            <p:nvGrpSpPr>
              <p:cNvPr id="8229" name="Group 37"/>
              <p:cNvGrpSpPr/>
              <p:nvPr/>
            </p:nvGrpSpPr>
            <p:grpSpPr bwMode="auto">
              <a:xfrm>
                <a:off x="2086" y="0"/>
                <a:ext cx="681" cy="2980"/>
                <a:chOff x="0" y="0"/>
                <a:chExt cx="681" cy="2980"/>
              </a:xfrm>
            </p:grpSpPr>
            <p:sp>
              <p:nvSpPr>
                <p:cNvPr id="8230" name="Line 38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-1400" y="1490"/>
                  <a:ext cx="2980" cy="0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31" name="Line 39"/>
                <p:cNvSpPr>
                  <a:spLocks noChangeShapeType="1"/>
                </p:cNvSpPr>
                <p:nvPr/>
              </p:nvSpPr>
              <p:spPr bwMode="auto">
                <a:xfrm rot="16200000">
                  <a:off x="46" y="2562"/>
                  <a:ext cx="0" cy="91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32" name="Line 40"/>
                <p:cNvSpPr>
                  <a:spLocks noChangeShapeType="1"/>
                </p:cNvSpPr>
                <p:nvPr/>
              </p:nvSpPr>
              <p:spPr bwMode="auto">
                <a:xfrm rot="16200000">
                  <a:off x="46" y="1609"/>
                  <a:ext cx="0" cy="91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33" name="Line 41"/>
                <p:cNvSpPr>
                  <a:spLocks noChangeShapeType="1"/>
                </p:cNvSpPr>
                <p:nvPr/>
              </p:nvSpPr>
              <p:spPr bwMode="auto">
                <a:xfrm rot="16200000">
                  <a:off x="46" y="657"/>
                  <a:ext cx="0" cy="91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34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53" y="2480"/>
                  <a:ext cx="45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2400" b="1">
                      <a:solidFill>
                        <a:srgbClr val="0000FF"/>
                      </a:solidFill>
                    </a:rPr>
                    <a:t>－</a:t>
                  </a:r>
                  <a:r>
                    <a:rPr lang="en-US" altLang="zh-CN" sz="2400" b="1">
                      <a:solidFill>
                        <a:srgbClr val="0000FF"/>
                      </a:solidFill>
                    </a:rPr>
                    <a:t>1</a:t>
                  </a:r>
                </a:p>
              </p:txBody>
            </p:sp>
            <p:sp>
              <p:nvSpPr>
                <p:cNvPr id="8235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27" y="1512"/>
                  <a:ext cx="45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endParaRPr lang="zh-CN" altLang="en-US" sz="2400" b="1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8236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82" y="559"/>
                  <a:ext cx="45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400" b="1">
                      <a:solidFill>
                        <a:srgbClr val="0000FF"/>
                      </a:solidFill>
                    </a:rPr>
                    <a:t>1</a:t>
                  </a:r>
                </a:p>
              </p:txBody>
            </p:sp>
          </p:grpSp>
        </p:grpSp>
        <p:sp>
          <p:nvSpPr>
            <p:cNvPr id="8237" name="Text Box 45"/>
            <p:cNvSpPr txBox="1">
              <a:spLocks noChangeArrowheads="1"/>
            </p:cNvSpPr>
            <p:nvPr/>
          </p:nvSpPr>
          <p:spPr bwMode="auto">
            <a:xfrm>
              <a:off x="4536" y="1678"/>
              <a:ext cx="45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600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x</a:t>
              </a:r>
            </a:p>
          </p:txBody>
        </p:sp>
        <p:sp>
          <p:nvSpPr>
            <p:cNvPr id="8238" name="Text Box 46"/>
            <p:cNvSpPr txBox="1">
              <a:spLocks noChangeArrowheads="1"/>
            </p:cNvSpPr>
            <p:nvPr/>
          </p:nvSpPr>
          <p:spPr bwMode="auto">
            <a:xfrm>
              <a:off x="2223" y="0"/>
              <a:ext cx="45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600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y</a:t>
              </a:r>
            </a:p>
          </p:txBody>
        </p:sp>
      </p:grp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/>
      <p:bldP spid="8201" grpId="0" animBg="1"/>
      <p:bldP spid="8206" grpId="0" animBg="1"/>
      <p:bldP spid="8207" grpId="0" animBg="1"/>
      <p:bldP spid="8208" grpId="0" animBg="1"/>
      <p:bldP spid="8209" grpId="0" animBg="1"/>
      <p:bldP spid="8213" grpId="0" autoUpdateAnimBg="0"/>
      <p:bldP spid="821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r:id="rId4" imgW="129540" imgH="201295" progId="Equation.DSMT4">
                  <p:embed/>
                </p:oleObj>
              </mc:Choice>
              <mc:Fallback>
                <p:oleObj r:id="rId4" imgW="129540" imgH="20129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71550" y="2781300"/>
            <a:ext cx="87185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</a:rPr>
              <a:t>每一个实数都可以用数轴上的一个点来表示；</a:t>
            </a:r>
          </a:p>
          <a:p>
            <a:r>
              <a:rPr lang="zh-CN" altLang="en-US" sz="2800" b="1" dirty="0">
                <a:latin typeface="Times New Roman" panose="02020603050405020304" pitchFamily="18" charset="0"/>
              </a:rPr>
              <a:t>反之，数轴上的每一个点都代表一个实数。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16013" y="4437063"/>
            <a:ext cx="6629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</a:rPr>
              <a:t>同样的</a:t>
            </a:r>
            <a:r>
              <a:rPr lang="en-US" sz="3600" b="1" dirty="0">
                <a:solidFill>
                  <a:srgbClr val="FF0000"/>
                </a:solidFill>
              </a:rPr>
              <a:t>,</a:t>
            </a:r>
            <a:r>
              <a:rPr lang="zh-CN" altLang="en-US" sz="3600" b="1" dirty="0">
                <a:solidFill>
                  <a:srgbClr val="FF0000"/>
                </a:solidFill>
              </a:rPr>
              <a:t>平面直角坐标系中的点与有序实数对是一一对应的</a:t>
            </a:r>
            <a:r>
              <a:rPr lang="en-US" sz="3600" b="1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9221" name="Picture 5" descr="u=3113327055,3841860288&amp;fm=0&amp;gp=3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388" y="476250"/>
            <a:ext cx="1458912" cy="190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2" name="Group 6"/>
          <p:cNvGrpSpPr/>
          <p:nvPr/>
        </p:nvGrpSpPr>
        <p:grpSpPr bwMode="auto">
          <a:xfrm>
            <a:off x="1042988" y="260350"/>
            <a:ext cx="3600450" cy="962025"/>
            <a:chOff x="0" y="0"/>
            <a:chExt cx="1698" cy="606"/>
          </a:xfrm>
        </p:grpSpPr>
        <p:sp>
          <p:nvSpPr>
            <p:cNvPr id="9223" name="AutoShape 7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1698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9224" name="Group 8"/>
            <p:cNvGrpSpPr/>
            <p:nvPr/>
          </p:nvGrpSpPr>
          <p:grpSpPr bwMode="auto">
            <a:xfrm>
              <a:off x="3" y="3"/>
              <a:ext cx="1680" cy="589"/>
              <a:chOff x="0" y="0"/>
              <a:chExt cx="1680" cy="589"/>
            </a:xfrm>
          </p:grpSpPr>
          <p:sp>
            <p:nvSpPr>
              <p:cNvPr id="9225" name="未知"/>
              <p:cNvSpPr/>
              <p:nvPr/>
            </p:nvSpPr>
            <p:spPr bwMode="auto">
              <a:xfrm>
                <a:off x="0" y="0"/>
                <a:ext cx="1680" cy="480"/>
              </a:xfrm>
              <a:custGeom>
                <a:avLst/>
                <a:gdLst>
                  <a:gd name="T0" fmla="*/ 405 w 4480"/>
                  <a:gd name="T1" fmla="*/ 426 h 1280"/>
                  <a:gd name="T2" fmla="*/ 0 w 4480"/>
                  <a:gd name="T3" fmla="*/ 601 h 1280"/>
                  <a:gd name="T4" fmla="*/ 223 w 4480"/>
                  <a:gd name="T5" fmla="*/ 753 h 1280"/>
                  <a:gd name="T6" fmla="*/ 221 w 4480"/>
                  <a:gd name="T7" fmla="*/ 751 h 1280"/>
                  <a:gd name="T8" fmla="*/ 99 w 4480"/>
                  <a:gd name="T9" fmla="*/ 871 h 1280"/>
                  <a:gd name="T10" fmla="*/ 551 w 4480"/>
                  <a:gd name="T11" fmla="*/ 1046 h 1280"/>
                  <a:gd name="T12" fmla="*/ 604 w 4480"/>
                  <a:gd name="T13" fmla="*/ 1045 h 1280"/>
                  <a:gd name="T14" fmla="*/ 601 w 4480"/>
                  <a:gd name="T15" fmla="*/ 1046 h 1280"/>
                  <a:gd name="T16" fmla="*/ 1296 w 4480"/>
                  <a:gd name="T17" fmla="*/ 1203 h 1280"/>
                  <a:gd name="T18" fmla="*/ 1708 w 4480"/>
                  <a:gd name="T19" fmla="*/ 1159 h 1280"/>
                  <a:gd name="T20" fmla="*/ 1707 w 4480"/>
                  <a:gd name="T21" fmla="*/ 1159 h 1280"/>
                  <a:gd name="T22" fmla="*/ 2289 w 4480"/>
                  <a:gd name="T23" fmla="*/ 1280 h 1280"/>
                  <a:gd name="T24" fmla="*/ 2960 w 4480"/>
                  <a:gd name="T25" fmla="*/ 1086 h 1280"/>
                  <a:gd name="T26" fmla="*/ 2960 w 4480"/>
                  <a:gd name="T27" fmla="*/ 1088 h 1280"/>
                  <a:gd name="T28" fmla="*/ 3278 w 4480"/>
                  <a:gd name="T29" fmla="*/ 1123 h 1280"/>
                  <a:gd name="T30" fmla="*/ 3878 w 4480"/>
                  <a:gd name="T31" fmla="*/ 892 h 1280"/>
                  <a:gd name="T32" fmla="*/ 3877 w 4480"/>
                  <a:gd name="T33" fmla="*/ 891 h 1280"/>
                  <a:gd name="T34" fmla="*/ 4480 w 4480"/>
                  <a:gd name="T35" fmla="*/ 621 h 1280"/>
                  <a:gd name="T36" fmla="*/ 4334 w 4480"/>
                  <a:gd name="T37" fmla="*/ 455 h 1280"/>
                  <a:gd name="T38" fmla="*/ 4333 w 4480"/>
                  <a:gd name="T39" fmla="*/ 454 h 1280"/>
                  <a:gd name="T40" fmla="*/ 4378 w 4480"/>
                  <a:gd name="T41" fmla="*/ 370 h 1280"/>
                  <a:gd name="T42" fmla="*/ 3970 w 4480"/>
                  <a:gd name="T43" fmla="*/ 162 h 1280"/>
                  <a:gd name="T44" fmla="*/ 3972 w 4480"/>
                  <a:gd name="T45" fmla="*/ 161 h 1280"/>
                  <a:gd name="T46" fmla="*/ 3476 w 4480"/>
                  <a:gd name="T47" fmla="*/ 0 h 1280"/>
                  <a:gd name="T48" fmla="*/ 3092 w 4480"/>
                  <a:gd name="T49" fmla="*/ 70 h 1280"/>
                  <a:gd name="T50" fmla="*/ 3093 w 4480"/>
                  <a:gd name="T51" fmla="*/ 70 h 1280"/>
                  <a:gd name="T52" fmla="*/ 2733 w 4480"/>
                  <a:gd name="T53" fmla="*/ 0 h 1280"/>
                  <a:gd name="T54" fmla="*/ 2328 w 4480"/>
                  <a:gd name="T55" fmla="*/ 98 h 1280"/>
                  <a:gd name="T56" fmla="*/ 2329 w 4480"/>
                  <a:gd name="T57" fmla="*/ 101 h 1280"/>
                  <a:gd name="T58" fmla="*/ 1941 w 4480"/>
                  <a:gd name="T59" fmla="*/ 39 h 1280"/>
                  <a:gd name="T60" fmla="*/ 1453 w 4480"/>
                  <a:gd name="T61" fmla="*/ 153 h 1280"/>
                  <a:gd name="T62" fmla="*/ 1451 w 4480"/>
                  <a:gd name="T63" fmla="*/ 155 h 1280"/>
                  <a:gd name="T64" fmla="*/ 1097 w 4480"/>
                  <a:gd name="T65" fmla="*/ 117 h 1280"/>
                  <a:gd name="T66" fmla="*/ 397 w 4480"/>
                  <a:gd name="T67" fmla="*/ 390 h 1280"/>
                  <a:gd name="T68" fmla="*/ 403 w 4480"/>
                  <a:gd name="T69" fmla="*/ 426 h 1280"/>
                  <a:gd name="T70" fmla="*/ 405 w 4480"/>
                  <a:gd name="T71" fmla="*/ 426 h 1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480" h="1280">
                    <a:moveTo>
                      <a:pt x="405" y="426"/>
                    </a:moveTo>
                    <a:cubicBezTo>
                      <a:pt x="175" y="435"/>
                      <a:pt x="0" y="511"/>
                      <a:pt x="0" y="601"/>
                    </a:cubicBezTo>
                    <a:cubicBezTo>
                      <a:pt x="0" y="664"/>
                      <a:pt x="85" y="722"/>
                      <a:pt x="223" y="753"/>
                    </a:cubicBezTo>
                    <a:lnTo>
                      <a:pt x="221" y="751"/>
                    </a:lnTo>
                    <a:cubicBezTo>
                      <a:pt x="143" y="784"/>
                      <a:pt x="99" y="827"/>
                      <a:pt x="99" y="871"/>
                    </a:cubicBezTo>
                    <a:cubicBezTo>
                      <a:pt x="99" y="968"/>
                      <a:pt x="301" y="1046"/>
                      <a:pt x="551" y="1046"/>
                    </a:cubicBezTo>
                    <a:cubicBezTo>
                      <a:pt x="569" y="1046"/>
                      <a:pt x="586" y="1046"/>
                      <a:pt x="604" y="1045"/>
                    </a:cubicBezTo>
                    <a:lnTo>
                      <a:pt x="601" y="1046"/>
                    </a:lnTo>
                    <a:cubicBezTo>
                      <a:pt x="744" y="1143"/>
                      <a:pt x="1009" y="1203"/>
                      <a:pt x="1296" y="1203"/>
                    </a:cubicBezTo>
                    <a:cubicBezTo>
                      <a:pt x="1441" y="1203"/>
                      <a:pt x="1584" y="1188"/>
                      <a:pt x="1708" y="1159"/>
                    </a:cubicBezTo>
                    <a:lnTo>
                      <a:pt x="1707" y="1159"/>
                    </a:lnTo>
                    <a:cubicBezTo>
                      <a:pt x="1837" y="1235"/>
                      <a:pt x="2055" y="1280"/>
                      <a:pt x="2289" y="1280"/>
                    </a:cubicBezTo>
                    <a:cubicBezTo>
                      <a:pt x="2598" y="1280"/>
                      <a:pt x="2870" y="1201"/>
                      <a:pt x="2960" y="1086"/>
                    </a:cubicBezTo>
                    <a:lnTo>
                      <a:pt x="2960" y="1088"/>
                    </a:lnTo>
                    <a:cubicBezTo>
                      <a:pt x="3056" y="1111"/>
                      <a:pt x="3166" y="1123"/>
                      <a:pt x="3278" y="1123"/>
                    </a:cubicBezTo>
                    <a:cubicBezTo>
                      <a:pt x="3607" y="1123"/>
                      <a:pt x="3875" y="1020"/>
                      <a:pt x="3878" y="892"/>
                    </a:cubicBezTo>
                    <a:lnTo>
                      <a:pt x="3877" y="891"/>
                    </a:lnTo>
                    <a:cubicBezTo>
                      <a:pt x="4223" y="872"/>
                      <a:pt x="4480" y="757"/>
                      <a:pt x="4480" y="621"/>
                    </a:cubicBezTo>
                    <a:cubicBezTo>
                      <a:pt x="4480" y="561"/>
                      <a:pt x="4429" y="502"/>
                      <a:pt x="4334" y="455"/>
                    </a:cubicBezTo>
                    <a:lnTo>
                      <a:pt x="4333" y="454"/>
                    </a:lnTo>
                    <a:cubicBezTo>
                      <a:pt x="4362" y="428"/>
                      <a:pt x="4378" y="399"/>
                      <a:pt x="4378" y="370"/>
                    </a:cubicBezTo>
                    <a:cubicBezTo>
                      <a:pt x="4378" y="272"/>
                      <a:pt x="4211" y="187"/>
                      <a:pt x="3970" y="162"/>
                    </a:cubicBezTo>
                    <a:lnTo>
                      <a:pt x="3972" y="161"/>
                    </a:lnTo>
                    <a:cubicBezTo>
                      <a:pt x="3929" y="68"/>
                      <a:pt x="3720" y="0"/>
                      <a:pt x="3476" y="0"/>
                    </a:cubicBezTo>
                    <a:cubicBezTo>
                      <a:pt x="3328" y="0"/>
                      <a:pt x="3188" y="26"/>
                      <a:pt x="3092" y="70"/>
                    </a:cubicBezTo>
                    <a:lnTo>
                      <a:pt x="3093" y="70"/>
                    </a:lnTo>
                    <a:cubicBezTo>
                      <a:pt x="3007" y="26"/>
                      <a:pt x="2874" y="0"/>
                      <a:pt x="2733" y="0"/>
                    </a:cubicBezTo>
                    <a:cubicBezTo>
                      <a:pt x="2561" y="0"/>
                      <a:pt x="2404" y="38"/>
                      <a:pt x="2328" y="98"/>
                    </a:cubicBezTo>
                    <a:lnTo>
                      <a:pt x="2329" y="101"/>
                    </a:lnTo>
                    <a:cubicBezTo>
                      <a:pt x="2226" y="61"/>
                      <a:pt x="2087" y="39"/>
                      <a:pt x="1941" y="39"/>
                    </a:cubicBezTo>
                    <a:cubicBezTo>
                      <a:pt x="1737" y="39"/>
                      <a:pt x="1549" y="83"/>
                      <a:pt x="1453" y="153"/>
                    </a:cubicBezTo>
                    <a:lnTo>
                      <a:pt x="1451" y="155"/>
                    </a:lnTo>
                    <a:cubicBezTo>
                      <a:pt x="1344" y="130"/>
                      <a:pt x="1222" y="117"/>
                      <a:pt x="1097" y="117"/>
                    </a:cubicBezTo>
                    <a:cubicBezTo>
                      <a:pt x="710" y="117"/>
                      <a:pt x="397" y="239"/>
                      <a:pt x="397" y="390"/>
                    </a:cubicBezTo>
                    <a:cubicBezTo>
                      <a:pt x="397" y="402"/>
                      <a:pt x="399" y="414"/>
                      <a:pt x="403" y="426"/>
                    </a:cubicBezTo>
                    <a:lnTo>
                      <a:pt x="405" y="426"/>
                    </a:lnTo>
                    <a:close/>
                  </a:path>
                </a:pathLst>
              </a:custGeom>
              <a:solidFill>
                <a:srgbClr val="00FFFF"/>
              </a:solidFill>
              <a:ln w="0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6" name="未知"/>
              <p:cNvSpPr/>
              <p:nvPr/>
            </p:nvSpPr>
            <p:spPr bwMode="auto">
              <a:xfrm>
                <a:off x="0" y="0"/>
                <a:ext cx="1680" cy="480"/>
              </a:xfrm>
              <a:custGeom>
                <a:avLst/>
                <a:gdLst>
                  <a:gd name="T0" fmla="*/ 405 w 4480"/>
                  <a:gd name="T1" fmla="*/ 426 h 1280"/>
                  <a:gd name="T2" fmla="*/ 0 w 4480"/>
                  <a:gd name="T3" fmla="*/ 601 h 1280"/>
                  <a:gd name="T4" fmla="*/ 223 w 4480"/>
                  <a:gd name="T5" fmla="*/ 753 h 1280"/>
                  <a:gd name="T6" fmla="*/ 221 w 4480"/>
                  <a:gd name="T7" fmla="*/ 751 h 1280"/>
                  <a:gd name="T8" fmla="*/ 99 w 4480"/>
                  <a:gd name="T9" fmla="*/ 871 h 1280"/>
                  <a:gd name="T10" fmla="*/ 551 w 4480"/>
                  <a:gd name="T11" fmla="*/ 1046 h 1280"/>
                  <a:gd name="T12" fmla="*/ 604 w 4480"/>
                  <a:gd name="T13" fmla="*/ 1045 h 1280"/>
                  <a:gd name="T14" fmla="*/ 601 w 4480"/>
                  <a:gd name="T15" fmla="*/ 1046 h 1280"/>
                  <a:gd name="T16" fmla="*/ 1296 w 4480"/>
                  <a:gd name="T17" fmla="*/ 1203 h 1280"/>
                  <a:gd name="T18" fmla="*/ 1708 w 4480"/>
                  <a:gd name="T19" fmla="*/ 1159 h 1280"/>
                  <a:gd name="T20" fmla="*/ 1707 w 4480"/>
                  <a:gd name="T21" fmla="*/ 1159 h 1280"/>
                  <a:gd name="T22" fmla="*/ 2289 w 4480"/>
                  <a:gd name="T23" fmla="*/ 1280 h 1280"/>
                  <a:gd name="T24" fmla="*/ 2960 w 4480"/>
                  <a:gd name="T25" fmla="*/ 1086 h 1280"/>
                  <a:gd name="T26" fmla="*/ 2960 w 4480"/>
                  <a:gd name="T27" fmla="*/ 1088 h 1280"/>
                  <a:gd name="T28" fmla="*/ 3278 w 4480"/>
                  <a:gd name="T29" fmla="*/ 1123 h 1280"/>
                  <a:gd name="T30" fmla="*/ 3878 w 4480"/>
                  <a:gd name="T31" fmla="*/ 892 h 1280"/>
                  <a:gd name="T32" fmla="*/ 3877 w 4480"/>
                  <a:gd name="T33" fmla="*/ 891 h 1280"/>
                  <a:gd name="T34" fmla="*/ 4480 w 4480"/>
                  <a:gd name="T35" fmla="*/ 621 h 1280"/>
                  <a:gd name="T36" fmla="*/ 4334 w 4480"/>
                  <a:gd name="T37" fmla="*/ 455 h 1280"/>
                  <a:gd name="T38" fmla="*/ 4333 w 4480"/>
                  <a:gd name="T39" fmla="*/ 454 h 1280"/>
                  <a:gd name="T40" fmla="*/ 4378 w 4480"/>
                  <a:gd name="T41" fmla="*/ 370 h 1280"/>
                  <a:gd name="T42" fmla="*/ 3970 w 4480"/>
                  <a:gd name="T43" fmla="*/ 162 h 1280"/>
                  <a:gd name="T44" fmla="*/ 3972 w 4480"/>
                  <a:gd name="T45" fmla="*/ 161 h 1280"/>
                  <a:gd name="T46" fmla="*/ 3476 w 4480"/>
                  <a:gd name="T47" fmla="*/ 0 h 1280"/>
                  <a:gd name="T48" fmla="*/ 3092 w 4480"/>
                  <a:gd name="T49" fmla="*/ 70 h 1280"/>
                  <a:gd name="T50" fmla="*/ 3093 w 4480"/>
                  <a:gd name="T51" fmla="*/ 70 h 1280"/>
                  <a:gd name="T52" fmla="*/ 2733 w 4480"/>
                  <a:gd name="T53" fmla="*/ 0 h 1280"/>
                  <a:gd name="T54" fmla="*/ 2328 w 4480"/>
                  <a:gd name="T55" fmla="*/ 98 h 1280"/>
                  <a:gd name="T56" fmla="*/ 2329 w 4480"/>
                  <a:gd name="T57" fmla="*/ 101 h 1280"/>
                  <a:gd name="T58" fmla="*/ 1941 w 4480"/>
                  <a:gd name="T59" fmla="*/ 39 h 1280"/>
                  <a:gd name="T60" fmla="*/ 1453 w 4480"/>
                  <a:gd name="T61" fmla="*/ 153 h 1280"/>
                  <a:gd name="T62" fmla="*/ 1451 w 4480"/>
                  <a:gd name="T63" fmla="*/ 155 h 1280"/>
                  <a:gd name="T64" fmla="*/ 1097 w 4480"/>
                  <a:gd name="T65" fmla="*/ 117 h 1280"/>
                  <a:gd name="T66" fmla="*/ 397 w 4480"/>
                  <a:gd name="T67" fmla="*/ 390 h 1280"/>
                  <a:gd name="T68" fmla="*/ 403 w 4480"/>
                  <a:gd name="T69" fmla="*/ 426 h 1280"/>
                  <a:gd name="T70" fmla="*/ 405 w 4480"/>
                  <a:gd name="T71" fmla="*/ 426 h 1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480" h="1280">
                    <a:moveTo>
                      <a:pt x="405" y="426"/>
                    </a:moveTo>
                    <a:cubicBezTo>
                      <a:pt x="175" y="435"/>
                      <a:pt x="0" y="511"/>
                      <a:pt x="0" y="601"/>
                    </a:cubicBezTo>
                    <a:cubicBezTo>
                      <a:pt x="0" y="664"/>
                      <a:pt x="85" y="722"/>
                      <a:pt x="223" y="753"/>
                    </a:cubicBezTo>
                    <a:lnTo>
                      <a:pt x="221" y="751"/>
                    </a:lnTo>
                    <a:cubicBezTo>
                      <a:pt x="143" y="784"/>
                      <a:pt x="99" y="827"/>
                      <a:pt x="99" y="871"/>
                    </a:cubicBezTo>
                    <a:cubicBezTo>
                      <a:pt x="99" y="968"/>
                      <a:pt x="301" y="1046"/>
                      <a:pt x="551" y="1046"/>
                    </a:cubicBezTo>
                    <a:cubicBezTo>
                      <a:pt x="569" y="1046"/>
                      <a:pt x="586" y="1046"/>
                      <a:pt x="604" y="1045"/>
                    </a:cubicBezTo>
                    <a:lnTo>
                      <a:pt x="601" y="1046"/>
                    </a:lnTo>
                    <a:cubicBezTo>
                      <a:pt x="744" y="1143"/>
                      <a:pt x="1009" y="1203"/>
                      <a:pt x="1296" y="1203"/>
                    </a:cubicBezTo>
                    <a:cubicBezTo>
                      <a:pt x="1441" y="1203"/>
                      <a:pt x="1584" y="1188"/>
                      <a:pt x="1708" y="1159"/>
                    </a:cubicBezTo>
                    <a:lnTo>
                      <a:pt x="1707" y="1159"/>
                    </a:lnTo>
                    <a:cubicBezTo>
                      <a:pt x="1837" y="1235"/>
                      <a:pt x="2055" y="1280"/>
                      <a:pt x="2289" y="1280"/>
                    </a:cubicBezTo>
                    <a:cubicBezTo>
                      <a:pt x="2598" y="1280"/>
                      <a:pt x="2870" y="1201"/>
                      <a:pt x="2960" y="1086"/>
                    </a:cubicBezTo>
                    <a:lnTo>
                      <a:pt x="2960" y="1088"/>
                    </a:lnTo>
                    <a:cubicBezTo>
                      <a:pt x="3056" y="1111"/>
                      <a:pt x="3166" y="1123"/>
                      <a:pt x="3278" y="1123"/>
                    </a:cubicBezTo>
                    <a:cubicBezTo>
                      <a:pt x="3607" y="1123"/>
                      <a:pt x="3875" y="1020"/>
                      <a:pt x="3878" y="892"/>
                    </a:cubicBezTo>
                    <a:lnTo>
                      <a:pt x="3877" y="891"/>
                    </a:lnTo>
                    <a:cubicBezTo>
                      <a:pt x="4223" y="872"/>
                      <a:pt x="4480" y="757"/>
                      <a:pt x="4480" y="621"/>
                    </a:cubicBezTo>
                    <a:cubicBezTo>
                      <a:pt x="4480" y="561"/>
                      <a:pt x="4429" y="502"/>
                      <a:pt x="4334" y="455"/>
                    </a:cubicBezTo>
                    <a:lnTo>
                      <a:pt x="4333" y="454"/>
                    </a:lnTo>
                    <a:cubicBezTo>
                      <a:pt x="4362" y="428"/>
                      <a:pt x="4378" y="399"/>
                      <a:pt x="4378" y="370"/>
                    </a:cubicBezTo>
                    <a:cubicBezTo>
                      <a:pt x="4378" y="272"/>
                      <a:pt x="4211" y="187"/>
                      <a:pt x="3970" y="162"/>
                    </a:cubicBezTo>
                    <a:lnTo>
                      <a:pt x="3972" y="161"/>
                    </a:lnTo>
                    <a:cubicBezTo>
                      <a:pt x="3929" y="68"/>
                      <a:pt x="3720" y="0"/>
                      <a:pt x="3476" y="0"/>
                    </a:cubicBezTo>
                    <a:cubicBezTo>
                      <a:pt x="3328" y="0"/>
                      <a:pt x="3188" y="26"/>
                      <a:pt x="3092" y="70"/>
                    </a:cubicBezTo>
                    <a:lnTo>
                      <a:pt x="3093" y="70"/>
                    </a:lnTo>
                    <a:cubicBezTo>
                      <a:pt x="3007" y="26"/>
                      <a:pt x="2874" y="0"/>
                      <a:pt x="2733" y="0"/>
                    </a:cubicBezTo>
                    <a:cubicBezTo>
                      <a:pt x="2561" y="0"/>
                      <a:pt x="2404" y="38"/>
                      <a:pt x="2328" y="98"/>
                    </a:cubicBezTo>
                    <a:lnTo>
                      <a:pt x="2329" y="101"/>
                    </a:lnTo>
                    <a:cubicBezTo>
                      <a:pt x="2226" y="61"/>
                      <a:pt x="2087" y="39"/>
                      <a:pt x="1941" y="39"/>
                    </a:cubicBezTo>
                    <a:cubicBezTo>
                      <a:pt x="1737" y="39"/>
                      <a:pt x="1549" y="83"/>
                      <a:pt x="1453" y="153"/>
                    </a:cubicBezTo>
                    <a:lnTo>
                      <a:pt x="1451" y="155"/>
                    </a:lnTo>
                    <a:cubicBezTo>
                      <a:pt x="1344" y="130"/>
                      <a:pt x="1222" y="117"/>
                      <a:pt x="1097" y="117"/>
                    </a:cubicBezTo>
                    <a:cubicBezTo>
                      <a:pt x="710" y="117"/>
                      <a:pt x="397" y="239"/>
                      <a:pt x="397" y="390"/>
                    </a:cubicBezTo>
                    <a:cubicBezTo>
                      <a:pt x="397" y="402"/>
                      <a:pt x="399" y="414"/>
                      <a:pt x="403" y="426"/>
                    </a:cubicBezTo>
                    <a:lnTo>
                      <a:pt x="405" y="426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5B524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7" name="未知"/>
              <p:cNvSpPr/>
              <p:nvPr/>
            </p:nvSpPr>
            <p:spPr bwMode="auto">
              <a:xfrm>
                <a:off x="84" y="282"/>
                <a:ext cx="98" cy="9"/>
              </a:xfrm>
              <a:custGeom>
                <a:avLst/>
                <a:gdLst>
                  <a:gd name="T0" fmla="*/ 0 w 98"/>
                  <a:gd name="T1" fmla="*/ 0 h 9"/>
                  <a:gd name="T2" fmla="*/ 85 w 98"/>
                  <a:gd name="T3" fmla="*/ 9 h 9"/>
                  <a:gd name="T4" fmla="*/ 98 w 98"/>
                  <a:gd name="T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8" h="9">
                    <a:moveTo>
                      <a:pt x="0" y="0"/>
                    </a:moveTo>
                    <a:cubicBezTo>
                      <a:pt x="25" y="6"/>
                      <a:pt x="55" y="9"/>
                      <a:pt x="85" y="9"/>
                    </a:cubicBezTo>
                    <a:cubicBezTo>
                      <a:pt x="90" y="9"/>
                      <a:pt x="94" y="9"/>
                      <a:pt x="98" y="9"/>
                    </a:cubicBezTo>
                  </a:path>
                </a:pathLst>
              </a:custGeom>
              <a:noFill/>
              <a:ln w="9525" cap="rnd" cmpd="sng">
                <a:solidFill>
                  <a:srgbClr val="5B524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8" name="未知"/>
              <p:cNvSpPr/>
              <p:nvPr/>
            </p:nvSpPr>
            <p:spPr bwMode="auto">
              <a:xfrm>
                <a:off x="226" y="388"/>
                <a:ext cx="44" cy="4"/>
              </a:xfrm>
              <a:custGeom>
                <a:avLst/>
                <a:gdLst>
                  <a:gd name="T0" fmla="*/ 0 w 44"/>
                  <a:gd name="T1" fmla="*/ 4 h 4"/>
                  <a:gd name="T2" fmla="*/ 44 w 44"/>
                  <a:gd name="T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4" h="4">
                    <a:moveTo>
                      <a:pt x="0" y="4"/>
                    </a:moveTo>
                    <a:cubicBezTo>
                      <a:pt x="15" y="3"/>
                      <a:pt x="30" y="2"/>
                      <a:pt x="44" y="0"/>
                    </a:cubicBezTo>
                  </a:path>
                </a:pathLst>
              </a:custGeom>
              <a:noFill/>
              <a:ln w="9525" cap="rnd" cmpd="sng">
                <a:solidFill>
                  <a:srgbClr val="5B524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9" name="未知"/>
              <p:cNvSpPr/>
              <p:nvPr/>
            </p:nvSpPr>
            <p:spPr bwMode="auto">
              <a:xfrm>
                <a:off x="614" y="415"/>
                <a:ext cx="26" cy="20"/>
              </a:xfrm>
              <a:custGeom>
                <a:avLst/>
                <a:gdLst>
                  <a:gd name="T0" fmla="*/ 0 w 26"/>
                  <a:gd name="T1" fmla="*/ 0 h 20"/>
                  <a:gd name="T2" fmla="*/ 26 w 26"/>
                  <a:gd name="T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6" h="20">
                    <a:moveTo>
                      <a:pt x="0" y="0"/>
                    </a:moveTo>
                    <a:cubicBezTo>
                      <a:pt x="7" y="7"/>
                      <a:pt x="16" y="14"/>
                      <a:pt x="26" y="20"/>
                    </a:cubicBezTo>
                  </a:path>
                </a:pathLst>
              </a:custGeom>
              <a:noFill/>
              <a:ln w="9525" cap="rnd" cmpd="sng">
                <a:solidFill>
                  <a:srgbClr val="5B524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0" name="未知"/>
              <p:cNvSpPr/>
              <p:nvPr/>
            </p:nvSpPr>
            <p:spPr bwMode="auto">
              <a:xfrm>
                <a:off x="1110" y="386"/>
                <a:ext cx="10" cy="21"/>
              </a:xfrm>
              <a:custGeom>
                <a:avLst/>
                <a:gdLst>
                  <a:gd name="T0" fmla="*/ 0 w 10"/>
                  <a:gd name="T1" fmla="*/ 21 h 21"/>
                  <a:gd name="T2" fmla="*/ 10 w 10"/>
                  <a:gd name="T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21">
                    <a:moveTo>
                      <a:pt x="0" y="21"/>
                    </a:moveTo>
                    <a:cubicBezTo>
                      <a:pt x="5" y="14"/>
                      <a:pt x="9" y="7"/>
                      <a:pt x="10" y="0"/>
                    </a:cubicBezTo>
                  </a:path>
                </a:pathLst>
              </a:custGeom>
              <a:noFill/>
              <a:ln w="9525" cap="rnd" cmpd="sng">
                <a:solidFill>
                  <a:srgbClr val="5B524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1" name="未知"/>
              <p:cNvSpPr/>
              <p:nvPr/>
            </p:nvSpPr>
            <p:spPr bwMode="auto">
              <a:xfrm>
                <a:off x="1328" y="255"/>
                <a:ext cx="126" cy="79"/>
              </a:xfrm>
              <a:custGeom>
                <a:avLst/>
                <a:gdLst>
                  <a:gd name="T0" fmla="*/ 126 w 126"/>
                  <a:gd name="T1" fmla="*/ 79 h 79"/>
                  <a:gd name="T2" fmla="*/ 126 w 126"/>
                  <a:gd name="T3" fmla="*/ 79 h 79"/>
                  <a:gd name="T4" fmla="*/ 0 w 126"/>
                  <a:gd name="T5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" h="79">
                    <a:moveTo>
                      <a:pt x="126" y="79"/>
                    </a:moveTo>
                    <a:cubicBezTo>
                      <a:pt x="126" y="79"/>
                      <a:pt x="126" y="79"/>
                      <a:pt x="126" y="79"/>
                    </a:cubicBezTo>
                    <a:cubicBezTo>
                      <a:pt x="126" y="45"/>
                      <a:pt x="77" y="15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rgbClr val="5B524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2" name="未知"/>
              <p:cNvSpPr/>
              <p:nvPr/>
            </p:nvSpPr>
            <p:spPr bwMode="auto">
              <a:xfrm>
                <a:off x="1569" y="170"/>
                <a:ext cx="56" cy="30"/>
              </a:xfrm>
              <a:custGeom>
                <a:avLst/>
                <a:gdLst>
                  <a:gd name="T0" fmla="*/ 0 w 56"/>
                  <a:gd name="T1" fmla="*/ 30 h 30"/>
                  <a:gd name="T2" fmla="*/ 56 w 56"/>
                  <a:gd name="T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6" h="30">
                    <a:moveTo>
                      <a:pt x="0" y="30"/>
                    </a:moveTo>
                    <a:cubicBezTo>
                      <a:pt x="24" y="22"/>
                      <a:pt x="43" y="12"/>
                      <a:pt x="56" y="0"/>
                    </a:cubicBezTo>
                  </a:path>
                </a:pathLst>
              </a:custGeom>
              <a:noFill/>
              <a:ln w="9525" cap="rnd" cmpd="sng">
                <a:solidFill>
                  <a:srgbClr val="5B524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3" name="未知"/>
              <p:cNvSpPr/>
              <p:nvPr/>
            </p:nvSpPr>
            <p:spPr bwMode="auto">
              <a:xfrm>
                <a:off x="1489" y="60"/>
                <a:ext cx="3" cy="15"/>
              </a:xfrm>
              <a:custGeom>
                <a:avLst/>
                <a:gdLst>
                  <a:gd name="T0" fmla="*/ 3 w 3"/>
                  <a:gd name="T1" fmla="*/ 15 h 15"/>
                  <a:gd name="T2" fmla="*/ 3 w 3"/>
                  <a:gd name="T3" fmla="*/ 13 h 15"/>
                  <a:gd name="T4" fmla="*/ 0 w 3"/>
                  <a:gd name="T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5">
                    <a:moveTo>
                      <a:pt x="3" y="15"/>
                    </a:moveTo>
                    <a:cubicBezTo>
                      <a:pt x="3" y="14"/>
                      <a:pt x="3" y="14"/>
                      <a:pt x="3" y="13"/>
                    </a:cubicBezTo>
                    <a:cubicBezTo>
                      <a:pt x="3" y="9"/>
                      <a:pt x="2" y="5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rgbClr val="5B524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4" name="未知"/>
              <p:cNvSpPr/>
              <p:nvPr/>
            </p:nvSpPr>
            <p:spPr bwMode="auto">
              <a:xfrm>
                <a:off x="1131" y="26"/>
                <a:ext cx="28" cy="18"/>
              </a:xfrm>
              <a:custGeom>
                <a:avLst/>
                <a:gdLst>
                  <a:gd name="T0" fmla="*/ 28 w 28"/>
                  <a:gd name="T1" fmla="*/ 0 h 18"/>
                  <a:gd name="T2" fmla="*/ 0 w 28"/>
                  <a:gd name="T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8" h="18">
                    <a:moveTo>
                      <a:pt x="28" y="0"/>
                    </a:moveTo>
                    <a:cubicBezTo>
                      <a:pt x="17" y="5"/>
                      <a:pt x="7" y="11"/>
                      <a:pt x="0" y="18"/>
                    </a:cubicBezTo>
                  </a:path>
                </a:pathLst>
              </a:custGeom>
              <a:noFill/>
              <a:ln w="9525" cap="rnd" cmpd="sng">
                <a:solidFill>
                  <a:srgbClr val="5B524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5" name="未知"/>
              <p:cNvSpPr/>
              <p:nvPr/>
            </p:nvSpPr>
            <p:spPr bwMode="auto">
              <a:xfrm>
                <a:off x="859" y="37"/>
                <a:ext cx="14" cy="15"/>
              </a:xfrm>
              <a:custGeom>
                <a:avLst/>
                <a:gdLst>
                  <a:gd name="T0" fmla="*/ 14 w 14"/>
                  <a:gd name="T1" fmla="*/ 0 h 15"/>
                  <a:gd name="T2" fmla="*/ 0 w 14"/>
                  <a:gd name="T3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15">
                    <a:moveTo>
                      <a:pt x="14" y="0"/>
                    </a:moveTo>
                    <a:cubicBezTo>
                      <a:pt x="8" y="5"/>
                      <a:pt x="3" y="10"/>
                      <a:pt x="0" y="15"/>
                    </a:cubicBezTo>
                  </a:path>
                </a:pathLst>
              </a:custGeom>
              <a:noFill/>
              <a:ln w="9525" cap="rnd" cmpd="sng">
                <a:solidFill>
                  <a:srgbClr val="5B524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6" name="未知"/>
              <p:cNvSpPr/>
              <p:nvPr/>
            </p:nvSpPr>
            <p:spPr bwMode="auto">
              <a:xfrm>
                <a:off x="544" y="58"/>
                <a:ext cx="51" cy="15"/>
              </a:xfrm>
              <a:custGeom>
                <a:avLst/>
                <a:gdLst>
                  <a:gd name="T0" fmla="*/ 51 w 51"/>
                  <a:gd name="T1" fmla="*/ 15 h 15"/>
                  <a:gd name="T2" fmla="*/ 0 w 51"/>
                  <a:gd name="T3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1" h="15">
                    <a:moveTo>
                      <a:pt x="51" y="15"/>
                    </a:moveTo>
                    <a:cubicBezTo>
                      <a:pt x="35" y="9"/>
                      <a:pt x="18" y="4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rgbClr val="5B524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7" name="未知"/>
              <p:cNvSpPr/>
              <p:nvPr/>
            </p:nvSpPr>
            <p:spPr bwMode="auto">
              <a:xfrm>
                <a:off x="151" y="160"/>
                <a:ext cx="9" cy="15"/>
              </a:xfrm>
              <a:custGeom>
                <a:avLst/>
                <a:gdLst>
                  <a:gd name="T0" fmla="*/ 0 w 9"/>
                  <a:gd name="T1" fmla="*/ 0 h 15"/>
                  <a:gd name="T2" fmla="*/ 9 w 9"/>
                  <a:gd name="T3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15">
                    <a:moveTo>
                      <a:pt x="0" y="0"/>
                    </a:moveTo>
                    <a:cubicBezTo>
                      <a:pt x="2" y="5"/>
                      <a:pt x="5" y="11"/>
                      <a:pt x="9" y="15"/>
                    </a:cubicBezTo>
                  </a:path>
                </a:pathLst>
              </a:custGeom>
              <a:noFill/>
              <a:ln w="9525" cap="rnd" cmpd="sng">
                <a:solidFill>
                  <a:srgbClr val="5B524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8" name="Oval 22"/>
              <p:cNvSpPr>
                <a:spLocks noChangeArrowheads="1"/>
              </p:cNvSpPr>
              <p:nvPr/>
            </p:nvSpPr>
            <p:spPr bwMode="auto">
              <a:xfrm>
                <a:off x="175" y="440"/>
                <a:ext cx="280" cy="80"/>
              </a:xfrm>
              <a:prstGeom prst="ellipse">
                <a:avLst/>
              </a:prstGeom>
              <a:solidFill>
                <a:srgbClr val="00FFFF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9" name="Oval 23"/>
              <p:cNvSpPr>
                <a:spLocks noChangeArrowheads="1"/>
              </p:cNvSpPr>
              <p:nvPr/>
            </p:nvSpPr>
            <p:spPr bwMode="auto">
              <a:xfrm>
                <a:off x="175" y="440"/>
                <a:ext cx="280" cy="80"/>
              </a:xfrm>
              <a:prstGeom prst="ellipse">
                <a:avLst/>
              </a:prstGeom>
              <a:noFill/>
              <a:ln w="9525" cap="rnd">
                <a:solidFill>
                  <a:srgbClr val="5B524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0" name="Oval 24"/>
              <p:cNvSpPr>
                <a:spLocks noChangeArrowheads="1"/>
              </p:cNvSpPr>
              <p:nvPr/>
            </p:nvSpPr>
            <p:spPr bwMode="auto">
              <a:xfrm>
                <a:off x="92" y="513"/>
                <a:ext cx="187" cy="53"/>
              </a:xfrm>
              <a:prstGeom prst="ellipse">
                <a:avLst/>
              </a:prstGeom>
              <a:solidFill>
                <a:srgbClr val="00FFFF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1" name="Oval 25"/>
              <p:cNvSpPr>
                <a:spLocks noChangeArrowheads="1"/>
              </p:cNvSpPr>
              <p:nvPr/>
            </p:nvSpPr>
            <p:spPr bwMode="auto">
              <a:xfrm>
                <a:off x="92" y="513"/>
                <a:ext cx="187" cy="53"/>
              </a:xfrm>
              <a:prstGeom prst="ellipse">
                <a:avLst/>
              </a:prstGeom>
              <a:noFill/>
              <a:ln w="9525" cap="rnd">
                <a:solidFill>
                  <a:srgbClr val="5B524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2" name="Oval 26"/>
              <p:cNvSpPr>
                <a:spLocks noChangeArrowheads="1"/>
              </p:cNvSpPr>
              <p:nvPr/>
            </p:nvSpPr>
            <p:spPr bwMode="auto">
              <a:xfrm>
                <a:off x="58" y="563"/>
                <a:ext cx="94" cy="26"/>
              </a:xfrm>
              <a:prstGeom prst="ellipse">
                <a:avLst/>
              </a:prstGeom>
              <a:solidFill>
                <a:srgbClr val="00FFFF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3" name="Oval 27"/>
              <p:cNvSpPr>
                <a:spLocks noChangeArrowheads="1"/>
              </p:cNvSpPr>
              <p:nvPr/>
            </p:nvSpPr>
            <p:spPr bwMode="auto">
              <a:xfrm>
                <a:off x="58" y="563"/>
                <a:ext cx="94" cy="26"/>
              </a:xfrm>
              <a:prstGeom prst="ellipse">
                <a:avLst/>
              </a:prstGeom>
              <a:noFill/>
              <a:ln w="9525" cap="rnd">
                <a:solidFill>
                  <a:srgbClr val="5B524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244" name="Rectangle 28"/>
            <p:cNvSpPr>
              <a:spLocks noChangeArrowheads="1"/>
            </p:cNvSpPr>
            <p:nvPr/>
          </p:nvSpPr>
          <p:spPr bwMode="auto">
            <a:xfrm>
              <a:off x="523" y="47"/>
              <a:ext cx="720" cy="40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5" name="Rectangle 29"/>
            <p:cNvSpPr>
              <a:spLocks noChangeArrowheads="1"/>
            </p:cNvSpPr>
            <p:nvPr/>
          </p:nvSpPr>
          <p:spPr bwMode="auto">
            <a:xfrm>
              <a:off x="582" y="102"/>
              <a:ext cx="338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6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y=0</a:t>
              </a:r>
              <a:endParaRPr lang="en-US" sz="4000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9246" name="Group 30"/>
            <p:cNvGrpSpPr/>
            <p:nvPr/>
          </p:nvGrpSpPr>
          <p:grpSpPr bwMode="auto">
            <a:xfrm>
              <a:off x="3" y="3"/>
              <a:ext cx="1680" cy="589"/>
              <a:chOff x="0" y="0"/>
              <a:chExt cx="1680" cy="589"/>
            </a:xfrm>
          </p:grpSpPr>
          <p:sp>
            <p:nvSpPr>
              <p:cNvPr id="9247" name="未知"/>
              <p:cNvSpPr/>
              <p:nvPr/>
            </p:nvSpPr>
            <p:spPr bwMode="auto">
              <a:xfrm>
                <a:off x="0" y="0"/>
                <a:ext cx="1680" cy="480"/>
              </a:xfrm>
              <a:custGeom>
                <a:avLst/>
                <a:gdLst>
                  <a:gd name="T0" fmla="*/ 405 w 4480"/>
                  <a:gd name="T1" fmla="*/ 426 h 1280"/>
                  <a:gd name="T2" fmla="*/ 0 w 4480"/>
                  <a:gd name="T3" fmla="*/ 601 h 1280"/>
                  <a:gd name="T4" fmla="*/ 223 w 4480"/>
                  <a:gd name="T5" fmla="*/ 753 h 1280"/>
                  <a:gd name="T6" fmla="*/ 221 w 4480"/>
                  <a:gd name="T7" fmla="*/ 751 h 1280"/>
                  <a:gd name="T8" fmla="*/ 99 w 4480"/>
                  <a:gd name="T9" fmla="*/ 871 h 1280"/>
                  <a:gd name="T10" fmla="*/ 551 w 4480"/>
                  <a:gd name="T11" fmla="*/ 1046 h 1280"/>
                  <a:gd name="T12" fmla="*/ 604 w 4480"/>
                  <a:gd name="T13" fmla="*/ 1045 h 1280"/>
                  <a:gd name="T14" fmla="*/ 601 w 4480"/>
                  <a:gd name="T15" fmla="*/ 1046 h 1280"/>
                  <a:gd name="T16" fmla="*/ 1296 w 4480"/>
                  <a:gd name="T17" fmla="*/ 1203 h 1280"/>
                  <a:gd name="T18" fmla="*/ 1708 w 4480"/>
                  <a:gd name="T19" fmla="*/ 1159 h 1280"/>
                  <a:gd name="T20" fmla="*/ 1707 w 4480"/>
                  <a:gd name="T21" fmla="*/ 1159 h 1280"/>
                  <a:gd name="T22" fmla="*/ 2289 w 4480"/>
                  <a:gd name="T23" fmla="*/ 1280 h 1280"/>
                  <a:gd name="T24" fmla="*/ 2960 w 4480"/>
                  <a:gd name="T25" fmla="*/ 1086 h 1280"/>
                  <a:gd name="T26" fmla="*/ 2960 w 4480"/>
                  <a:gd name="T27" fmla="*/ 1088 h 1280"/>
                  <a:gd name="T28" fmla="*/ 3278 w 4480"/>
                  <a:gd name="T29" fmla="*/ 1123 h 1280"/>
                  <a:gd name="T30" fmla="*/ 3878 w 4480"/>
                  <a:gd name="T31" fmla="*/ 892 h 1280"/>
                  <a:gd name="T32" fmla="*/ 3877 w 4480"/>
                  <a:gd name="T33" fmla="*/ 891 h 1280"/>
                  <a:gd name="T34" fmla="*/ 4480 w 4480"/>
                  <a:gd name="T35" fmla="*/ 621 h 1280"/>
                  <a:gd name="T36" fmla="*/ 4334 w 4480"/>
                  <a:gd name="T37" fmla="*/ 455 h 1280"/>
                  <a:gd name="T38" fmla="*/ 4333 w 4480"/>
                  <a:gd name="T39" fmla="*/ 454 h 1280"/>
                  <a:gd name="T40" fmla="*/ 4378 w 4480"/>
                  <a:gd name="T41" fmla="*/ 370 h 1280"/>
                  <a:gd name="T42" fmla="*/ 3970 w 4480"/>
                  <a:gd name="T43" fmla="*/ 162 h 1280"/>
                  <a:gd name="T44" fmla="*/ 3972 w 4480"/>
                  <a:gd name="T45" fmla="*/ 161 h 1280"/>
                  <a:gd name="T46" fmla="*/ 3476 w 4480"/>
                  <a:gd name="T47" fmla="*/ 0 h 1280"/>
                  <a:gd name="T48" fmla="*/ 3092 w 4480"/>
                  <a:gd name="T49" fmla="*/ 70 h 1280"/>
                  <a:gd name="T50" fmla="*/ 3093 w 4480"/>
                  <a:gd name="T51" fmla="*/ 70 h 1280"/>
                  <a:gd name="T52" fmla="*/ 2733 w 4480"/>
                  <a:gd name="T53" fmla="*/ 0 h 1280"/>
                  <a:gd name="T54" fmla="*/ 2328 w 4480"/>
                  <a:gd name="T55" fmla="*/ 98 h 1280"/>
                  <a:gd name="T56" fmla="*/ 2329 w 4480"/>
                  <a:gd name="T57" fmla="*/ 101 h 1280"/>
                  <a:gd name="T58" fmla="*/ 1941 w 4480"/>
                  <a:gd name="T59" fmla="*/ 39 h 1280"/>
                  <a:gd name="T60" fmla="*/ 1453 w 4480"/>
                  <a:gd name="T61" fmla="*/ 153 h 1280"/>
                  <a:gd name="T62" fmla="*/ 1451 w 4480"/>
                  <a:gd name="T63" fmla="*/ 155 h 1280"/>
                  <a:gd name="T64" fmla="*/ 1097 w 4480"/>
                  <a:gd name="T65" fmla="*/ 117 h 1280"/>
                  <a:gd name="T66" fmla="*/ 397 w 4480"/>
                  <a:gd name="T67" fmla="*/ 390 h 1280"/>
                  <a:gd name="T68" fmla="*/ 403 w 4480"/>
                  <a:gd name="T69" fmla="*/ 426 h 1280"/>
                  <a:gd name="T70" fmla="*/ 405 w 4480"/>
                  <a:gd name="T71" fmla="*/ 426 h 1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480" h="1280">
                    <a:moveTo>
                      <a:pt x="405" y="426"/>
                    </a:moveTo>
                    <a:cubicBezTo>
                      <a:pt x="175" y="435"/>
                      <a:pt x="0" y="511"/>
                      <a:pt x="0" y="601"/>
                    </a:cubicBezTo>
                    <a:cubicBezTo>
                      <a:pt x="0" y="664"/>
                      <a:pt x="85" y="722"/>
                      <a:pt x="223" y="753"/>
                    </a:cubicBezTo>
                    <a:lnTo>
                      <a:pt x="221" y="751"/>
                    </a:lnTo>
                    <a:cubicBezTo>
                      <a:pt x="143" y="784"/>
                      <a:pt x="99" y="827"/>
                      <a:pt x="99" y="871"/>
                    </a:cubicBezTo>
                    <a:cubicBezTo>
                      <a:pt x="99" y="968"/>
                      <a:pt x="301" y="1046"/>
                      <a:pt x="551" y="1046"/>
                    </a:cubicBezTo>
                    <a:cubicBezTo>
                      <a:pt x="569" y="1046"/>
                      <a:pt x="586" y="1046"/>
                      <a:pt x="604" y="1045"/>
                    </a:cubicBezTo>
                    <a:lnTo>
                      <a:pt x="601" y="1046"/>
                    </a:lnTo>
                    <a:cubicBezTo>
                      <a:pt x="744" y="1143"/>
                      <a:pt x="1009" y="1203"/>
                      <a:pt x="1296" y="1203"/>
                    </a:cubicBezTo>
                    <a:cubicBezTo>
                      <a:pt x="1441" y="1203"/>
                      <a:pt x="1584" y="1188"/>
                      <a:pt x="1708" y="1159"/>
                    </a:cubicBezTo>
                    <a:lnTo>
                      <a:pt x="1707" y="1159"/>
                    </a:lnTo>
                    <a:cubicBezTo>
                      <a:pt x="1837" y="1235"/>
                      <a:pt x="2055" y="1280"/>
                      <a:pt x="2289" y="1280"/>
                    </a:cubicBezTo>
                    <a:cubicBezTo>
                      <a:pt x="2598" y="1280"/>
                      <a:pt x="2870" y="1201"/>
                      <a:pt x="2960" y="1086"/>
                    </a:cubicBezTo>
                    <a:lnTo>
                      <a:pt x="2960" y="1088"/>
                    </a:lnTo>
                    <a:cubicBezTo>
                      <a:pt x="3056" y="1111"/>
                      <a:pt x="3166" y="1123"/>
                      <a:pt x="3278" y="1123"/>
                    </a:cubicBezTo>
                    <a:cubicBezTo>
                      <a:pt x="3607" y="1123"/>
                      <a:pt x="3875" y="1020"/>
                      <a:pt x="3878" y="892"/>
                    </a:cubicBezTo>
                    <a:lnTo>
                      <a:pt x="3877" y="891"/>
                    </a:lnTo>
                    <a:cubicBezTo>
                      <a:pt x="4223" y="872"/>
                      <a:pt x="4480" y="757"/>
                      <a:pt x="4480" y="621"/>
                    </a:cubicBezTo>
                    <a:cubicBezTo>
                      <a:pt x="4480" y="561"/>
                      <a:pt x="4429" y="502"/>
                      <a:pt x="4334" y="455"/>
                    </a:cubicBezTo>
                    <a:lnTo>
                      <a:pt x="4333" y="454"/>
                    </a:lnTo>
                    <a:cubicBezTo>
                      <a:pt x="4362" y="428"/>
                      <a:pt x="4378" y="399"/>
                      <a:pt x="4378" y="370"/>
                    </a:cubicBezTo>
                    <a:cubicBezTo>
                      <a:pt x="4378" y="272"/>
                      <a:pt x="4211" y="187"/>
                      <a:pt x="3970" y="162"/>
                    </a:cubicBezTo>
                    <a:lnTo>
                      <a:pt x="3972" y="161"/>
                    </a:lnTo>
                    <a:cubicBezTo>
                      <a:pt x="3929" y="68"/>
                      <a:pt x="3720" y="0"/>
                      <a:pt x="3476" y="0"/>
                    </a:cubicBezTo>
                    <a:cubicBezTo>
                      <a:pt x="3328" y="0"/>
                      <a:pt x="3188" y="26"/>
                      <a:pt x="3092" y="70"/>
                    </a:cubicBezTo>
                    <a:lnTo>
                      <a:pt x="3093" y="70"/>
                    </a:lnTo>
                    <a:cubicBezTo>
                      <a:pt x="3007" y="26"/>
                      <a:pt x="2874" y="0"/>
                      <a:pt x="2733" y="0"/>
                    </a:cubicBezTo>
                    <a:cubicBezTo>
                      <a:pt x="2561" y="0"/>
                      <a:pt x="2404" y="38"/>
                      <a:pt x="2328" y="98"/>
                    </a:cubicBezTo>
                    <a:lnTo>
                      <a:pt x="2329" y="101"/>
                    </a:lnTo>
                    <a:cubicBezTo>
                      <a:pt x="2226" y="61"/>
                      <a:pt x="2087" y="39"/>
                      <a:pt x="1941" y="39"/>
                    </a:cubicBezTo>
                    <a:cubicBezTo>
                      <a:pt x="1737" y="39"/>
                      <a:pt x="1549" y="83"/>
                      <a:pt x="1453" y="153"/>
                    </a:cubicBezTo>
                    <a:lnTo>
                      <a:pt x="1451" y="155"/>
                    </a:lnTo>
                    <a:cubicBezTo>
                      <a:pt x="1344" y="130"/>
                      <a:pt x="1222" y="117"/>
                      <a:pt x="1097" y="117"/>
                    </a:cubicBezTo>
                    <a:cubicBezTo>
                      <a:pt x="710" y="117"/>
                      <a:pt x="397" y="239"/>
                      <a:pt x="397" y="390"/>
                    </a:cubicBezTo>
                    <a:cubicBezTo>
                      <a:pt x="397" y="402"/>
                      <a:pt x="399" y="414"/>
                      <a:pt x="403" y="426"/>
                    </a:cubicBezTo>
                    <a:lnTo>
                      <a:pt x="405" y="426"/>
                    </a:lnTo>
                    <a:close/>
                  </a:path>
                </a:pathLst>
              </a:custGeom>
              <a:solidFill>
                <a:srgbClr val="00FFFF"/>
              </a:solidFill>
              <a:ln w="0" cmpd="sng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8" name="未知"/>
              <p:cNvSpPr/>
              <p:nvPr/>
            </p:nvSpPr>
            <p:spPr bwMode="auto">
              <a:xfrm>
                <a:off x="0" y="0"/>
                <a:ext cx="1680" cy="480"/>
              </a:xfrm>
              <a:custGeom>
                <a:avLst/>
                <a:gdLst>
                  <a:gd name="T0" fmla="*/ 405 w 4480"/>
                  <a:gd name="T1" fmla="*/ 426 h 1280"/>
                  <a:gd name="T2" fmla="*/ 0 w 4480"/>
                  <a:gd name="T3" fmla="*/ 601 h 1280"/>
                  <a:gd name="T4" fmla="*/ 223 w 4480"/>
                  <a:gd name="T5" fmla="*/ 753 h 1280"/>
                  <a:gd name="T6" fmla="*/ 221 w 4480"/>
                  <a:gd name="T7" fmla="*/ 751 h 1280"/>
                  <a:gd name="T8" fmla="*/ 99 w 4480"/>
                  <a:gd name="T9" fmla="*/ 871 h 1280"/>
                  <a:gd name="T10" fmla="*/ 551 w 4480"/>
                  <a:gd name="T11" fmla="*/ 1046 h 1280"/>
                  <a:gd name="T12" fmla="*/ 604 w 4480"/>
                  <a:gd name="T13" fmla="*/ 1045 h 1280"/>
                  <a:gd name="T14" fmla="*/ 601 w 4480"/>
                  <a:gd name="T15" fmla="*/ 1046 h 1280"/>
                  <a:gd name="T16" fmla="*/ 1296 w 4480"/>
                  <a:gd name="T17" fmla="*/ 1203 h 1280"/>
                  <a:gd name="T18" fmla="*/ 1708 w 4480"/>
                  <a:gd name="T19" fmla="*/ 1159 h 1280"/>
                  <a:gd name="T20" fmla="*/ 1707 w 4480"/>
                  <a:gd name="T21" fmla="*/ 1159 h 1280"/>
                  <a:gd name="T22" fmla="*/ 2289 w 4480"/>
                  <a:gd name="T23" fmla="*/ 1280 h 1280"/>
                  <a:gd name="T24" fmla="*/ 2960 w 4480"/>
                  <a:gd name="T25" fmla="*/ 1086 h 1280"/>
                  <a:gd name="T26" fmla="*/ 2960 w 4480"/>
                  <a:gd name="T27" fmla="*/ 1088 h 1280"/>
                  <a:gd name="T28" fmla="*/ 3278 w 4480"/>
                  <a:gd name="T29" fmla="*/ 1123 h 1280"/>
                  <a:gd name="T30" fmla="*/ 3878 w 4480"/>
                  <a:gd name="T31" fmla="*/ 892 h 1280"/>
                  <a:gd name="T32" fmla="*/ 3877 w 4480"/>
                  <a:gd name="T33" fmla="*/ 891 h 1280"/>
                  <a:gd name="T34" fmla="*/ 4480 w 4480"/>
                  <a:gd name="T35" fmla="*/ 621 h 1280"/>
                  <a:gd name="T36" fmla="*/ 4334 w 4480"/>
                  <a:gd name="T37" fmla="*/ 455 h 1280"/>
                  <a:gd name="T38" fmla="*/ 4333 w 4480"/>
                  <a:gd name="T39" fmla="*/ 454 h 1280"/>
                  <a:gd name="T40" fmla="*/ 4378 w 4480"/>
                  <a:gd name="T41" fmla="*/ 370 h 1280"/>
                  <a:gd name="T42" fmla="*/ 3970 w 4480"/>
                  <a:gd name="T43" fmla="*/ 162 h 1280"/>
                  <a:gd name="T44" fmla="*/ 3972 w 4480"/>
                  <a:gd name="T45" fmla="*/ 161 h 1280"/>
                  <a:gd name="T46" fmla="*/ 3476 w 4480"/>
                  <a:gd name="T47" fmla="*/ 0 h 1280"/>
                  <a:gd name="T48" fmla="*/ 3092 w 4480"/>
                  <a:gd name="T49" fmla="*/ 70 h 1280"/>
                  <a:gd name="T50" fmla="*/ 3093 w 4480"/>
                  <a:gd name="T51" fmla="*/ 70 h 1280"/>
                  <a:gd name="T52" fmla="*/ 2733 w 4480"/>
                  <a:gd name="T53" fmla="*/ 0 h 1280"/>
                  <a:gd name="T54" fmla="*/ 2328 w 4480"/>
                  <a:gd name="T55" fmla="*/ 98 h 1280"/>
                  <a:gd name="T56" fmla="*/ 2329 w 4480"/>
                  <a:gd name="T57" fmla="*/ 101 h 1280"/>
                  <a:gd name="T58" fmla="*/ 1941 w 4480"/>
                  <a:gd name="T59" fmla="*/ 39 h 1280"/>
                  <a:gd name="T60" fmla="*/ 1453 w 4480"/>
                  <a:gd name="T61" fmla="*/ 153 h 1280"/>
                  <a:gd name="T62" fmla="*/ 1451 w 4480"/>
                  <a:gd name="T63" fmla="*/ 155 h 1280"/>
                  <a:gd name="T64" fmla="*/ 1097 w 4480"/>
                  <a:gd name="T65" fmla="*/ 117 h 1280"/>
                  <a:gd name="T66" fmla="*/ 397 w 4480"/>
                  <a:gd name="T67" fmla="*/ 390 h 1280"/>
                  <a:gd name="T68" fmla="*/ 403 w 4480"/>
                  <a:gd name="T69" fmla="*/ 426 h 1280"/>
                  <a:gd name="T70" fmla="*/ 405 w 4480"/>
                  <a:gd name="T71" fmla="*/ 426 h 1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480" h="1280">
                    <a:moveTo>
                      <a:pt x="405" y="426"/>
                    </a:moveTo>
                    <a:cubicBezTo>
                      <a:pt x="175" y="435"/>
                      <a:pt x="0" y="511"/>
                      <a:pt x="0" y="601"/>
                    </a:cubicBezTo>
                    <a:cubicBezTo>
                      <a:pt x="0" y="664"/>
                      <a:pt x="85" y="722"/>
                      <a:pt x="223" y="753"/>
                    </a:cubicBezTo>
                    <a:lnTo>
                      <a:pt x="221" y="751"/>
                    </a:lnTo>
                    <a:cubicBezTo>
                      <a:pt x="143" y="784"/>
                      <a:pt x="99" y="827"/>
                      <a:pt x="99" y="871"/>
                    </a:cubicBezTo>
                    <a:cubicBezTo>
                      <a:pt x="99" y="968"/>
                      <a:pt x="301" y="1046"/>
                      <a:pt x="551" y="1046"/>
                    </a:cubicBezTo>
                    <a:cubicBezTo>
                      <a:pt x="569" y="1046"/>
                      <a:pt x="586" y="1046"/>
                      <a:pt x="604" y="1045"/>
                    </a:cubicBezTo>
                    <a:lnTo>
                      <a:pt x="601" y="1046"/>
                    </a:lnTo>
                    <a:cubicBezTo>
                      <a:pt x="744" y="1143"/>
                      <a:pt x="1009" y="1203"/>
                      <a:pt x="1296" y="1203"/>
                    </a:cubicBezTo>
                    <a:cubicBezTo>
                      <a:pt x="1441" y="1203"/>
                      <a:pt x="1584" y="1188"/>
                      <a:pt x="1708" y="1159"/>
                    </a:cubicBezTo>
                    <a:lnTo>
                      <a:pt x="1707" y="1159"/>
                    </a:lnTo>
                    <a:cubicBezTo>
                      <a:pt x="1837" y="1235"/>
                      <a:pt x="2055" y="1280"/>
                      <a:pt x="2289" y="1280"/>
                    </a:cubicBezTo>
                    <a:cubicBezTo>
                      <a:pt x="2598" y="1280"/>
                      <a:pt x="2870" y="1201"/>
                      <a:pt x="2960" y="1086"/>
                    </a:cubicBezTo>
                    <a:lnTo>
                      <a:pt x="2960" y="1088"/>
                    </a:lnTo>
                    <a:cubicBezTo>
                      <a:pt x="3056" y="1111"/>
                      <a:pt x="3166" y="1123"/>
                      <a:pt x="3278" y="1123"/>
                    </a:cubicBezTo>
                    <a:cubicBezTo>
                      <a:pt x="3607" y="1123"/>
                      <a:pt x="3875" y="1020"/>
                      <a:pt x="3878" y="892"/>
                    </a:cubicBezTo>
                    <a:lnTo>
                      <a:pt x="3877" y="891"/>
                    </a:lnTo>
                    <a:cubicBezTo>
                      <a:pt x="4223" y="872"/>
                      <a:pt x="4480" y="757"/>
                      <a:pt x="4480" y="621"/>
                    </a:cubicBezTo>
                    <a:cubicBezTo>
                      <a:pt x="4480" y="561"/>
                      <a:pt x="4429" y="502"/>
                      <a:pt x="4334" y="455"/>
                    </a:cubicBezTo>
                    <a:lnTo>
                      <a:pt x="4333" y="454"/>
                    </a:lnTo>
                    <a:cubicBezTo>
                      <a:pt x="4362" y="428"/>
                      <a:pt x="4378" y="399"/>
                      <a:pt x="4378" y="370"/>
                    </a:cubicBezTo>
                    <a:cubicBezTo>
                      <a:pt x="4378" y="272"/>
                      <a:pt x="4211" y="187"/>
                      <a:pt x="3970" y="162"/>
                    </a:cubicBezTo>
                    <a:lnTo>
                      <a:pt x="3972" y="161"/>
                    </a:lnTo>
                    <a:cubicBezTo>
                      <a:pt x="3929" y="68"/>
                      <a:pt x="3720" y="0"/>
                      <a:pt x="3476" y="0"/>
                    </a:cubicBezTo>
                    <a:cubicBezTo>
                      <a:pt x="3328" y="0"/>
                      <a:pt x="3188" y="26"/>
                      <a:pt x="3092" y="70"/>
                    </a:cubicBezTo>
                    <a:lnTo>
                      <a:pt x="3093" y="70"/>
                    </a:lnTo>
                    <a:cubicBezTo>
                      <a:pt x="3007" y="26"/>
                      <a:pt x="2874" y="0"/>
                      <a:pt x="2733" y="0"/>
                    </a:cubicBezTo>
                    <a:cubicBezTo>
                      <a:pt x="2561" y="0"/>
                      <a:pt x="2404" y="38"/>
                      <a:pt x="2328" y="98"/>
                    </a:cubicBezTo>
                    <a:lnTo>
                      <a:pt x="2329" y="101"/>
                    </a:lnTo>
                    <a:cubicBezTo>
                      <a:pt x="2226" y="61"/>
                      <a:pt x="2087" y="39"/>
                      <a:pt x="1941" y="39"/>
                    </a:cubicBezTo>
                    <a:cubicBezTo>
                      <a:pt x="1737" y="39"/>
                      <a:pt x="1549" y="83"/>
                      <a:pt x="1453" y="153"/>
                    </a:cubicBezTo>
                    <a:lnTo>
                      <a:pt x="1451" y="155"/>
                    </a:lnTo>
                    <a:cubicBezTo>
                      <a:pt x="1344" y="130"/>
                      <a:pt x="1222" y="117"/>
                      <a:pt x="1097" y="117"/>
                    </a:cubicBezTo>
                    <a:cubicBezTo>
                      <a:pt x="710" y="117"/>
                      <a:pt x="397" y="239"/>
                      <a:pt x="397" y="390"/>
                    </a:cubicBezTo>
                    <a:cubicBezTo>
                      <a:pt x="397" y="402"/>
                      <a:pt x="399" y="414"/>
                      <a:pt x="403" y="426"/>
                    </a:cubicBezTo>
                    <a:lnTo>
                      <a:pt x="405" y="426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5B524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9" name="未知"/>
              <p:cNvSpPr/>
              <p:nvPr/>
            </p:nvSpPr>
            <p:spPr bwMode="auto">
              <a:xfrm>
                <a:off x="84" y="282"/>
                <a:ext cx="98" cy="9"/>
              </a:xfrm>
              <a:custGeom>
                <a:avLst/>
                <a:gdLst>
                  <a:gd name="T0" fmla="*/ 0 w 98"/>
                  <a:gd name="T1" fmla="*/ 0 h 9"/>
                  <a:gd name="T2" fmla="*/ 85 w 98"/>
                  <a:gd name="T3" fmla="*/ 9 h 9"/>
                  <a:gd name="T4" fmla="*/ 98 w 98"/>
                  <a:gd name="T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8" h="9">
                    <a:moveTo>
                      <a:pt x="0" y="0"/>
                    </a:moveTo>
                    <a:cubicBezTo>
                      <a:pt x="25" y="6"/>
                      <a:pt x="55" y="9"/>
                      <a:pt x="85" y="9"/>
                    </a:cubicBezTo>
                    <a:cubicBezTo>
                      <a:pt x="90" y="9"/>
                      <a:pt x="94" y="9"/>
                      <a:pt x="98" y="9"/>
                    </a:cubicBezTo>
                  </a:path>
                </a:pathLst>
              </a:custGeom>
              <a:noFill/>
              <a:ln w="9525" cap="rnd" cmpd="sng">
                <a:solidFill>
                  <a:srgbClr val="5B524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0" name="未知"/>
              <p:cNvSpPr/>
              <p:nvPr/>
            </p:nvSpPr>
            <p:spPr bwMode="auto">
              <a:xfrm>
                <a:off x="226" y="388"/>
                <a:ext cx="44" cy="4"/>
              </a:xfrm>
              <a:custGeom>
                <a:avLst/>
                <a:gdLst>
                  <a:gd name="T0" fmla="*/ 0 w 44"/>
                  <a:gd name="T1" fmla="*/ 4 h 4"/>
                  <a:gd name="T2" fmla="*/ 44 w 44"/>
                  <a:gd name="T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4" h="4">
                    <a:moveTo>
                      <a:pt x="0" y="4"/>
                    </a:moveTo>
                    <a:cubicBezTo>
                      <a:pt x="15" y="3"/>
                      <a:pt x="30" y="2"/>
                      <a:pt x="44" y="0"/>
                    </a:cubicBezTo>
                  </a:path>
                </a:pathLst>
              </a:custGeom>
              <a:noFill/>
              <a:ln w="9525" cap="rnd" cmpd="sng">
                <a:solidFill>
                  <a:srgbClr val="5B524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1" name="未知"/>
              <p:cNvSpPr/>
              <p:nvPr/>
            </p:nvSpPr>
            <p:spPr bwMode="auto">
              <a:xfrm>
                <a:off x="614" y="415"/>
                <a:ext cx="26" cy="20"/>
              </a:xfrm>
              <a:custGeom>
                <a:avLst/>
                <a:gdLst>
                  <a:gd name="T0" fmla="*/ 0 w 26"/>
                  <a:gd name="T1" fmla="*/ 0 h 20"/>
                  <a:gd name="T2" fmla="*/ 26 w 26"/>
                  <a:gd name="T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6" h="20">
                    <a:moveTo>
                      <a:pt x="0" y="0"/>
                    </a:moveTo>
                    <a:cubicBezTo>
                      <a:pt x="7" y="7"/>
                      <a:pt x="16" y="14"/>
                      <a:pt x="26" y="20"/>
                    </a:cubicBezTo>
                  </a:path>
                </a:pathLst>
              </a:custGeom>
              <a:noFill/>
              <a:ln w="9525" cap="rnd" cmpd="sng">
                <a:solidFill>
                  <a:srgbClr val="5B524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2" name="未知"/>
              <p:cNvSpPr/>
              <p:nvPr/>
            </p:nvSpPr>
            <p:spPr bwMode="auto">
              <a:xfrm>
                <a:off x="1110" y="386"/>
                <a:ext cx="10" cy="21"/>
              </a:xfrm>
              <a:custGeom>
                <a:avLst/>
                <a:gdLst>
                  <a:gd name="T0" fmla="*/ 0 w 10"/>
                  <a:gd name="T1" fmla="*/ 21 h 21"/>
                  <a:gd name="T2" fmla="*/ 10 w 10"/>
                  <a:gd name="T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21">
                    <a:moveTo>
                      <a:pt x="0" y="21"/>
                    </a:moveTo>
                    <a:cubicBezTo>
                      <a:pt x="5" y="14"/>
                      <a:pt x="9" y="7"/>
                      <a:pt x="10" y="0"/>
                    </a:cubicBezTo>
                  </a:path>
                </a:pathLst>
              </a:custGeom>
              <a:noFill/>
              <a:ln w="9525" cap="rnd" cmpd="sng">
                <a:solidFill>
                  <a:srgbClr val="5B524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3" name="未知"/>
              <p:cNvSpPr/>
              <p:nvPr/>
            </p:nvSpPr>
            <p:spPr bwMode="auto">
              <a:xfrm>
                <a:off x="1328" y="255"/>
                <a:ext cx="126" cy="79"/>
              </a:xfrm>
              <a:custGeom>
                <a:avLst/>
                <a:gdLst>
                  <a:gd name="T0" fmla="*/ 126 w 126"/>
                  <a:gd name="T1" fmla="*/ 79 h 79"/>
                  <a:gd name="T2" fmla="*/ 126 w 126"/>
                  <a:gd name="T3" fmla="*/ 79 h 79"/>
                  <a:gd name="T4" fmla="*/ 0 w 126"/>
                  <a:gd name="T5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6" h="79">
                    <a:moveTo>
                      <a:pt x="126" y="79"/>
                    </a:moveTo>
                    <a:cubicBezTo>
                      <a:pt x="126" y="79"/>
                      <a:pt x="126" y="79"/>
                      <a:pt x="126" y="79"/>
                    </a:cubicBezTo>
                    <a:cubicBezTo>
                      <a:pt x="126" y="45"/>
                      <a:pt x="77" y="15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rgbClr val="5B524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4" name="未知"/>
              <p:cNvSpPr/>
              <p:nvPr/>
            </p:nvSpPr>
            <p:spPr bwMode="auto">
              <a:xfrm>
                <a:off x="1569" y="170"/>
                <a:ext cx="56" cy="30"/>
              </a:xfrm>
              <a:custGeom>
                <a:avLst/>
                <a:gdLst>
                  <a:gd name="T0" fmla="*/ 0 w 56"/>
                  <a:gd name="T1" fmla="*/ 30 h 30"/>
                  <a:gd name="T2" fmla="*/ 56 w 56"/>
                  <a:gd name="T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6" h="30">
                    <a:moveTo>
                      <a:pt x="0" y="30"/>
                    </a:moveTo>
                    <a:cubicBezTo>
                      <a:pt x="24" y="22"/>
                      <a:pt x="43" y="12"/>
                      <a:pt x="56" y="0"/>
                    </a:cubicBezTo>
                  </a:path>
                </a:pathLst>
              </a:custGeom>
              <a:noFill/>
              <a:ln w="9525" cap="rnd" cmpd="sng">
                <a:solidFill>
                  <a:srgbClr val="5B524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5" name="未知"/>
              <p:cNvSpPr/>
              <p:nvPr/>
            </p:nvSpPr>
            <p:spPr bwMode="auto">
              <a:xfrm>
                <a:off x="1489" y="60"/>
                <a:ext cx="3" cy="15"/>
              </a:xfrm>
              <a:custGeom>
                <a:avLst/>
                <a:gdLst>
                  <a:gd name="T0" fmla="*/ 3 w 3"/>
                  <a:gd name="T1" fmla="*/ 15 h 15"/>
                  <a:gd name="T2" fmla="*/ 3 w 3"/>
                  <a:gd name="T3" fmla="*/ 13 h 15"/>
                  <a:gd name="T4" fmla="*/ 0 w 3"/>
                  <a:gd name="T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5">
                    <a:moveTo>
                      <a:pt x="3" y="15"/>
                    </a:moveTo>
                    <a:cubicBezTo>
                      <a:pt x="3" y="14"/>
                      <a:pt x="3" y="14"/>
                      <a:pt x="3" y="13"/>
                    </a:cubicBezTo>
                    <a:cubicBezTo>
                      <a:pt x="3" y="9"/>
                      <a:pt x="2" y="5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rgbClr val="5B524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6" name="未知"/>
              <p:cNvSpPr/>
              <p:nvPr/>
            </p:nvSpPr>
            <p:spPr bwMode="auto">
              <a:xfrm>
                <a:off x="1131" y="26"/>
                <a:ext cx="28" cy="18"/>
              </a:xfrm>
              <a:custGeom>
                <a:avLst/>
                <a:gdLst>
                  <a:gd name="T0" fmla="*/ 28 w 28"/>
                  <a:gd name="T1" fmla="*/ 0 h 18"/>
                  <a:gd name="T2" fmla="*/ 0 w 28"/>
                  <a:gd name="T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8" h="18">
                    <a:moveTo>
                      <a:pt x="28" y="0"/>
                    </a:moveTo>
                    <a:cubicBezTo>
                      <a:pt x="17" y="5"/>
                      <a:pt x="7" y="11"/>
                      <a:pt x="0" y="18"/>
                    </a:cubicBezTo>
                  </a:path>
                </a:pathLst>
              </a:custGeom>
              <a:noFill/>
              <a:ln w="9525" cap="rnd" cmpd="sng">
                <a:solidFill>
                  <a:srgbClr val="5B524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7" name="未知"/>
              <p:cNvSpPr/>
              <p:nvPr/>
            </p:nvSpPr>
            <p:spPr bwMode="auto">
              <a:xfrm>
                <a:off x="859" y="37"/>
                <a:ext cx="14" cy="15"/>
              </a:xfrm>
              <a:custGeom>
                <a:avLst/>
                <a:gdLst>
                  <a:gd name="T0" fmla="*/ 14 w 14"/>
                  <a:gd name="T1" fmla="*/ 0 h 15"/>
                  <a:gd name="T2" fmla="*/ 0 w 14"/>
                  <a:gd name="T3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15">
                    <a:moveTo>
                      <a:pt x="14" y="0"/>
                    </a:moveTo>
                    <a:cubicBezTo>
                      <a:pt x="8" y="5"/>
                      <a:pt x="3" y="10"/>
                      <a:pt x="0" y="15"/>
                    </a:cubicBezTo>
                  </a:path>
                </a:pathLst>
              </a:custGeom>
              <a:noFill/>
              <a:ln w="9525" cap="rnd" cmpd="sng">
                <a:solidFill>
                  <a:srgbClr val="5B524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8" name="未知"/>
              <p:cNvSpPr/>
              <p:nvPr/>
            </p:nvSpPr>
            <p:spPr bwMode="auto">
              <a:xfrm>
                <a:off x="544" y="58"/>
                <a:ext cx="51" cy="15"/>
              </a:xfrm>
              <a:custGeom>
                <a:avLst/>
                <a:gdLst>
                  <a:gd name="T0" fmla="*/ 51 w 51"/>
                  <a:gd name="T1" fmla="*/ 15 h 15"/>
                  <a:gd name="T2" fmla="*/ 0 w 51"/>
                  <a:gd name="T3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1" h="15">
                    <a:moveTo>
                      <a:pt x="51" y="15"/>
                    </a:moveTo>
                    <a:cubicBezTo>
                      <a:pt x="35" y="9"/>
                      <a:pt x="18" y="4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rgbClr val="5B524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9" name="未知"/>
              <p:cNvSpPr/>
              <p:nvPr/>
            </p:nvSpPr>
            <p:spPr bwMode="auto">
              <a:xfrm>
                <a:off x="151" y="160"/>
                <a:ext cx="9" cy="15"/>
              </a:xfrm>
              <a:custGeom>
                <a:avLst/>
                <a:gdLst>
                  <a:gd name="T0" fmla="*/ 0 w 9"/>
                  <a:gd name="T1" fmla="*/ 0 h 15"/>
                  <a:gd name="T2" fmla="*/ 9 w 9"/>
                  <a:gd name="T3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15">
                    <a:moveTo>
                      <a:pt x="0" y="0"/>
                    </a:moveTo>
                    <a:cubicBezTo>
                      <a:pt x="2" y="5"/>
                      <a:pt x="5" y="11"/>
                      <a:pt x="9" y="15"/>
                    </a:cubicBezTo>
                  </a:path>
                </a:pathLst>
              </a:custGeom>
              <a:noFill/>
              <a:ln w="9525" cap="rnd" cmpd="sng">
                <a:solidFill>
                  <a:srgbClr val="5B524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60" name="Oval 44"/>
              <p:cNvSpPr>
                <a:spLocks noChangeArrowheads="1"/>
              </p:cNvSpPr>
              <p:nvPr/>
            </p:nvSpPr>
            <p:spPr bwMode="auto">
              <a:xfrm>
                <a:off x="175" y="440"/>
                <a:ext cx="280" cy="80"/>
              </a:xfrm>
              <a:prstGeom prst="ellipse">
                <a:avLst/>
              </a:prstGeom>
              <a:solidFill>
                <a:srgbClr val="00FFFF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61" name="Oval 45"/>
              <p:cNvSpPr>
                <a:spLocks noChangeArrowheads="1"/>
              </p:cNvSpPr>
              <p:nvPr/>
            </p:nvSpPr>
            <p:spPr bwMode="auto">
              <a:xfrm>
                <a:off x="175" y="440"/>
                <a:ext cx="280" cy="80"/>
              </a:xfrm>
              <a:prstGeom prst="ellipse">
                <a:avLst/>
              </a:prstGeom>
              <a:noFill/>
              <a:ln w="9525" cap="rnd">
                <a:solidFill>
                  <a:srgbClr val="5B524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62" name="Oval 46"/>
              <p:cNvSpPr>
                <a:spLocks noChangeArrowheads="1"/>
              </p:cNvSpPr>
              <p:nvPr/>
            </p:nvSpPr>
            <p:spPr bwMode="auto">
              <a:xfrm>
                <a:off x="92" y="513"/>
                <a:ext cx="187" cy="53"/>
              </a:xfrm>
              <a:prstGeom prst="ellipse">
                <a:avLst/>
              </a:prstGeom>
              <a:solidFill>
                <a:srgbClr val="00FFFF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63" name="Oval 47"/>
              <p:cNvSpPr>
                <a:spLocks noChangeArrowheads="1"/>
              </p:cNvSpPr>
              <p:nvPr/>
            </p:nvSpPr>
            <p:spPr bwMode="auto">
              <a:xfrm>
                <a:off x="92" y="513"/>
                <a:ext cx="187" cy="53"/>
              </a:xfrm>
              <a:prstGeom prst="ellipse">
                <a:avLst/>
              </a:prstGeom>
              <a:noFill/>
              <a:ln w="9525" cap="rnd">
                <a:solidFill>
                  <a:srgbClr val="5B524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64" name="Oval 48"/>
              <p:cNvSpPr>
                <a:spLocks noChangeArrowheads="1"/>
              </p:cNvSpPr>
              <p:nvPr/>
            </p:nvSpPr>
            <p:spPr bwMode="auto">
              <a:xfrm>
                <a:off x="58" y="563"/>
                <a:ext cx="94" cy="26"/>
              </a:xfrm>
              <a:prstGeom prst="ellipse">
                <a:avLst/>
              </a:prstGeom>
              <a:solidFill>
                <a:srgbClr val="00FFFF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65" name="Oval 49"/>
              <p:cNvSpPr>
                <a:spLocks noChangeArrowheads="1"/>
              </p:cNvSpPr>
              <p:nvPr/>
            </p:nvSpPr>
            <p:spPr bwMode="auto">
              <a:xfrm>
                <a:off x="58" y="563"/>
                <a:ext cx="94" cy="26"/>
              </a:xfrm>
              <a:prstGeom prst="ellipse">
                <a:avLst/>
              </a:prstGeom>
              <a:noFill/>
              <a:ln w="9525" cap="rnd">
                <a:solidFill>
                  <a:srgbClr val="5B524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266" name="Rectangle 50"/>
            <p:cNvSpPr>
              <a:spLocks noChangeArrowheads="1"/>
            </p:cNvSpPr>
            <p:nvPr/>
          </p:nvSpPr>
          <p:spPr bwMode="auto">
            <a:xfrm>
              <a:off x="523" y="47"/>
              <a:ext cx="720" cy="40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 sz="4000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267" name="Rectangle 51"/>
            <p:cNvSpPr>
              <a:spLocks noChangeArrowheads="1"/>
            </p:cNvSpPr>
            <p:nvPr/>
          </p:nvSpPr>
          <p:spPr bwMode="auto">
            <a:xfrm>
              <a:off x="582" y="102"/>
              <a:ext cx="1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zh-CN" altLang="en-US" sz="4000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1692275" y="404813"/>
            <a:ext cx="2879725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zh-CN" altLang="en-US" sz="3600" b="1" dirty="0">
                <a:solidFill>
                  <a:srgbClr val="000000"/>
                </a:solidFill>
                <a:ea typeface="隶书" panose="02010509060101010101" pitchFamily="49" charset="-122"/>
              </a:rPr>
              <a:t>精讲点拨</a:t>
            </a:r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2843213" y="1268413"/>
            <a:ext cx="4859337" cy="1190625"/>
          </a:xfrm>
          <a:prstGeom prst="rect">
            <a:avLst/>
          </a:prstGeom>
          <a:solidFill>
            <a:srgbClr val="EEED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333300"/>
                </a:solidFill>
              </a:rPr>
              <a:t>实数与数轴上的点</a:t>
            </a:r>
          </a:p>
          <a:p>
            <a:r>
              <a:rPr lang="zh-CN" altLang="en-US" sz="3600" b="1" dirty="0">
                <a:solidFill>
                  <a:srgbClr val="333300"/>
                </a:solidFill>
              </a:rPr>
              <a:t>是               的关系。</a:t>
            </a:r>
            <a:endParaRPr lang="zh-CN" altLang="en-US" sz="3600" dirty="0">
              <a:solidFill>
                <a:srgbClr val="333300"/>
              </a:solidFill>
            </a:endParaRP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3276600" y="1773238"/>
            <a:ext cx="223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i="1" dirty="0">
                <a:solidFill>
                  <a:srgbClr val="FF0000"/>
                </a:solidFill>
              </a:rPr>
              <a:t>一一对应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build="p" autoUpdateAnimBg="0"/>
      <p:bldP spid="9269" grpId="0" animBg="1" autoUpdateAnimBg="0"/>
      <p:bldP spid="927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5578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10244" name="Picture 4" descr="05-精灵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153988"/>
            <a:ext cx="2195513" cy="113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39750" y="1484313"/>
            <a:ext cx="72009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在数轴上表示</a:t>
            </a:r>
            <a:r>
              <a:rPr lang="zh-CN" altLang="en-US" sz="3200" b="1" dirty="0">
                <a:latin typeface="Times New Roman" panose="02020603050405020304" pitchFamily="18" charset="0"/>
              </a:rPr>
              <a:t>      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的点可能是（     ）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zh-CN" altLang="en-US" sz="2800" b="1" dirty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V="1">
            <a:off x="1189038" y="3284538"/>
            <a:ext cx="66960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387600" y="3140075"/>
            <a:ext cx="0" cy="141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3241675" y="3140075"/>
            <a:ext cx="1588" cy="141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4968875" y="3141663"/>
            <a:ext cx="1588" cy="150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095750" y="3141663"/>
            <a:ext cx="1588" cy="150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5876925" y="3141663"/>
            <a:ext cx="1588" cy="150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116013" y="3357563"/>
            <a:ext cx="6408737" cy="79216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</a:ln>
        </p:spPr>
        <p:txBody>
          <a:bodyPr/>
          <a:lstStyle/>
          <a:p>
            <a:pPr algn="just"/>
            <a:r>
              <a:rPr lang="zh-CN" altLang="en-US" sz="1000">
                <a:latin typeface="Times New Roman" panose="02020603050405020304" pitchFamily="18" charset="0"/>
              </a:rPr>
              <a:t>      </a:t>
            </a:r>
            <a:r>
              <a:rPr lang="zh-CN" altLang="en-US" sz="2800">
                <a:latin typeface="Times New Roman" panose="02020603050405020304" pitchFamily="18" charset="0"/>
              </a:rPr>
              <a:t>  -1    </a:t>
            </a:r>
            <a:r>
              <a:rPr lang="zh-CN" altLang="en-US" sz="1000">
                <a:latin typeface="Times New Roman" panose="02020603050405020304" pitchFamily="18" charset="0"/>
              </a:rPr>
              <a:t> </a:t>
            </a:r>
            <a:r>
              <a:rPr lang="zh-CN" altLang="en-US" sz="2800">
                <a:latin typeface="Times New Roman" panose="02020603050405020304" pitchFamily="18" charset="0"/>
              </a:rPr>
              <a:t>0        1       2        3        4         5 </a:t>
            </a:r>
            <a:endParaRPr lang="zh-CN" altLang="en-US" sz="2800"/>
          </a:p>
        </p:txBody>
      </p:sp>
      <p:graphicFrame>
        <p:nvGraphicFramePr>
          <p:cNvPr id="10253" name="Object 13"/>
          <p:cNvGraphicFramePr>
            <a:graphicFrameLocks noChangeAspect="1"/>
          </p:cNvGraphicFramePr>
          <p:nvPr/>
        </p:nvGraphicFramePr>
        <p:xfrm>
          <a:off x="2628900" y="3213100"/>
          <a:ext cx="142875" cy="14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r:id="rId4" imgW="117475" imgH="117475" progId="Equation.3">
                  <p:embed/>
                </p:oleObj>
              </mc:Choice>
              <mc:Fallback>
                <p:oleObj r:id="rId4" imgW="117475" imgH="117475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3213100"/>
                        <a:ext cx="142875" cy="144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4" name="Object 14"/>
          <p:cNvGraphicFramePr>
            <a:graphicFrameLocks noChangeAspect="1"/>
          </p:cNvGraphicFramePr>
          <p:nvPr/>
        </p:nvGraphicFramePr>
        <p:xfrm>
          <a:off x="3852863" y="3213100"/>
          <a:ext cx="144462" cy="14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r:id="rId6" imgW="117475" imgH="117475" progId="Equation.3">
                  <p:embed/>
                </p:oleObj>
              </mc:Choice>
              <mc:Fallback>
                <p:oleObj r:id="rId6" imgW="117475" imgH="117475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2863" y="3213100"/>
                        <a:ext cx="144462" cy="144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5" name="Object 15"/>
          <p:cNvGraphicFramePr>
            <a:graphicFrameLocks noChangeAspect="1"/>
          </p:cNvGraphicFramePr>
          <p:nvPr/>
        </p:nvGraphicFramePr>
        <p:xfrm>
          <a:off x="5580063" y="3213100"/>
          <a:ext cx="144462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r:id="rId7" imgW="117475" imgH="117475" progId="Equation.3">
                  <p:embed/>
                </p:oleObj>
              </mc:Choice>
              <mc:Fallback>
                <p:oleObj r:id="rId7" imgW="117475" imgH="117475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3213100"/>
                        <a:ext cx="144462" cy="14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6" name="Object 16"/>
          <p:cNvGraphicFramePr>
            <a:graphicFrameLocks noChangeAspect="1"/>
          </p:cNvGraphicFramePr>
          <p:nvPr/>
        </p:nvGraphicFramePr>
        <p:xfrm>
          <a:off x="6443663" y="3213100"/>
          <a:ext cx="144462" cy="14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r:id="rId8" imgW="117475" imgH="117475" progId="Equation.3">
                  <p:embed/>
                </p:oleObj>
              </mc:Choice>
              <mc:Fallback>
                <p:oleObj r:id="rId8" imgW="117475" imgH="117475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3213100"/>
                        <a:ext cx="144462" cy="144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2482850" y="2781300"/>
            <a:ext cx="525780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000"/>
              <a:t> A               B                      C          D</a:t>
            </a:r>
          </a:p>
        </p:txBody>
      </p:sp>
      <p:graphicFrame>
        <p:nvGraphicFramePr>
          <p:cNvPr id="10258" name="Object 18"/>
          <p:cNvGraphicFramePr>
            <a:graphicFrameLocks noChangeAspect="1"/>
          </p:cNvGraphicFramePr>
          <p:nvPr/>
        </p:nvGraphicFramePr>
        <p:xfrm>
          <a:off x="3060700" y="1557338"/>
          <a:ext cx="76517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r:id="rId9" imgW="320675" imgH="231140" progId="Equation.3">
                  <p:embed/>
                </p:oleObj>
              </mc:Choice>
              <mc:Fallback>
                <p:oleObj r:id="rId9" imgW="320675" imgH="2311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0700" y="1557338"/>
                        <a:ext cx="765175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6227763" y="1557338"/>
            <a:ext cx="1041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1547813" y="31416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6804025" y="31400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9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5578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11268" name="Picture 4" descr="05-精灵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53988"/>
            <a:ext cx="2195513" cy="113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547813" y="1557338"/>
            <a:ext cx="648017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solidFill>
                  <a:srgbClr val="0000CC"/>
                </a:solidFill>
              </a:rPr>
              <a:t>下列说法不正确的是（      ）</a:t>
            </a:r>
          </a:p>
          <a:p>
            <a:endParaRPr lang="zh-CN" altLang="en-US" sz="2800" b="1" dirty="0">
              <a:solidFill>
                <a:srgbClr val="0000CC"/>
              </a:solidFill>
            </a:endParaRPr>
          </a:p>
          <a:p>
            <a:r>
              <a:rPr lang="en-US" altLang="zh-CN" sz="2800" b="1" dirty="0">
                <a:solidFill>
                  <a:srgbClr val="0000CC"/>
                </a:solidFill>
              </a:rPr>
              <a:t>A</a:t>
            </a:r>
            <a:r>
              <a:rPr lang="zh-CN" altLang="en-US" sz="2800" b="1" dirty="0">
                <a:solidFill>
                  <a:srgbClr val="0000CC"/>
                </a:solidFill>
              </a:rPr>
              <a:t>、数轴上的点不是表示有理数</a:t>
            </a:r>
            <a:r>
              <a:rPr lang="zh-CN" altLang="en-US" sz="2800" b="1" dirty="0" smtClean="0">
                <a:solidFill>
                  <a:srgbClr val="0000CC"/>
                </a:solidFill>
              </a:rPr>
              <a:t>，就</a:t>
            </a:r>
            <a:r>
              <a:rPr lang="zh-CN" altLang="en-US" sz="2800" b="1" dirty="0">
                <a:solidFill>
                  <a:srgbClr val="0000CC"/>
                </a:solidFill>
              </a:rPr>
              <a:t>是表示无理数；</a:t>
            </a:r>
          </a:p>
          <a:p>
            <a:r>
              <a:rPr lang="en-US" altLang="zh-CN" sz="2800" b="1" dirty="0">
                <a:solidFill>
                  <a:srgbClr val="0000CC"/>
                </a:solidFill>
              </a:rPr>
              <a:t>B</a:t>
            </a:r>
            <a:r>
              <a:rPr lang="zh-CN" altLang="en-US" sz="2800" b="1" dirty="0">
                <a:solidFill>
                  <a:srgbClr val="0000CC"/>
                </a:solidFill>
              </a:rPr>
              <a:t>、数轴上的点与实数一一对应；</a:t>
            </a:r>
          </a:p>
          <a:p>
            <a:r>
              <a:rPr lang="en-US" altLang="zh-CN" sz="2800" b="1" dirty="0">
                <a:solidFill>
                  <a:srgbClr val="0000CC"/>
                </a:solidFill>
              </a:rPr>
              <a:t>C</a:t>
            </a:r>
            <a:r>
              <a:rPr lang="zh-CN" altLang="en-US" sz="2800" b="1" dirty="0">
                <a:solidFill>
                  <a:srgbClr val="0000CC"/>
                </a:solidFill>
              </a:rPr>
              <a:t>、数轴上的点与有理数一一对应；</a:t>
            </a:r>
          </a:p>
          <a:p>
            <a:r>
              <a:rPr lang="en-US" altLang="zh-CN" sz="2800" b="1" dirty="0">
                <a:solidFill>
                  <a:srgbClr val="0000CC"/>
                </a:solidFill>
              </a:rPr>
              <a:t>D</a:t>
            </a:r>
            <a:r>
              <a:rPr lang="zh-CN" altLang="en-US" sz="2800" b="1" dirty="0">
                <a:solidFill>
                  <a:srgbClr val="0000CC"/>
                </a:solidFill>
              </a:rPr>
              <a:t>、数轴上</a:t>
            </a:r>
            <a:r>
              <a:rPr lang="en-US" altLang="zh-CN" sz="2800" b="1" dirty="0">
                <a:solidFill>
                  <a:srgbClr val="0000CC"/>
                </a:solidFill>
              </a:rPr>
              <a:t>0</a:t>
            </a:r>
            <a:r>
              <a:rPr lang="zh-CN" altLang="en-US" sz="2800" b="1" dirty="0">
                <a:solidFill>
                  <a:srgbClr val="0000CC"/>
                </a:solidFill>
              </a:rPr>
              <a:t>与</a:t>
            </a:r>
            <a:r>
              <a:rPr lang="en-US" altLang="zh-CN" sz="2800" b="1" dirty="0">
                <a:solidFill>
                  <a:srgbClr val="0000CC"/>
                </a:solidFill>
              </a:rPr>
              <a:t>1</a:t>
            </a:r>
            <a:r>
              <a:rPr lang="zh-CN" altLang="en-US" sz="2800" b="1" dirty="0">
                <a:solidFill>
                  <a:srgbClr val="0000CC"/>
                </a:solidFill>
              </a:rPr>
              <a:t>之间有无数个表示</a:t>
            </a:r>
          </a:p>
          <a:p>
            <a:r>
              <a:rPr lang="zh-CN" altLang="en-US" sz="2800" b="1" dirty="0">
                <a:solidFill>
                  <a:srgbClr val="0000CC"/>
                </a:solidFill>
              </a:rPr>
              <a:t>     无理数的点</a:t>
            </a:r>
            <a:r>
              <a:rPr lang="zh-CN" altLang="en-US" sz="2800" b="1" dirty="0" smtClean="0">
                <a:solidFill>
                  <a:srgbClr val="0000CC"/>
                </a:solidFill>
              </a:rPr>
              <a:t>。 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292725" y="1557338"/>
            <a:ext cx="10747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bldLvl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默认设计模板_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_3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_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全屏显示(4:3)</PresentationFormat>
  <Paragraphs>59</Paragraphs>
  <Slides>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汉仪大宋简</vt:lpstr>
      <vt:lpstr>楷体_GB2312</vt:lpstr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2022-01-05T01:41:42Z</dcterms:created>
  <dcterms:modified xsi:type="dcterms:W3CDTF">2023-01-16T17:24:37Z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D8C771855CBB46E0BD9ABA7158702F28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