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289" r:id="rId14"/>
    <p:sldId id="272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502"/>
            <a:ext cx="269979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比例  比例的基本性质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3.emf"/><Relationship Id="rId7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2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slide" Target="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8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936158" y="2313152"/>
            <a:ext cx="1425711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988104" y="1059584"/>
            <a:ext cx="5883662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啤酒生产中的数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en-US" altLang="zh-CN" sz="32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32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</a:t>
            </a:r>
            <a:r>
              <a:rPr lang="zh-CN" altLang="en-US" sz="32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1154042" y="1078418"/>
            <a:ext cx="654847" cy="648072"/>
            <a:chOff x="1306635" y="1440417"/>
            <a:chExt cx="654847" cy="64807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2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三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3076786" y="433539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圆角矩形 1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728" y="1139344"/>
            <a:ext cx="7653688" cy="359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753268" y="1841766"/>
                <a:ext cx="5771060" cy="2242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根据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比例的基本性质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,</a:t>
                </a:r>
                <a:r>
                  <a:rPr lang="zh-CN" altLang="zh-CN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我们可以得到</a:t>
                </a:r>
                <a:r>
                  <a:rPr lang="en-US" altLang="zh-CN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:</a:t>
                </a:r>
                <a:endParaRPr lang="zh-CN" altLang="zh-CN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zh-CN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如果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𝑎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𝑐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,</a:t>
                </a:r>
                <a:r>
                  <a:rPr lang="zh-CN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那么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𝑏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𝑑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;</a:t>
                </a:r>
                <a:r>
                  <a:rPr lang="zh-CN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如果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𝑎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𝑐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,</a:t>
                </a:r>
                <a:r>
                  <a:rPr lang="zh-CN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那么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𝑎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𝑏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;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如果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𝑎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𝑐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,</a:t>
                </a:r>
                <a:r>
                  <a:rPr lang="zh-CN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那么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𝑑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𝑐</m:t>
                        </m:r>
                      </m:num>
                      <m:den>
                        <m:r>
                          <a:rPr lang="en-US" altLang="zh-CN" sz="2400" b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𝑎</m:t>
                        </m:r>
                      </m:den>
                    </m:f>
                  </m:oMath>
                </a14:m>
                <a:r>
                  <a:rPr lang="zh-CN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。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268" y="1841766"/>
                <a:ext cx="5771060" cy="2242152"/>
              </a:xfrm>
              <a:prstGeom prst="rect">
                <a:avLst/>
              </a:prstGeom>
              <a:blipFill rotWithShape="1">
                <a:blip r:embed="rId3"/>
                <a:stretch>
                  <a:fillRect l="-1" t="-12" r="4" b="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961180" y="624780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拓展探究</a:t>
            </a:r>
            <a:endParaRPr lang="zh-CN" altLang="en-US" sz="2800" dirty="0"/>
          </a:p>
        </p:txBody>
      </p:sp>
      <p:grpSp>
        <p:nvGrpSpPr>
          <p:cNvPr id="10" name="组合 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1" name="图片 1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13892" y="2026529"/>
            <a:ext cx="5316215" cy="2937893"/>
          </a:xfrm>
          <a:prstGeom prst="rect">
            <a:avLst/>
          </a:prstGeom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221908" y="1030440"/>
            <a:ext cx="6871894" cy="1128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在一个比例中，两个内项积是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10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。一个外项是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，另一个外项是多少？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771800" y="3033810"/>
            <a:ext cx="23217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 ÷ 4 = 2.5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771800" y="3736279"/>
            <a:ext cx="3804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答：另一个外项是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2.5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14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00-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69275" y="893908"/>
            <a:ext cx="6831117" cy="3347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8433" y="881576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525897" y="771550"/>
            <a:ext cx="5400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用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个因数组成比例。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614986" y="1951305"/>
            <a:ext cx="2376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1:2 = 4:8 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2614986" y="2452157"/>
            <a:ext cx="2375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1:4 = 2:8 </a:t>
            </a:r>
            <a:endParaRPr lang="zh-CN" altLang="en-US" sz="1600" b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2614986" y="2953009"/>
            <a:ext cx="2375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8:2 = 4:1 </a:t>
            </a:r>
            <a:endParaRPr lang="zh-CN" altLang="en-US" sz="1600" b="1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614986" y="3453861"/>
            <a:ext cx="2375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2:1 = 8:4 </a:t>
            </a:r>
            <a:endParaRPr lang="zh-CN" altLang="en-US" sz="1600" b="1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4907907" y="3453861"/>
            <a:ext cx="2375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8:4 = 2:1 </a:t>
            </a:r>
            <a:endParaRPr lang="zh-CN" altLang="en-US" sz="1600" b="1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4907907" y="2953009"/>
            <a:ext cx="2376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4:1 = 8:2 </a:t>
            </a:r>
            <a:endParaRPr lang="zh-CN" altLang="en-US" sz="1600" b="1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4907907" y="2452157"/>
            <a:ext cx="2376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2:8 = 1:4 </a:t>
            </a:r>
            <a:endParaRPr lang="zh-CN" altLang="en-US" sz="1600" b="1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4907907" y="1951305"/>
            <a:ext cx="2376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4:8 = 1:2 </a:t>
            </a:r>
            <a:endParaRPr lang="zh-CN" altLang="en-US" sz="1600" b="1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2" name="图片 21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3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10" grpId="0" bldLvl="0" autoUpdateAnimBg="0"/>
      <p:bldP spid="11" grpId="0" bldLvl="0" autoUpdateAnimBg="0"/>
      <p:bldP spid="12" grpId="0" bldLvl="0" autoUpdateAnimBg="0"/>
      <p:bldP spid="13" grpId="0" bldLvl="0" autoUpdateAnimBg="0"/>
      <p:bldP spid="14" grpId="0" bldLvl="0" autoUpdateAnimBg="0"/>
      <p:bldP spid="15" grpId="0" bldLvl="0" autoUpdateAnimBg="0"/>
      <p:bldP spid="16" grpId="0" bldLvl="0" autoUpdateAnimBg="0"/>
      <p:bldP spid="17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83813" y="1059582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3568" y="1751774"/>
            <a:ext cx="7500895" cy="2620176"/>
          </a:xfrm>
          <a:prstGeom prst="rect">
            <a:avLst/>
          </a:prstGeom>
        </p:spPr>
      </p:pic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1239556" y="2155748"/>
            <a:ext cx="66448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在比例里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两个外项的积等于两个内项的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积。这个规律叫作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比例的基本性质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1238044" y="3180913"/>
            <a:ext cx="64116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根据比例的基本性质可以</a:t>
            </a: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判断两个比能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否组成比例</a:t>
            </a: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kumimoji="0" lang="zh-CN" altLang="zh-CN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0" name="图片 3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555776" y="1601237"/>
            <a:ext cx="4032448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081" y="301525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539552" y="1453529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707654"/>
              <a:ext cx="2753591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观察右图，你能得</a:t>
              </a:r>
              <a:endPara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到什么信息？</a:t>
              </a: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724128" y="3076034"/>
            <a:ext cx="3156857" cy="1439932"/>
          </a:xfrm>
          <a:prstGeom prst="rect">
            <a:avLst/>
          </a:prstGeom>
        </p:spPr>
      </p:pic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4581073" y="1151762"/>
            <a:ext cx="35735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一辆货车两天运输大麦芽情况如下表。</a:t>
            </a:r>
          </a:p>
        </p:txBody>
      </p:sp>
      <p:grpSp>
        <p:nvGrpSpPr>
          <p:cNvPr id="19" name="Group 23"/>
          <p:cNvGrpSpPr/>
          <p:nvPr/>
        </p:nvGrpSpPr>
        <p:grpSpPr bwMode="auto">
          <a:xfrm>
            <a:off x="4718595" y="2067694"/>
            <a:ext cx="3496560" cy="1072745"/>
            <a:chOff x="-307729" y="635"/>
            <a:chExt cx="3546766" cy="1438099"/>
          </a:xfrm>
        </p:grpSpPr>
        <p:sp>
          <p:nvSpPr>
            <p:cNvPr id="20" name="矩形 32"/>
            <p:cNvSpPr>
              <a:spLocks noChangeArrowheads="1"/>
            </p:cNvSpPr>
            <p:nvPr/>
          </p:nvSpPr>
          <p:spPr bwMode="auto">
            <a:xfrm>
              <a:off x="-307729" y="646"/>
              <a:ext cx="3523784" cy="1428799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200" b="1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1" name="直接连接符 36"/>
            <p:cNvCxnSpPr>
              <a:cxnSpLocks noChangeShapeType="1"/>
            </p:cNvCxnSpPr>
            <p:nvPr/>
          </p:nvCxnSpPr>
          <p:spPr bwMode="auto">
            <a:xfrm flipV="1">
              <a:off x="-307729" y="459221"/>
              <a:ext cx="3523783" cy="63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接连接符 39"/>
            <p:cNvCxnSpPr>
              <a:cxnSpLocks noChangeShapeType="1"/>
            </p:cNvCxnSpPr>
            <p:nvPr/>
          </p:nvCxnSpPr>
          <p:spPr bwMode="auto">
            <a:xfrm>
              <a:off x="-307729" y="930532"/>
              <a:ext cx="3523783" cy="27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接连接符 40"/>
            <p:cNvCxnSpPr>
              <a:cxnSpLocks noChangeShapeType="1"/>
            </p:cNvCxnSpPr>
            <p:nvPr/>
          </p:nvCxnSpPr>
          <p:spPr bwMode="auto">
            <a:xfrm rot="5400000">
              <a:off x="787347" y="713990"/>
              <a:ext cx="1428799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接连接符 43"/>
            <p:cNvCxnSpPr>
              <a:cxnSpLocks noChangeShapeType="1"/>
            </p:cNvCxnSpPr>
            <p:nvPr/>
          </p:nvCxnSpPr>
          <p:spPr bwMode="auto">
            <a:xfrm rot="5400000">
              <a:off x="1643973" y="713990"/>
              <a:ext cx="1428799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-127459" y="477454"/>
              <a:ext cx="1418658" cy="495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运输次数</a:t>
              </a: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-83894" y="928642"/>
              <a:ext cx="1648484" cy="495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运输量（吨）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452656" y="30370"/>
              <a:ext cx="944379" cy="41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400" b="1">
                  <a:latin typeface="楷体" panose="02010609060101010101" pitchFamily="49" charset="-122"/>
                  <a:ea typeface="楷体" panose="02010609060101010101" pitchFamily="49" charset="-122"/>
                </a:rPr>
                <a:t>第一天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2296749" y="30370"/>
              <a:ext cx="942288" cy="41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400" b="1">
                  <a:latin typeface="楷体" panose="02010609060101010101" pitchFamily="49" charset="-122"/>
                  <a:ea typeface="楷体" panose="02010609060101010101" pitchFamily="49" charset="-122"/>
                </a:rPr>
                <a:t>第二天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1559212" y="388453"/>
              <a:ext cx="1656843" cy="536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2       4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1551205" y="902355"/>
              <a:ext cx="1656843" cy="536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16     32</a:t>
              </a:r>
            </a:p>
          </p:txBody>
        </p:sp>
      </p:grp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2147168" y="3349498"/>
            <a:ext cx="41417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第一天运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次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共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运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2147168" y="3884563"/>
            <a:ext cx="41683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第二天运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次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共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运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6" name="图片 35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7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0" grpId="0" autoUpdateAnimBg="0"/>
      <p:bldP spid="42" grpId="0" build="allAtOnce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081" y="301525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741866" y="2788038"/>
            <a:ext cx="3156857" cy="1439932"/>
          </a:xfrm>
          <a:prstGeom prst="rect">
            <a:avLst/>
          </a:prstGeom>
        </p:spPr>
      </p:pic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4335796" y="714426"/>
            <a:ext cx="35735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一辆货车两天运输大麦芽情况如下表。</a:t>
            </a:r>
          </a:p>
        </p:txBody>
      </p:sp>
      <p:grpSp>
        <p:nvGrpSpPr>
          <p:cNvPr id="19" name="Group 23"/>
          <p:cNvGrpSpPr/>
          <p:nvPr/>
        </p:nvGrpSpPr>
        <p:grpSpPr bwMode="auto">
          <a:xfrm>
            <a:off x="4473318" y="1630358"/>
            <a:ext cx="3496560" cy="1072745"/>
            <a:chOff x="-307729" y="635"/>
            <a:chExt cx="3546766" cy="1438099"/>
          </a:xfrm>
        </p:grpSpPr>
        <p:sp>
          <p:nvSpPr>
            <p:cNvPr id="20" name="矩形 32"/>
            <p:cNvSpPr>
              <a:spLocks noChangeArrowheads="1"/>
            </p:cNvSpPr>
            <p:nvPr/>
          </p:nvSpPr>
          <p:spPr bwMode="auto">
            <a:xfrm>
              <a:off x="-307729" y="646"/>
              <a:ext cx="3523784" cy="1428799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200" b="1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1" name="直接连接符 36"/>
            <p:cNvCxnSpPr>
              <a:cxnSpLocks noChangeShapeType="1"/>
            </p:cNvCxnSpPr>
            <p:nvPr/>
          </p:nvCxnSpPr>
          <p:spPr bwMode="auto">
            <a:xfrm flipV="1">
              <a:off x="-307729" y="459221"/>
              <a:ext cx="3523783" cy="63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接连接符 39"/>
            <p:cNvCxnSpPr>
              <a:cxnSpLocks noChangeShapeType="1"/>
            </p:cNvCxnSpPr>
            <p:nvPr/>
          </p:nvCxnSpPr>
          <p:spPr bwMode="auto">
            <a:xfrm>
              <a:off x="-307729" y="930532"/>
              <a:ext cx="3523783" cy="27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接连接符 40"/>
            <p:cNvCxnSpPr>
              <a:cxnSpLocks noChangeShapeType="1"/>
            </p:cNvCxnSpPr>
            <p:nvPr/>
          </p:nvCxnSpPr>
          <p:spPr bwMode="auto">
            <a:xfrm rot="5400000">
              <a:off x="787347" y="713990"/>
              <a:ext cx="1428799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接连接符 43"/>
            <p:cNvCxnSpPr>
              <a:cxnSpLocks noChangeShapeType="1"/>
            </p:cNvCxnSpPr>
            <p:nvPr/>
          </p:nvCxnSpPr>
          <p:spPr bwMode="auto">
            <a:xfrm rot="5400000">
              <a:off x="1643973" y="713990"/>
              <a:ext cx="1428799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-127459" y="477454"/>
              <a:ext cx="1418658" cy="495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运输次数</a:t>
              </a: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-83894" y="928642"/>
              <a:ext cx="1648484" cy="495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运输量（吨）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452656" y="30370"/>
              <a:ext cx="944379" cy="41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400" b="1">
                  <a:latin typeface="楷体" panose="02010609060101010101" pitchFamily="49" charset="-122"/>
                  <a:ea typeface="楷体" panose="02010609060101010101" pitchFamily="49" charset="-122"/>
                </a:rPr>
                <a:t>第一天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2296749" y="30370"/>
              <a:ext cx="942288" cy="41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400" b="1">
                  <a:latin typeface="楷体" panose="02010609060101010101" pitchFamily="49" charset="-122"/>
                  <a:ea typeface="楷体" panose="02010609060101010101" pitchFamily="49" charset="-122"/>
                </a:rPr>
                <a:t>第二天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1559212" y="388453"/>
              <a:ext cx="1656843" cy="536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2       4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1551205" y="902355"/>
              <a:ext cx="1656843" cy="536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16     32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83568" y="1060063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4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5" name="矩形 4"/>
            <p:cNvSpPr>
              <a:spLocks noChangeArrowheads="1"/>
            </p:cNvSpPr>
            <p:nvPr/>
          </p:nvSpPr>
          <p:spPr bwMode="auto">
            <a:xfrm>
              <a:off x="971600" y="1707654"/>
              <a:ext cx="2753591" cy="75713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根据这些信息，你能提出什么问题？</a:t>
              </a:r>
            </a:p>
          </p:txBody>
        </p:sp>
      </p:grp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1901891" y="2912162"/>
            <a:ext cx="41417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第一天运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次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共运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1901891" y="3447227"/>
            <a:ext cx="41683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第二天运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次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共运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1901891" y="3982293"/>
            <a:ext cx="3775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你能写出哪些比例？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7" name="图片 36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8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allAtOnce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477639" y="2768281"/>
            <a:ext cx="3109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16:2=32:4  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846463" y="2768281"/>
            <a:ext cx="3109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16:32=2:4  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477639" y="3267446"/>
            <a:ext cx="3109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2:16=4:32  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846463" y="3267446"/>
            <a:ext cx="3109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32:16=4:2  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7" name="Group 28"/>
          <p:cNvGrpSpPr/>
          <p:nvPr/>
        </p:nvGrpSpPr>
        <p:grpSpPr bwMode="auto">
          <a:xfrm>
            <a:off x="1331640" y="1439316"/>
            <a:ext cx="4790446" cy="1248792"/>
            <a:chOff x="0" y="0"/>
            <a:chExt cx="3567225" cy="1492972"/>
          </a:xfrm>
        </p:grpSpPr>
        <p:sp>
          <p:nvSpPr>
            <p:cNvPr id="18" name="矩形 38"/>
            <p:cNvSpPr>
              <a:spLocks noChangeArrowheads="1"/>
            </p:cNvSpPr>
            <p:nvPr/>
          </p:nvSpPr>
          <p:spPr bwMode="auto">
            <a:xfrm>
              <a:off x="0" y="0"/>
              <a:ext cx="3215486" cy="1428800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 b="1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4" name="直接连接符 39"/>
            <p:cNvCxnSpPr>
              <a:cxnSpLocks noChangeShapeType="1"/>
            </p:cNvCxnSpPr>
            <p:nvPr/>
          </p:nvCxnSpPr>
          <p:spPr bwMode="auto">
            <a:xfrm>
              <a:off x="0" y="458575"/>
              <a:ext cx="32154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接连接符 40"/>
            <p:cNvCxnSpPr>
              <a:cxnSpLocks noChangeShapeType="1"/>
            </p:cNvCxnSpPr>
            <p:nvPr/>
          </p:nvCxnSpPr>
          <p:spPr bwMode="auto">
            <a:xfrm>
              <a:off x="0" y="957487"/>
              <a:ext cx="32154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接连接符 41"/>
            <p:cNvCxnSpPr>
              <a:cxnSpLocks noChangeShapeType="1"/>
            </p:cNvCxnSpPr>
            <p:nvPr/>
          </p:nvCxnSpPr>
          <p:spPr bwMode="auto">
            <a:xfrm rot="5400000">
              <a:off x="786787" y="713355"/>
              <a:ext cx="1428800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接连接符 42"/>
            <p:cNvCxnSpPr>
              <a:cxnSpLocks noChangeShapeType="1"/>
            </p:cNvCxnSpPr>
            <p:nvPr/>
          </p:nvCxnSpPr>
          <p:spPr bwMode="auto">
            <a:xfrm rot="5400000">
              <a:off x="1643414" y="713355"/>
              <a:ext cx="1428800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62680" y="464944"/>
              <a:ext cx="1418658" cy="551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运输次数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0" y="940503"/>
              <a:ext cx="1648485" cy="551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运输量（吨）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1452087" y="33967"/>
              <a:ext cx="944379" cy="551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第一天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2296178" y="29722"/>
              <a:ext cx="942290" cy="551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第二天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1225708" y="488298"/>
              <a:ext cx="2341517" cy="551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2        4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1579530" y="941036"/>
              <a:ext cx="1656843" cy="551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16       32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1221908" y="947262"/>
            <a:ext cx="289355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你能写出哪些比例？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840117" y="3724053"/>
            <a:ext cx="7604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在比例里，两个外项与两个内项之间有什么关系呢？</a:t>
            </a:r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840117" y="4210578"/>
            <a:ext cx="8136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两个外项和两个内项的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和、差、积、商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，有什么规律？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0" name="图片 3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5" grpId="0"/>
      <p:bldP spid="16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0668" y="2963262"/>
            <a:ext cx="8052367" cy="119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220828" y="752211"/>
            <a:ext cx="5113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两个外项的和与两个内项的和：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993678" y="2119167"/>
            <a:ext cx="42426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两个外项的和：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16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022834" y="2715766"/>
            <a:ext cx="4381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两个内项的和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32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34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654074" y="3363838"/>
            <a:ext cx="6950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两个外项的和与两个内项的和之间没有发现规律。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90095" y="1379250"/>
            <a:ext cx="3115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  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4" name="图片 1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8866" y="3107278"/>
            <a:ext cx="8052367" cy="119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298732" y="915566"/>
            <a:ext cx="4983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两个外项的差与两个内项的差：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184033" y="2209809"/>
            <a:ext cx="3672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两个外项的差：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16 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-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4 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=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12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 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172317" y="2907515"/>
            <a:ext cx="36958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两个内项的差：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32 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-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2 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=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30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874906" y="3559284"/>
            <a:ext cx="7017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两个外项的差与两个内项的差之间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没有发现规律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578293" y="1523266"/>
            <a:ext cx="3115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  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3912" y="3179286"/>
            <a:ext cx="8052367" cy="119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247370" y="854271"/>
            <a:ext cx="4873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两个外项的商与两个内项的商：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884718" y="2150415"/>
            <a:ext cx="4392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两个外项的商：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16 </a:t>
            </a:r>
            <a:r>
              <a:rPr lang="en-US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÷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4 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=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 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884718" y="2852288"/>
            <a:ext cx="503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两个内项的商：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32</a:t>
            </a:r>
            <a:r>
              <a:rPr lang="en-US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÷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2 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=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16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813215" y="3544785"/>
            <a:ext cx="68632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两个外项的商与两个内项的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商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之间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没有发现规律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432447" y="1461971"/>
            <a:ext cx="3115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  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6520" y="3093593"/>
            <a:ext cx="6468191" cy="119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344169" y="771550"/>
            <a:ext cx="5184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两个外项的积与两个内项的积：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72361" y="2077742"/>
            <a:ext cx="46727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两个外项的积：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16 </a:t>
            </a:r>
            <a:r>
              <a:rPr lang="en-US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×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4 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=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64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 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962830" y="2744685"/>
            <a:ext cx="53535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两个内项的和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2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×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32 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=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64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878134" y="3459093"/>
            <a:ext cx="5018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两个外项的积等于两个内项的积。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502624" y="1389298"/>
            <a:ext cx="3115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  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740706" y="3088161"/>
            <a:ext cx="37260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两个内项的积：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4 ×100 =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400 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904046" y="2688051"/>
            <a:ext cx="38589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Times New Roman" panose="02020603050405020304" pitchFamily="18" charset="0"/>
                <a:ea typeface="楷体" panose="02010609060101010101" pitchFamily="49" charset="-122"/>
              </a:rPr>
              <a:t>两个外项的积：</a:t>
            </a:r>
            <a:r>
              <a:rPr lang="en-US" altLang="zh-CN" sz="2000" b="1">
                <a:latin typeface="Times New Roman" panose="02020603050405020304" pitchFamily="18" charset="0"/>
                <a:ea typeface="楷体" panose="02010609060101010101" pitchFamily="49" charset="-122"/>
              </a:rPr>
              <a:t>80 × 5 =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400</a:t>
            </a:r>
            <a:r>
              <a:rPr lang="en-US" altLang="zh-CN" sz="2000" b="1">
                <a:latin typeface="Times New Roman" panose="02020603050405020304" pitchFamily="18" charset="0"/>
                <a:ea typeface="楷体" panose="02010609060101010101" pitchFamily="49" charset="-122"/>
              </a:rPr>
              <a:t>  </a:t>
            </a:r>
            <a:endParaRPr lang="zh-CN" altLang="en-US" sz="20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2176450" y="2749964"/>
          <a:ext cx="358914" cy="579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3" imgW="216535" imgH="394970" progId="Equation.3">
                  <p:embed/>
                </p:oleObj>
              </mc:Choice>
              <mc:Fallback>
                <p:oleObj r:id="rId3" imgW="216535" imgH="39497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50" y="2749964"/>
                        <a:ext cx="358914" cy="5798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303846" y="2822592"/>
            <a:ext cx="6580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000" b="1">
                <a:latin typeface="Times New Roman" panose="02020603050405020304" pitchFamily="18" charset="0"/>
                <a:ea typeface="楷体" panose="02010609060101010101" pitchFamily="49" charset="-122"/>
              </a:rPr>
              <a:t>= </a:t>
            </a:r>
            <a:endParaRPr lang="zh-CN" altLang="en-US" sz="20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2803908" y="2749963"/>
          <a:ext cx="469246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5" imgW="280670" imgH="394970" progId="Equation.3">
                  <p:embed/>
                </p:oleObj>
              </mc:Choice>
              <mc:Fallback>
                <p:oleObj r:id="rId5" imgW="280670" imgH="39497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908" y="2749963"/>
                        <a:ext cx="469246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直接箭头连接符 15"/>
          <p:cNvCxnSpPr>
            <a:cxnSpLocks noChangeShapeType="1"/>
          </p:cNvCxnSpPr>
          <p:nvPr/>
        </p:nvCxnSpPr>
        <p:spPr bwMode="auto">
          <a:xfrm flipV="1">
            <a:off x="2394333" y="2863075"/>
            <a:ext cx="428625" cy="321469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sysDash"/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直接箭头连接符 19"/>
          <p:cNvCxnSpPr>
            <a:cxnSpLocks noChangeShapeType="1"/>
          </p:cNvCxnSpPr>
          <p:nvPr/>
        </p:nvCxnSpPr>
        <p:spPr bwMode="auto">
          <a:xfrm flipH="1" flipV="1">
            <a:off x="2447913" y="2863074"/>
            <a:ext cx="435769" cy="328613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sysDash"/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690675" y="1121188"/>
            <a:ext cx="29537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40 : 2 = 60 : 3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3616079" y="1337077"/>
            <a:ext cx="37260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两个内项的积：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 × 60 =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120 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849278" y="924736"/>
            <a:ext cx="43415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两个外项的积：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40 × 3 =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120  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1155707" y="601644"/>
            <a:ext cx="2584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举例验证：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690675" y="1877236"/>
            <a:ext cx="29537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latin typeface="Times New Roman" panose="02020603050405020304" pitchFamily="18" charset="0"/>
                <a:ea typeface="楷体" panose="02010609060101010101" pitchFamily="49" charset="-122"/>
              </a:rPr>
              <a:t>10 : 7 = 20 :14 </a:t>
            </a:r>
            <a:endParaRPr lang="zh-CN" altLang="en-US" sz="20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698646" y="2145771"/>
            <a:ext cx="37260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两个内项的积：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7 × 20 =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140 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893331" y="1764126"/>
            <a:ext cx="43415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两个外项的积：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10 ×14 =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140  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7" name="AutoShape 23"/>
          <p:cNvSpPr/>
          <p:nvPr/>
        </p:nvSpPr>
        <p:spPr bwMode="auto">
          <a:xfrm>
            <a:off x="3740706" y="1114522"/>
            <a:ext cx="120968" cy="430054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8" name="AutoShape 24"/>
          <p:cNvSpPr/>
          <p:nvPr/>
        </p:nvSpPr>
        <p:spPr bwMode="auto">
          <a:xfrm>
            <a:off x="3740706" y="1924147"/>
            <a:ext cx="120968" cy="430054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9" name="AutoShape 25"/>
          <p:cNvSpPr/>
          <p:nvPr/>
        </p:nvSpPr>
        <p:spPr bwMode="auto">
          <a:xfrm>
            <a:off x="3740706" y="2842118"/>
            <a:ext cx="120968" cy="430054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396317" y="3726824"/>
            <a:ext cx="8496163" cy="573118"/>
            <a:chOff x="272118" y="4138335"/>
            <a:chExt cx="8496163" cy="573118"/>
          </a:xfrm>
        </p:grpSpPr>
        <p:sp>
          <p:nvSpPr>
            <p:cNvPr id="31" name="MH_SubTitle_2"/>
            <p:cNvSpPr>
              <a:spLocks noChangeArrowheads="1"/>
            </p:cNvSpPr>
            <p:nvPr/>
          </p:nvSpPr>
          <p:spPr bwMode="auto">
            <a:xfrm flipH="1">
              <a:off x="510014" y="4138335"/>
              <a:ext cx="8123971" cy="573118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r" eaLnBrk="1" hangingPunct="1">
                <a:lnSpc>
                  <a:spcPct val="120000"/>
                </a:lnSpc>
                <a:defRPr/>
              </a:pPr>
              <a:endParaRPr lang="en-US" altLang="zh-CN" b="1" dirty="0">
                <a:ea typeface="楷体" panose="02010609060101010101" pitchFamily="49" charset="-122"/>
              </a:endParaRP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2118" y="4196219"/>
              <a:ext cx="8496163" cy="4263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       在比例里，两个外项的积等于两个内项的积。这叫作</a:t>
              </a:r>
              <a:r>
                <a:rPr lang="zh-CN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比例的基本性质</a:t>
              </a:r>
              <a:r>
                <a:rPr lang="zh-CN" altLang="en-US" sz="20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。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4" name="图片 33">
              <a:hlinkClick r:id="rId7" action="ppaction://hlinksldjump"/>
            </p:cNvPr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5" name="文本框 26">
              <a:hlinkClick r:id="rId7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5" grpId="0" autoUpdateAnimBg="0"/>
      <p:bldP spid="19" grpId="0" autoUpdateAnimBg="0"/>
      <p:bldP spid="20" grpId="0" autoUpdateAnimBg="0"/>
      <p:bldP spid="22" grpId="0" autoUpdateAnimBg="0"/>
      <p:bldP spid="23" grpId="0"/>
      <p:bldP spid="24" grpId="0" autoUpdateAnimBg="0"/>
      <p:bldP spid="25" grpId="0" autoUpdateAnimBg="0"/>
      <p:bldP spid="26" grpId="0" autoUpdateAnimBg="0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全屏显示(16:9)</PresentationFormat>
  <Paragraphs>119</Paragraphs>
  <Slides>14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等线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2023-01-16T17:24:42Z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8B40608404434FA18A9A083A6FFBEE3C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