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8" r:id="rId2"/>
    <p:sldId id="269" r:id="rId3"/>
    <p:sldId id="353" r:id="rId4"/>
    <p:sldId id="292" r:id="rId5"/>
    <p:sldId id="355" r:id="rId6"/>
    <p:sldId id="354" r:id="rId7"/>
    <p:sldId id="295" r:id="rId8"/>
    <p:sldId id="296" r:id="rId9"/>
    <p:sldId id="356" r:id="rId10"/>
    <p:sldId id="271" r:id="rId11"/>
    <p:sldId id="343" r:id="rId12"/>
    <p:sldId id="357" r:id="rId13"/>
    <p:sldId id="277" r:id="rId14"/>
    <p:sldId id="303" r:id="rId15"/>
    <p:sldId id="302" r:id="rId16"/>
    <p:sldId id="358" r:id="rId17"/>
    <p:sldId id="359" r:id="rId18"/>
    <p:sldId id="360" r:id="rId19"/>
    <p:sldId id="362" r:id="rId20"/>
    <p:sldId id="363" r:id="rId21"/>
    <p:sldId id="366" r:id="rId22"/>
    <p:sldId id="367" r:id="rId23"/>
    <p:sldId id="370" r:id="rId24"/>
    <p:sldId id="383" r:id="rId25"/>
    <p:sldId id="371" r:id="rId26"/>
    <p:sldId id="372" r:id="rId27"/>
    <p:sldId id="373" r:id="rId28"/>
    <p:sldId id="374" r:id="rId29"/>
    <p:sldId id="375" r:id="rId30"/>
    <p:sldId id="378" r:id="rId31"/>
    <p:sldId id="379" r:id="rId32"/>
    <p:sldId id="380" r:id="rId33"/>
    <p:sldId id="384" r:id="rId34"/>
    <p:sldId id="382" r:id="rId35"/>
    <p:sldId id="315" r:id="rId36"/>
    <p:sldId id="348" r:id="rId37"/>
    <p:sldId id="318" r:id="rId38"/>
    <p:sldId id="385" r:id="rId39"/>
    <p:sldId id="386" r:id="rId40"/>
    <p:sldId id="387" r:id="rId41"/>
    <p:sldId id="388" r:id="rId42"/>
    <p:sldId id="390" r:id="rId43"/>
    <p:sldId id="391" r:id="rId44"/>
    <p:sldId id="392" r:id="rId45"/>
    <p:sldId id="393" r:id="rId46"/>
    <p:sldId id="394" r:id="rId47"/>
    <p:sldId id="395" r:id="rId48"/>
    <p:sldId id="389" r:id="rId49"/>
    <p:sldId id="347" r:id="rId50"/>
    <p:sldId id="396" r:id="rId5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966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D665A-EC4E-40C4-87D4-5630A8639E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0016-7F4C-4004-8625-B69F5CD9FE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59182" y="1889293"/>
            <a:ext cx="9539516" cy="2046425"/>
            <a:chOff x="2702" y="1463"/>
            <a:chExt cx="11101" cy="2977"/>
          </a:xfrm>
        </p:grpSpPr>
        <p:sp>
          <p:nvSpPr>
            <p:cNvPr id="3" name="Rectangle 5"/>
            <p:cNvSpPr/>
            <p:nvPr/>
          </p:nvSpPr>
          <p:spPr>
            <a:xfrm>
              <a:off x="4882" y="3410"/>
              <a:ext cx="6741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702" y="1463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Life on Mars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58556" y="22554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4072" y="5666643"/>
            <a:ext cx="12196072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69" y="894080"/>
            <a:ext cx="3520753" cy="67155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009" y="9580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在将来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4" y="2889389"/>
            <a:ext cx="1078591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might move to another planet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population on the Earth is increasing rapidly.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将来，人们可能会搬到另一个星球，因为地球上的人口正在迅速增长。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future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17517" y="2265811"/>
          <a:ext cx="10426535" cy="3429000"/>
        </p:xfrm>
        <a:graphic>
          <a:graphicData uri="http://schemas.openxmlformats.org/drawingml/2006/table">
            <a:tbl>
              <a:tblPr/>
              <a:tblGrid>
                <a:gridCol w="251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in the future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在将来；未来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强调将来，指在未来的某一特定时间段。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in future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从今以后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强调的是从现在开始到以后，相当于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from now on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25006" y="1351877"/>
            <a:ext cx="112143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wants to become a doctor in the future.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这个男孩将来想成为一名医生。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you'll be more careful with your work in future.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我希望你在今后的工作中更加谨慎。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future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(1)Keep on working and believe in yourself_____________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(2)If we work hard, we'll turn our dream into reality __________.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8158043" y="3164242"/>
            <a:ext cx="1333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future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393077" y="3829262"/>
            <a:ext cx="18205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future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47961" y="999615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使某人想起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86887" y="1728181"/>
            <a:ext cx="1141218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smell of the pills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reminds them of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tasty food on the Earth.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药片的气味使他们想起了地球上美味的食物。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意为“使某人想起某事；提醒某人某事”；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意为“提醒某人做某事”。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story reminds me of my past.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这个故事使我想起了我的过去。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remind me to leave her this note.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请提醒我给她留这张纸条。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81963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remind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后不可接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从句作简单宾语。下面例句中代词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的双宾语。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他提醒我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点必须参加一个会议。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reminded that I must attend a meeting at four o'clock.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reminded me that I must attend a meeting at four o'clock.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9431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8078" y="124081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2434" y="1589671"/>
            <a:ext cx="1172331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丹东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Lucy often ________ me ________ my best friend. They both have long curly hair.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thinks; of 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reminds; of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helps; out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leaves; out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苏州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—Sorry, I've forgotten your name. Can you ________ me?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Daniel.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5094209" y="183420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0222370" y="457542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47960" y="892736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有把握；确信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75011" y="1475305"/>
            <a:ext cx="11222182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 about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fast speed of space travel? 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他们确信太空旅行的速度很快吗？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about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后可接名词、代词或动名词，意为“对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有把握；确信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后常接具体事物；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后常接抽象事物。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not sure about two things—the grammar  and some of the idioms.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他对语法和某些习惯用语这两方面没多大把握。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sure of success.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他确信会成功的。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3753" y="865732"/>
            <a:ext cx="11214337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(1)“be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意为“必定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必然会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准会做某事”。但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用于祈使句，意为“务必要；一定要”。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sure to rain.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天一定会下雨的。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not to forget 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！千万不要忘记它！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(2)“be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＋宾语从句”意为“确信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not sure whether I've met him before.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我不确信以前是否见过他。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8684" y="1862802"/>
            <a:ext cx="1119288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有把握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your answer?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②_________________________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一定不要玩火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again.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s_____ that our dreams will come true through our efforts.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400983" y="2796107"/>
            <a:ext cx="6744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550416" y="2807985"/>
            <a:ext cx="15737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sure about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222852" y="3484878"/>
            <a:ext cx="38315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sure not to play with fire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282228" y="4838664"/>
            <a:ext cx="6231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45698" y="2137558"/>
          <a:ext cx="9962339" cy="388620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知道，意识到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疑惑，疑问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围绕；将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圈起来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vi.&amp;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外来者，陌生人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奇怪的，陌生的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032358" y="2380471"/>
            <a:ext cx="9821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aware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569222" y="3140492"/>
            <a:ext cx="95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doubt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837409" y="3948015"/>
            <a:ext cx="8940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circle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246116" y="4708035"/>
            <a:ext cx="1295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stranger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6400494" y="5479929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strange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87740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agreement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意见一致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4390" y="1613137"/>
            <a:ext cx="1106780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scientists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agreement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living on Mars would be possible for humans in the future?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未来居住在火星上对人类来说是可能的，对此科学家们意见一致吗？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agreement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意为“意见一致”，常与介词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on, 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连用，与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on/about/with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in agreement on that question.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agree on that question.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他们在那个问题上意见一致。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3064" y="205280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白银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whole family were________ agreement about what they should do next.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   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768631" y="234484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3592" y="857115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better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好得多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38150" y="1499058"/>
            <a:ext cx="11165923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could be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better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that on the Earth. 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这可能比地球上的好得多。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better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意为“好得多”。英语中常用表示数量或程度的词修饰形容词的比较级。如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any, some, much, far, by far, a lot, a little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book is even more useful than that one.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这本书比那本书有用得多。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much shorter than his son.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他比他儿子矮得多。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3063" y="1993431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达州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—Is it ________ cheaper and ________ enjoyable to travel by train than by plane?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I think so.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very; very more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even; a little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more; much more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much; far more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179809" y="292673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8689" y="1364038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南京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daughter is much______(tall) now. The jeans she wore last year are already too short.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281741" y="2297345"/>
            <a:ext cx="8835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taller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9841" y="13558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special boots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穿着特殊的靴子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14400" y="1941227"/>
            <a:ext cx="1080966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Mars you might see people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special boots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在火星上，你可能看到人们穿着特殊的靴子。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special boots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意为“穿着特殊的靴子”，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是介词。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70626" y="1036836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on, wear, have…on, be in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0650" y="2057400"/>
          <a:ext cx="10426534" cy="3429000"/>
        </p:xfrm>
        <a:graphic>
          <a:graphicData uri="http://schemas.openxmlformats.org/drawingml/2006/table">
            <a:tbl>
              <a:tblPr/>
              <a:tblGrid>
                <a:gridCol w="2303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put on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穿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的动作。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wear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穿，戴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的状态。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have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on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穿，戴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的状态。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be in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强调穿着的状态，后接表示衣服或颜色的词。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dress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给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穿衣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，后接人，而不是衣服。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put on your shoes.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你最好穿上鞋。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wears a pair of glasses.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这位老人戴着一副眼镜。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had a beautiful new suit on.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他穿着一套好看的新衣服。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is in white today.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今天约翰穿着白色的衣服。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dress the children right now.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请马上给孩子们穿上衣服。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2440" y="212405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is old enough to ________ herself. Now she is ________ a new dress.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wear; in   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wear; wearing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on; wearing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dress; in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963581" y="2380471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36086" y="86898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●7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breathe v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．呼吸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39388" y="1522808"/>
            <a:ext cx="11198431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difficult to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a planet that has much thinner air than that on the Earth.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在空气比地球上稀薄得多的行星上呼吸是很困难的。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作动词，意为“呼吸”；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breathe heavily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air was so cold that we could hardly breathe. 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空气非常寒冷，以至于我们几乎无法呼吸。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1674116" y="4268648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呼吸急促，气喘吁吁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9891841" y="4280523"/>
            <a:ext cx="105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breath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179819" y="4969292"/>
            <a:ext cx="3897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喘不过气来，上气不接下气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5"/>
          <p:cNvGraphicFramePr>
            <a:graphicFrameLocks noGrp="1"/>
          </p:cNvGraphicFramePr>
          <p:nvPr/>
        </p:nvGraphicFramePr>
        <p:xfrm>
          <a:off x="1074446" y="1460665"/>
          <a:ext cx="9962339" cy="388620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一致，同意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同意，应允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vi.&amp;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不同意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可能性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可能的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不可能的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5224836" y="1667952"/>
            <a:ext cx="15624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agreement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293616" y="2451723"/>
            <a:ext cx="8956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536069" y="3235494"/>
            <a:ext cx="12723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disagree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536068" y="4019266"/>
            <a:ext cx="15183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possibility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8526177" y="4031142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possible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046707" y="4791163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impossible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8689" y="2171561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time I got to the top of the hill, I had been out of 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呼吸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I needed to 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呼吸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fresh air.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9939341" y="3104866"/>
            <a:ext cx="105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breath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013554" y="3781760"/>
            <a:ext cx="118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breathe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66714" y="1035240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●8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from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的来信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26275" y="1674377"/>
            <a:ext cx="10928415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to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from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soon.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我希望很快收到你的来信。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意为“收到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的来信”，和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get/receive a letter 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同义；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of/about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意为“听说；知道”。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never heard of such an interesting story.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我从来没有听说过如此有趣的故事。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9" y="894332"/>
            <a:ext cx="557391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44385" y="1883277"/>
          <a:ext cx="11519064" cy="4149388"/>
        </p:xfrm>
        <a:graphic>
          <a:graphicData uri="http://schemas.openxmlformats.org/drawingml/2006/table">
            <a:tbl>
              <a:tblPr/>
              <a:tblGrid>
                <a:gridCol w="302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1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1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borrow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向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借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come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来自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die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死于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save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从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中救出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be different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与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不同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far away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远离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4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from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to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从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到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from now/then on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从现在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那时起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1887" y="1527018"/>
          <a:ext cx="11447812" cy="3698125"/>
        </p:xfrm>
        <a:graphic>
          <a:graphicData uri="http://schemas.openxmlformats.org/drawingml/2006/table">
            <a:tbl>
              <a:tblPr/>
              <a:tblGrid>
                <a:gridCol w="3633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3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from time to time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不时；偶尔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stop sb from doing sth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阻止某人做某事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keep sb from doing sth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阻止某人做某事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learn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向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学习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keep away from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远离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get sth from sb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从某人那儿得到某物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2405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—Have you ever____________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听说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Jim?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he is my good friend, and I often 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的来信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him.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894801" y="3081116"/>
            <a:ext cx="12875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heard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457399" y="3758009"/>
            <a:ext cx="1497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 from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0997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2" y="1751127"/>
            <a:ext cx="10983192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this problem could be solved by building indoor playgrounds which have the same football fields as those on the Earth.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或许这个问题能够通过建造室内操场解决，它有与地球上一样的足球场。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691784" y="1331576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这是一个含有定语从句的复合句，其中先行词是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playgrounds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，关系代词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在定语从句中作主语。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bikes which are made in Tianjin sell well.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天津产的这些自行车卖得很好。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715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临沂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grand­parents like stories ________ have happy endings.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they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766157" y="252297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58318" y="1875579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6201" y="201020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3162" y="2321145"/>
            <a:ext cx="11778838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Neil Armstrong received his student pilot's licence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he was 16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→Neil Armstrong received his student pilot's licence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age of 16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当尼尔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阿姆斯特朗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岁时，他拿到了他的飞行员执照。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might float in space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gravity is low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→People might float in space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low gravity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因为重力小，人们可能在太空中浮动。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67850" y="916540"/>
            <a:ext cx="17299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30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12" name="矩形 11"/>
          <p:cNvSpPr/>
          <p:nvPr/>
        </p:nvSpPr>
        <p:spPr>
          <a:xfrm>
            <a:off x="3072811" y="1558522"/>
            <a:ext cx="57198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简单句和复合句之间的转换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8376" y="860485"/>
            <a:ext cx="11196944" cy="5909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 cannot survive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food, water or oxygen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→Humans cannot survive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food, water or oxygen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如果没有食物、水和氧气，人类无法生存。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they sure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space travel will be very fast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→Are they sure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fast speed of space travel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他们确定太空旅行将会很快吗？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might live in houses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have huge comfortable rooms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→People might live in houses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huge comfortable rooms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人们可能住在带有宽敞舒适房间的房子里。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18615" y="1368152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搬到另一个行星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岁时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第一个做某事的人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因为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第一次乘坐飞机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296088" y="1579418"/>
            <a:ext cx="32135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move to another planet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892327" y="2386942"/>
            <a:ext cx="17828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the age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687978" y="3158837"/>
            <a:ext cx="3161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first man to do sth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811674" y="3942607"/>
            <a:ext cx="1544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652349" y="4702630"/>
            <a:ext cx="2893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one's first flight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12697" y="113766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r>
              <a:rPr lang="zh-CN" altLang="en-US" sz="2400" b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4332" y="130389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1069" y="1773827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．状语从句转换成简单句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我们可以用介词短语把状语从句转换成简单句。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时间状语从句转换成简单句时，常用表示时间的介词短语，如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age of, after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59629" y="801107"/>
            <a:ext cx="11196944" cy="5833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could swim when I was eight years old.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could swim ________ ________ ________ ________ eight.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我八岁时就会游泳。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went home after he finished his work.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→He went home ________ ________ his work.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他完成工作之后回家了。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off the light before you leave.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→Turn off the light ________ ________.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你离开之前把灯关掉。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3823549" y="1620451"/>
            <a:ext cx="60448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                the               age               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3574169" y="3579880"/>
            <a:ext cx="3598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after         finishing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025431" y="5491807"/>
            <a:ext cx="3598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before         leaving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1693" y="1358190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原因状语从句转换成简单句时，常用表示原因的介词短语，如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late for school because it rained heavily.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→He was late for school ________ ________ the heavy rain.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由于下大雨，他上学迟到了。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892331" y="3651132"/>
            <a:ext cx="3598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          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7942" y="1393817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条件状语从句转换成简单句。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pass the exam if you don't help me.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can't pass the exam ________ ________ ________.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如果你不帮助我，我就不能通过这次考试。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714201" y="3009864"/>
            <a:ext cx="4406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without          your              help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7942" y="1393817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．宾语从句转换成简单句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photos often remind him that it is the golden years of his life.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photos often ________ ________ ________ the golden years of his life.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这些照片常常使他想起他生活的黄金期。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072935" y="3021740"/>
            <a:ext cx="42041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remind          him                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3568" y="954430"/>
            <a:ext cx="10755507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sure that we will win the game this time.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→We ________ ________ ________ ________ the game this time.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我们确信这次会赢得比赛。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don't seem to be aware that it is important to protect the environment.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→Some people don't seem to be aware of the importance of protecting the environment.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有些人似乎没有意识到保护环境的重要性。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2101625" y="1893584"/>
            <a:ext cx="67929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 sure             about         winning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7942" y="1393817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．定语从句转换成简单句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buy a house which has a big garden.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want to buy a house with a big garden.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我想买一栋带有大花园的房子。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2942" y="1263189"/>
            <a:ext cx="11936775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girl who is wearing a red dress over there?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→Do you know the girl in a red dress over there?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你认识那边那个穿红色连衣裙的女孩吗？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lot of homework that we should do.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→There is a lot of homework ________ ________ ________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我们有许多家庭作业要做。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5866104" y="4280525"/>
            <a:ext cx="61398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                 us                 to                  do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3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144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2939" y="1542193"/>
            <a:ext cx="11188630" cy="48337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(1)The children in China go to school when they are seven.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in China go to school ________ ________ ________ ________ seven.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 reminded him that his behaviour was bad. 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him ________ his bad behaviour. 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(3)If you support me, I will pass the exam easily.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pass the exam easily ________ ________ support.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0805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</a:rPr>
              <a:t>Period 3  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45187" y="2902864"/>
            <a:ext cx="4453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   the               age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07530" y="4672288"/>
            <a:ext cx="4453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reminded                      of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66801" y="3530277"/>
            <a:ext cx="1165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153893" y="5883571"/>
            <a:ext cx="4453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    your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67942" y="1393817"/>
            <a:ext cx="110817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 didn't go to the party not ________ the weather, but ________ I didn't feel well.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because; because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of; because of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because; because of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of; because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024396" y="1657932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18615" y="1368152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对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有把握；确信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以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开始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一样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9.remind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sb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of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10.be different from____________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11.in special boots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136764" y="1620452"/>
            <a:ext cx="19584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sure about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367341" y="2368597"/>
            <a:ext cx="15616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 with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866105" y="3164244"/>
            <a:ext cx="22284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same…as…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678575" y="3948015"/>
            <a:ext cx="2347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使某人想起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842357" y="4719911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不同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284216" y="5456181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穿着特殊的靴子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67941" y="1393817"/>
            <a:ext cx="1127175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live in a house </a:t>
            </a:r>
            <a:r>
              <a:rPr lang="en-US" altLang="zh-CN" sz="3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 big garden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underlined part can be replaced by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garden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has a big garden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big garden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garden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338100" y="2346702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18615" y="1368152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12.be away from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13.be similar to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14.be in agreement____________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15.think about doing sth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16.be aware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533597" y="1608577"/>
            <a:ext cx="1418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离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远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141710" y="2380472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类似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806728" y="315236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意见一致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566749" y="394801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考虑做某事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17315" y="4708033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知道，意识到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33607" y="1107885"/>
          <a:ext cx="10508249" cy="448056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尤里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•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加加林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岁时成为第一个进入太空的人。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Yuri Gagarin _________________________________ at the age of 27.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如果没有新鲜食物，饭菜将没有现在好吃。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 there is no fresh food, meals _______________ they are today.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346064" y="2107339"/>
            <a:ext cx="58200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became the first man to go into outer space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172877" y="436365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528653" y="4339897"/>
            <a:ext cx="2964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will not be as tasty as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5166360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火星绕太阳一周大约花费两个地球年。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 Mars about two Earth years ______________ the Sun once.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未来居住在火星上对人类来说是可能的，对此科学家们意见一致吗？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Are scientists _______________ that living on Mars would ___________________ in the future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089752" y="2332969"/>
            <a:ext cx="11689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takes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8799310" y="2334237"/>
            <a:ext cx="22574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circle around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42012" y="5242426"/>
            <a:ext cx="18959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agreement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922459" y="5925788"/>
            <a:ext cx="3199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possible for humans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这可能比地球上的好得多。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could be ___________________ on the Earth.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许多人毫不怀疑火星上的生活会非常有趣。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Many people are ____________ that life on Mars would be very interesting.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716671" y="2522975"/>
            <a:ext cx="30612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much better than that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856703" y="4078643"/>
            <a:ext cx="16914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no doubt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3035</Words>
  <Application>Microsoft Office PowerPoint</Application>
  <PresentationFormat>宽屏</PresentationFormat>
  <Paragraphs>401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8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EC9EF23AF8AD4360B126967F2C3006DD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