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98" r:id="rId6"/>
    <p:sldId id="297" r:id="rId7"/>
    <p:sldId id="262" r:id="rId8"/>
    <p:sldId id="299" r:id="rId9"/>
    <p:sldId id="300" r:id="rId10"/>
    <p:sldId id="301" r:id="rId11"/>
    <p:sldId id="266" r:id="rId12"/>
    <p:sldId id="288" r:id="rId13"/>
    <p:sldId id="285" r:id="rId14"/>
    <p:sldId id="286" r:id="rId15"/>
    <p:sldId id="302" r:id="rId16"/>
    <p:sldId id="277" r:id="rId17"/>
    <p:sldId id="278" r:id="rId18"/>
    <p:sldId id="303" r:id="rId19"/>
    <p:sldId id="273" r:id="rId20"/>
    <p:sldId id="290" r:id="rId21"/>
    <p:sldId id="291" r:id="rId22"/>
    <p:sldId id="295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890"/>
    <a:srgbClr val="45942B"/>
    <a:srgbClr val="92E54A"/>
    <a:srgbClr val="368525"/>
    <a:srgbClr val="F9FEFF"/>
    <a:srgbClr val="00350F"/>
    <a:srgbClr val="348E0F"/>
    <a:srgbClr val="24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 autoAdjust="0"/>
  </p:normalViewPr>
  <p:slideViewPr>
    <p:cSldViewPr showGuides="1">
      <p:cViewPr>
        <p:scale>
          <a:sx n="57" d="100"/>
          <a:sy n="57" d="100"/>
        </p:scale>
        <p:origin x="-114" y="-1452"/>
      </p:cViewPr>
      <p:guideLst>
        <p:guide orient="horz" pos="211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0AB6D-40E2-4269-A736-18F19AB1D82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03B9-C1E3-4908-9FBD-50FEE53C6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41D4-3A71-46D4-B724-4873A952FB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72BD4-42BC-446F-8111-3299A3CD6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12EF-5330-4B0A-8C6B-458C17907F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C919-FC72-46C9-8DC5-CAA7C8E771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5079-8739-450D-8F4A-5AF53434EC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F93D-C8D1-4A93-B585-DD895E8F43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 hasCustomPrompt="1"/>
          </p:nvPr>
        </p:nvSpPr>
        <p:spPr>
          <a:xfrm>
            <a:off x="4175957" y="87213"/>
            <a:ext cx="3673624" cy="1037531"/>
          </a:xfrm>
        </p:spPr>
        <p:txBody>
          <a:bodyPr/>
          <a:lstStyle>
            <a:lvl1pPr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</a:lstStyle>
          <a:p>
            <a:pPr marL="0" lvl="0" indent="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/>
              <a:t>单击此处编辑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CB4D-5D4D-49A3-8148-06F4207212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B0E7-653F-4DD7-9F89-762D0ECF29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544272" y="3933056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4748-84D5-41D3-90C7-C26876938B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E2DC-E0AF-41AB-831D-99A3CAE0E2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C4DD-44AA-4735-B717-52CFBF06F4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5A7E60-025A-4119-9D6C-1D6E1DC91A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735960" y="188640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10158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24840" y="-232471"/>
            <a:ext cx="3664545" cy="41147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4992"/>
            <a:ext cx="6101582" cy="529650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714081" y="1791185"/>
            <a:ext cx="3097579" cy="3346720"/>
            <a:chOff x="1767138" y="1286632"/>
            <a:chExt cx="2180122" cy="2629566"/>
          </a:xfrm>
        </p:grpSpPr>
        <p:sp>
          <p:nvSpPr>
            <p:cNvPr id="19" name="文本框 18"/>
            <p:cNvSpPr txBox="1"/>
            <p:nvPr/>
          </p:nvSpPr>
          <p:spPr>
            <a:xfrm>
              <a:off x="2047357" y="1340768"/>
              <a:ext cx="1374938" cy="257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11500" b="1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  <a:cs typeface="+mj-cs"/>
                </a:rPr>
                <a:t>立夏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3484435" y="1286632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471101" y="2479267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767138" y="2969525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6893369" y="825859"/>
            <a:ext cx="2868823" cy="1178470"/>
            <a:chOff x="6893369" y="825859"/>
            <a:chExt cx="2868823" cy="117847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6893369" y="1301845"/>
              <a:ext cx="2149678" cy="70248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email"/>
            <a:srcRect t="-35342"/>
            <a:stretch>
              <a:fillRect/>
            </a:stretch>
          </p:blipFill>
          <p:spPr>
            <a:xfrm>
              <a:off x="7758556" y="825859"/>
              <a:ext cx="2003636" cy="654759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7883803" y="4862341"/>
            <a:ext cx="3453457" cy="1362368"/>
            <a:chOff x="7883803" y="4862341"/>
            <a:chExt cx="3453457" cy="136236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email"/>
            <a:srcRect r="-14457"/>
            <a:stretch>
              <a:fillRect/>
            </a:stretch>
          </p:blipFill>
          <p:spPr>
            <a:xfrm>
              <a:off x="8528948" y="4862341"/>
              <a:ext cx="2808312" cy="917716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8" cstate="email"/>
            <a:srcRect l="-19632"/>
            <a:stretch>
              <a:fillRect/>
            </a:stretch>
          </p:blipFill>
          <p:spPr>
            <a:xfrm>
              <a:off x="7883803" y="5486307"/>
              <a:ext cx="1753141" cy="738402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 rot="5400000">
            <a:off x="9023528" y="2618268"/>
            <a:ext cx="184665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二十四节气之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60888" y="619574"/>
            <a:ext cx="1911096" cy="1911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5097" y="181484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12884" y="-27384"/>
            <a:ext cx="6101582" cy="6898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96658" y="2201993"/>
            <a:ext cx="1039555" cy="396724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立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夏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习俗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33443" y="1062971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</a:rPr>
                <a:t>叁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7640" y="40095"/>
            <a:ext cx="57411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1196" y="456597"/>
            <a:ext cx="3673624" cy="48991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立夏习俗</a:t>
            </a:r>
          </a:p>
        </p:txBody>
      </p:sp>
      <p:sp>
        <p:nvSpPr>
          <p:cNvPr id="11" name="标题 1"/>
          <p:cNvSpPr txBox="1"/>
          <p:nvPr/>
        </p:nvSpPr>
        <p:spPr bwMode="auto">
          <a:xfrm>
            <a:off x="5688973" y="2420888"/>
            <a:ext cx="85624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迎夏仪式</a:t>
            </a:r>
          </a:p>
        </p:txBody>
      </p:sp>
      <p:sp>
        <p:nvSpPr>
          <p:cNvPr id="8" name="矩形 7"/>
          <p:cNvSpPr/>
          <p:nvPr/>
        </p:nvSpPr>
        <p:spPr>
          <a:xfrm>
            <a:off x="1335894" y="1725641"/>
            <a:ext cx="3508653" cy="3744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“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。</a:t>
            </a:r>
          </a:p>
        </p:txBody>
      </p:sp>
      <p:sp>
        <p:nvSpPr>
          <p:cNvPr id="7" name="矩形 6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68611" y="1976317"/>
            <a:ext cx="4053830" cy="3243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 rot="16200000">
            <a:off x="2139321" y="550579"/>
            <a:ext cx="64928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尝新活动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2138108" y="1124402"/>
            <a:ext cx="3093154" cy="58307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。</a:t>
            </a:r>
          </a:p>
        </p:txBody>
      </p:sp>
      <p:sp>
        <p:nvSpPr>
          <p:cNvPr id="9" name="标题 1"/>
          <p:cNvSpPr txBox="1"/>
          <p:nvPr/>
        </p:nvSpPr>
        <p:spPr bwMode="auto">
          <a:xfrm>
            <a:off x="4331196" y="456597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>
                <a:solidFill>
                  <a:schemeClr val="bg1"/>
                </a:solidFill>
              </a:rPr>
              <a:t>立夏习俗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965762" y="1325081"/>
            <a:ext cx="4176464" cy="4176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5705883" y="2420888"/>
            <a:ext cx="64928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斗蛋游戏</a:t>
            </a:r>
          </a:p>
        </p:txBody>
      </p:sp>
      <p:sp>
        <p:nvSpPr>
          <p:cNvPr id="8" name="矩形 7"/>
          <p:cNvSpPr/>
          <p:nvPr/>
        </p:nvSpPr>
        <p:spPr>
          <a:xfrm>
            <a:off x="1775520" y="1700808"/>
            <a:ext cx="3093154" cy="43708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那日中午，家家户户煮好囫囵蛋（鸡蛋带壳清煮，不能破损），用冷水浸上数分钟之后再套上早已编。织好的</a:t>
            </a:r>
            <a:r>
              <a:rPr lang="zh-CN" altLang="en-US" dirty="0" smtClean="0">
                <a:solidFill>
                  <a:schemeClr val="bg1"/>
                </a:solidFill>
              </a:rPr>
              <a:t>丝网袋</a:t>
            </a:r>
            <a:r>
              <a:rPr lang="zh-CN" altLang="en-US" dirty="0">
                <a:solidFill>
                  <a:schemeClr val="bg1"/>
                </a:solidFill>
              </a:rPr>
              <a:t>，挂于孩子颈上。孩子们便三五成群，进行斗蛋游戏。蛋分两端，尖者为头，圆者为尾斗蛋时蛋头斗蛋头，蛋尾击蛋尾。一个一个斗过去，破者认输，最后分出高低。</a:t>
            </a:r>
          </a:p>
        </p:txBody>
      </p:sp>
      <p:sp>
        <p:nvSpPr>
          <p:cNvPr id="7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立夏习俗</a:t>
            </a:r>
          </a:p>
        </p:txBody>
      </p:sp>
      <p:sp>
        <p:nvSpPr>
          <p:cNvPr id="10" name="矩形 9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4824" y="1266765"/>
            <a:ext cx="4293096" cy="4293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 rot="16200000">
            <a:off x="2465559" y="680213"/>
            <a:ext cx="764540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立夏秤人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2689265" y="1400914"/>
            <a:ext cx="2492990" cy="604867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</a:t>
            </a:r>
            <a:r>
              <a:rPr lang="zh-CN" altLang="zh-CN" sz="2400" dirty="0">
                <a:solidFill>
                  <a:schemeClr val="bg1"/>
                </a:solidFill>
              </a:rPr>
              <a:t> 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立夏习俗</a:t>
            </a:r>
          </a:p>
        </p:txBody>
      </p:sp>
      <p:sp>
        <p:nvSpPr>
          <p:cNvPr id="12" name="矩形 11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356140" y="1495281"/>
            <a:ext cx="4176464" cy="41764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60888" y="619574"/>
            <a:ext cx="1911096" cy="1911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5097" y="181484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12884" y="-27384"/>
            <a:ext cx="6101582" cy="6898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96658" y="2201993"/>
            <a:ext cx="1039555" cy="396724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立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夏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养生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33443" y="1062971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</a:rPr>
                <a:t>肆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7640" y="40095"/>
            <a:ext cx="57411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养生窍门</a:t>
            </a:r>
          </a:p>
        </p:txBody>
      </p:sp>
      <p:sp>
        <p:nvSpPr>
          <p:cNvPr id="12" name="矩形 11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6200000">
            <a:off x="7759597" y="2281336"/>
            <a:ext cx="4062651" cy="26642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en-US" dirty="0">
                <a:solidFill>
                  <a:schemeClr val="bg1"/>
                </a:solidFill>
              </a:rPr>
              <a:t>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1165526" y="2322013"/>
            <a:ext cx="3231654" cy="285334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en-US" dirty="0">
                <a:solidFill>
                  <a:schemeClr val="bg1"/>
                </a:solidFill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83832" y="1268760"/>
            <a:ext cx="3123324" cy="468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养生食谱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9302" y="2218555"/>
            <a:ext cx="4665142" cy="4665142"/>
          </a:xfrm>
          <a:prstGeom prst="rect">
            <a:avLst/>
          </a:prstGeom>
        </p:spPr>
      </p:pic>
      <p:sp>
        <p:nvSpPr>
          <p:cNvPr id="12" name="内容占位符 2"/>
          <p:cNvSpPr txBox="1">
            <a:spLocks noChangeArrowheads="1"/>
          </p:cNvSpPr>
          <p:nvPr/>
        </p:nvSpPr>
        <p:spPr bwMode="auto">
          <a:xfrm>
            <a:off x="2639616" y="2712376"/>
            <a:ext cx="8496944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鱼腥草拌莴笋：</a:t>
            </a:r>
            <a:r>
              <a:rPr lang="zh-CN" altLang="en-US" sz="1800" dirty="0">
                <a:solidFill>
                  <a:schemeClr val="bg1"/>
                </a:solidFill>
              </a:rPr>
              <a:t>清热解毒，利湿祛痰。对肺热咳嗽，痰多粘稠，小便黄少、热痛等症均有较好的疗效。</a:t>
            </a: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 bwMode="auto">
          <a:xfrm>
            <a:off x="2639616" y="1943178"/>
            <a:ext cx="8496944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荷叶凤脯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zh-CN" altLang="en-US" sz="1800" dirty="0">
                <a:solidFill>
                  <a:schemeClr val="bg1"/>
                </a:solidFill>
              </a:rPr>
              <a:t>清芬养心，升运脾气。可作为常用补虚之品，尤为适宜夏季食补。</a:t>
            </a:r>
            <a:endParaRPr lang="zh-CN" altLang="en-US" sz="2000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内容占位符 2"/>
          <p:cNvSpPr txBox="1">
            <a:spLocks noChangeArrowheads="1"/>
          </p:cNvSpPr>
          <p:nvPr/>
        </p:nvSpPr>
        <p:spPr bwMode="auto">
          <a:xfrm>
            <a:off x="2639616" y="3481574"/>
            <a:ext cx="8496944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桂圆粥：</a:t>
            </a:r>
            <a:r>
              <a:rPr lang="zh-CN" altLang="en-US" dirty="0">
                <a:solidFill>
                  <a:schemeClr val="bg1"/>
                </a:solidFill>
              </a:rPr>
              <a:t> </a:t>
            </a:r>
            <a:r>
              <a:rPr lang="zh-CN" altLang="en-US" sz="1800" dirty="0">
                <a:solidFill>
                  <a:schemeClr val="bg1"/>
                </a:solidFill>
              </a:rPr>
              <a:t>补益心脾，养血安神。尤其适用于劳伤心脾，思虑过度，身体瘦弱，健忘失虑，月经不调等症。</a:t>
            </a:r>
            <a:endParaRPr lang="zh-CN" altLang="en-US" sz="2000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60888" y="619574"/>
            <a:ext cx="1911096" cy="1911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5097" y="181484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12884" y="-27384"/>
            <a:ext cx="6101582" cy="6898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96658" y="2201993"/>
            <a:ext cx="1039555" cy="396724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立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夏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诗词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33443" y="1062971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</a:rPr>
                <a:t>肆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7640" y="40095"/>
            <a:ext cx="57411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920865" y="1772816"/>
            <a:ext cx="58338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立夏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  <a:sym typeface="Arial" panose="020B0604020202020204" pitchFamily="34" charset="0"/>
              </a:rPr>
              <a:t>              --</a:t>
            </a:r>
            <a:r>
              <a:rPr lang="zh-CN" altLang="en-US" dirty="0">
                <a:solidFill>
                  <a:schemeClr val="bg1"/>
                </a:solidFill>
              </a:rPr>
              <a:t>陆游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CN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赤帜插城扉，东君整驾归。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泥新巢燕闹，花尽蜜蜂稀。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槐柳阴初密，帘栊暑尚微。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日斜汤沐罢，熟练试单衣。</a:t>
            </a:r>
            <a:endParaRPr lang="zh-CN" altLang="en-US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诗 词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92144" y="1340768"/>
            <a:ext cx="51405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92742" y="-300915"/>
            <a:ext cx="5801953" cy="651479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39416" y="2166109"/>
            <a:ext cx="2840147" cy="3857540"/>
            <a:chOff x="2047357" y="1484784"/>
            <a:chExt cx="1998937" cy="3030924"/>
          </a:xfrm>
        </p:grpSpPr>
        <p:sp>
          <p:nvSpPr>
            <p:cNvPr id="2" name="文本框 1"/>
            <p:cNvSpPr txBox="1"/>
            <p:nvPr/>
          </p:nvSpPr>
          <p:spPr>
            <a:xfrm>
              <a:off x="2215407" y="1548164"/>
              <a:ext cx="1374938" cy="1987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88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  <a:cs typeface="+mj-cs"/>
                </a:rPr>
                <a:t>目录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08753" y="2499484"/>
              <a:ext cx="433235" cy="20162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content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3328919" y="1484784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583469" y="2413490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2047357" y="2625547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5430050" y="1543719"/>
            <a:ext cx="2718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</a:rPr>
              <a:t>立夏的由来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</a:rPr>
              <a:t>立夏三候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</a:rPr>
              <a:t>立夏习俗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</a:rPr>
              <a:t>立夏养生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</a:rPr>
              <a:t>立夏诗词</a:t>
            </a:r>
          </a:p>
        </p:txBody>
      </p:sp>
      <p:sp>
        <p:nvSpPr>
          <p:cNvPr id="3" name="椭圆 2"/>
          <p:cNvSpPr/>
          <p:nvPr/>
        </p:nvSpPr>
        <p:spPr>
          <a:xfrm>
            <a:off x="4964939" y="1887093"/>
            <a:ext cx="277718" cy="27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964939" y="2616697"/>
            <a:ext cx="277718" cy="27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969992" y="3290141"/>
            <a:ext cx="277718" cy="27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973859" y="4052123"/>
            <a:ext cx="277718" cy="27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973859" y="4843576"/>
            <a:ext cx="277718" cy="27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诗 词</a:t>
            </a:r>
          </a:p>
        </p:txBody>
      </p:sp>
      <p:sp>
        <p:nvSpPr>
          <p:cNvPr id="10" name="矩形 9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4727848" y="1988840"/>
            <a:ext cx="583386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日忆京师诸弟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0" indent="0" algn="ctr" defTabSz="914400" eaLnBrk="1" hangingPunct="1">
              <a:buNone/>
            </a:pPr>
            <a:r>
              <a:rPr lang="en-US" altLang="zh-CN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  <a:sym typeface="Arial" panose="020B0604020202020204" pitchFamily="34" charset="0"/>
              </a:rPr>
              <a:t>                     --</a:t>
            </a:r>
            <a:r>
              <a:rPr lang="zh-CN" altLang="en-US" dirty="0">
                <a:solidFill>
                  <a:schemeClr val="bg1"/>
                </a:solidFill>
              </a:rPr>
              <a:t>韦应物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marL="0" indent="0" algn="ctr" defTabSz="914400" eaLnBrk="1" hangingPunct="1"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改序念芳辰，烦襟倦日永。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夏木已成阴，公门昼恒静。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长风始飘阁，叠云才吐岭。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坐想离居人，还当惜徂景。</a:t>
            </a:r>
            <a:endParaRPr lang="zh-CN" altLang="en-US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16342" y="1844824"/>
            <a:ext cx="5157192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712167" y="2225181"/>
            <a:ext cx="7238057" cy="2376264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立夏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汉仪昌黎宋刻本(原版)W" panose="00020600040101010101" pitchFamily="18" charset="-122"/>
                <a:ea typeface="汉仪昌黎宋刻本(原版)W" panose="00020600040101010101" pitchFamily="18" charset="-122"/>
                <a:sym typeface="Arial" panose="020B0604020202020204" pitchFamily="34" charset="0"/>
              </a:rPr>
              <a:t>             --</a:t>
            </a:r>
            <a:r>
              <a:rPr lang="zh-CN" altLang="en-US" dirty="0">
                <a:solidFill>
                  <a:schemeClr val="bg1"/>
                </a:solidFill>
              </a:rPr>
              <a:t>左河水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bg1"/>
                </a:solidFill>
              </a:rPr>
              <a:t>南国似暑北国春，绿秀江淮万木荫。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时病时虫人撒药，忽寒忽热药搪人。</a:t>
            </a:r>
            <a:endParaRPr lang="zh-CN" altLang="en-US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bg1"/>
                </a:solidFill>
              </a:rPr>
              <a:t>诗 词</a:t>
            </a:r>
          </a:p>
        </p:txBody>
      </p:sp>
      <p:sp>
        <p:nvSpPr>
          <p:cNvPr id="10" name="矩形 9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92144" y="1340768"/>
            <a:ext cx="51405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735960" y="188640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610158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24840" y="-232471"/>
            <a:ext cx="3664545" cy="41147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4992"/>
            <a:ext cx="6101582" cy="529650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112224" y="1564991"/>
            <a:ext cx="2680491" cy="4081117"/>
            <a:chOff x="2047357" y="1108908"/>
            <a:chExt cx="1886569" cy="3206592"/>
          </a:xfrm>
        </p:grpSpPr>
        <p:sp>
          <p:nvSpPr>
            <p:cNvPr id="19" name="文本框 18"/>
            <p:cNvSpPr txBox="1"/>
            <p:nvPr/>
          </p:nvSpPr>
          <p:spPr>
            <a:xfrm>
              <a:off x="2225222" y="1108908"/>
              <a:ext cx="1374938" cy="320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7200" b="1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  <a:cs typeface="+mj-cs"/>
                </a:rPr>
                <a:t>谢谢观看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3328919" y="1484784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471101" y="2479267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047357" y="2625547"/>
              <a:ext cx="462825" cy="65556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893369" y="1301845"/>
            <a:ext cx="2149678" cy="70248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email"/>
          <a:srcRect r="-14457"/>
          <a:stretch>
            <a:fillRect/>
          </a:stretch>
        </p:blipFill>
        <p:spPr>
          <a:xfrm>
            <a:off x="8521259" y="5085249"/>
            <a:ext cx="2808312" cy="9177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email"/>
          <a:srcRect t="-35342"/>
          <a:stretch>
            <a:fillRect/>
          </a:stretch>
        </p:blipFill>
        <p:spPr>
          <a:xfrm>
            <a:off x="7519441" y="951761"/>
            <a:ext cx="2003636" cy="6547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email"/>
          <a:srcRect l="-19632"/>
          <a:stretch>
            <a:fillRect/>
          </a:stretch>
        </p:blipFill>
        <p:spPr>
          <a:xfrm>
            <a:off x="7456908" y="5667363"/>
            <a:ext cx="1753141" cy="57290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741588" y="3491959"/>
            <a:ext cx="499802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rPr>
              <a:t>汇</a:t>
            </a:r>
            <a:endParaRPr lang="en-US" altLang="zh-CN" sz="20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rPr>
              <a:t>报</a:t>
            </a:r>
            <a:endParaRPr lang="en-US" altLang="zh-CN" sz="20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rPr>
              <a:t>人</a:t>
            </a:r>
            <a:endParaRPr lang="en-US" altLang="zh-CN" sz="20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rPr>
              <a:t>：</a:t>
            </a:r>
            <a:endParaRPr lang="en-US" altLang="zh-CN" sz="20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rPr>
              <a:t>第一</a:t>
            </a:r>
            <a:r>
              <a:rPr lang="en-US" altLang="zh-CN" sz="20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</a:rPr>
              <a:t>PPT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60888" y="619574"/>
            <a:ext cx="1911096" cy="1911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5097" y="181484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12884" y="-27384"/>
            <a:ext cx="6101582" cy="6898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96658" y="2562676"/>
            <a:ext cx="1039555" cy="396724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立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夏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的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由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来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233443" y="1062971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</a:rPr>
                <a:t>壹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7640" y="40095"/>
            <a:ext cx="57411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>
          <a:xfrm>
            <a:off x="2567608" y="476672"/>
            <a:ext cx="7200800" cy="360040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立 夏 由 来</a:t>
            </a:r>
          </a:p>
        </p:txBody>
      </p:sp>
      <p:sp>
        <p:nvSpPr>
          <p:cNvPr id="2" name="矩形 1"/>
          <p:cNvSpPr/>
          <p:nvPr/>
        </p:nvSpPr>
        <p:spPr>
          <a:xfrm>
            <a:off x="6672064" y="2564904"/>
            <a:ext cx="4576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立夏是农历二十四节气中的第</a:t>
            </a:r>
            <a:r>
              <a:rPr lang="en-US" altLang="zh-CN" sz="2400" dirty="0">
                <a:solidFill>
                  <a:schemeClr val="bg1"/>
                </a:solidFill>
              </a:rPr>
              <a:t>7</a:t>
            </a:r>
            <a:r>
              <a:rPr lang="zh-CN" altLang="en-US" sz="2400" dirty="0">
                <a:solidFill>
                  <a:schemeClr val="bg1"/>
                </a:solidFill>
              </a:rPr>
              <a:t>个节气，夏季的第一个节气，表示盛夏时节的正式开始，太阳到达黄经</a:t>
            </a:r>
            <a:r>
              <a:rPr lang="en-US" altLang="zh-CN" sz="2400" dirty="0">
                <a:solidFill>
                  <a:schemeClr val="bg1"/>
                </a:solidFill>
              </a:rPr>
              <a:t>45</a:t>
            </a:r>
            <a:r>
              <a:rPr lang="zh-CN" altLang="en-US" sz="2400" dirty="0">
                <a:solidFill>
                  <a:schemeClr val="bg1"/>
                </a:solidFill>
              </a:rPr>
              <a:t>度时为立夏节气。斗指东南，维为立夏，万物至此皆长大，故名立夏也。</a:t>
            </a:r>
          </a:p>
        </p:txBody>
      </p:sp>
      <p:sp>
        <p:nvSpPr>
          <p:cNvPr id="8" name="矩形 7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9416" y="1710100"/>
            <a:ext cx="5112568" cy="41764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>
          <a:xfrm>
            <a:off x="2567608" y="476672"/>
            <a:ext cx="7200800" cy="360040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立 夏 由 来</a:t>
            </a:r>
          </a:p>
        </p:txBody>
      </p:sp>
      <p:sp>
        <p:nvSpPr>
          <p:cNvPr id="2" name="矩形 1"/>
          <p:cNvSpPr/>
          <p:nvPr/>
        </p:nvSpPr>
        <p:spPr>
          <a:xfrm>
            <a:off x="1703512" y="2348880"/>
            <a:ext cx="9217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月令七十二候集解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</a:t>
            </a:r>
          </a:p>
        </p:txBody>
      </p:sp>
      <p:sp>
        <p:nvSpPr>
          <p:cNvPr id="8" name="矩形 7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920282"/>
            <a:ext cx="9937104" cy="3476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60888" y="619574"/>
            <a:ext cx="1911096" cy="1911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5097" y="181484"/>
            <a:ext cx="6192688" cy="64807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12884" y="-27384"/>
            <a:ext cx="6101582" cy="6898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496658" y="2201993"/>
            <a:ext cx="1039555" cy="396724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立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夏</a:t>
            </a:r>
            <a: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/>
            </a:r>
            <a:br>
              <a:rPr lang="en-US" altLang="zh-CN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</a:br>
            <a:r>
              <a:rPr lang="zh-CN" altLang="en-US" sz="4800" dirty="0">
                <a:solidFill>
                  <a:schemeClr val="bg1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</a:rPr>
              <a:t>三候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33443" y="1062971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</a:rPr>
                <a:t>贰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67640" y="40095"/>
            <a:ext cx="57411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847528" y="2492896"/>
            <a:ext cx="2592288" cy="2592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3792" y="476672"/>
            <a:ext cx="3673624" cy="38945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一 候</a:t>
            </a:r>
          </a:p>
        </p:txBody>
      </p:sp>
      <p:sp>
        <p:nvSpPr>
          <p:cNvPr id="6" name="矩形 5"/>
          <p:cNvSpPr/>
          <p:nvPr/>
        </p:nvSpPr>
        <p:spPr>
          <a:xfrm>
            <a:off x="2296546" y="3194275"/>
            <a:ext cx="1723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汉仪昌黎宋刻本(原版)W" panose="00020600040101010101" pitchFamily="18" charset="-122"/>
                <a:sym typeface="Arial" panose="020B0604020202020204" pitchFamily="34" charset="0"/>
              </a:rPr>
              <a:t>初候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蝼蝈鸣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24402" y="1412776"/>
            <a:ext cx="5140518" cy="6858000"/>
          </a:xfrm>
          <a:prstGeom prst="rect">
            <a:avLst/>
          </a:prstGeom>
        </p:spPr>
      </p:pic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447928" y="3212976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蝼蛄也，诸言蚓者非</a:t>
            </a:r>
            <a:endParaRPr lang="zh-CN" altLang="en-US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76693" y="2283176"/>
            <a:ext cx="4133958" cy="3011728"/>
            <a:chOff x="1076693" y="2283176"/>
            <a:chExt cx="4133958" cy="3011728"/>
          </a:xfrm>
        </p:grpSpPr>
        <p:sp>
          <p:nvSpPr>
            <p:cNvPr id="15" name="椭圆 14"/>
            <p:cNvSpPr/>
            <p:nvPr/>
          </p:nvSpPr>
          <p:spPr>
            <a:xfrm>
              <a:off x="1637808" y="2283176"/>
              <a:ext cx="3011728" cy="301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3628380" y="3033661"/>
              <a:ext cx="1582271" cy="1660972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76693" y="2992665"/>
              <a:ext cx="1611553" cy="1604733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847528" y="2492896"/>
            <a:ext cx="2592288" cy="2592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3792" y="476672"/>
            <a:ext cx="3673624" cy="38945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二 候</a:t>
            </a:r>
          </a:p>
        </p:txBody>
      </p:sp>
      <p:sp>
        <p:nvSpPr>
          <p:cNvPr id="6" name="矩形 5"/>
          <p:cNvSpPr/>
          <p:nvPr/>
        </p:nvSpPr>
        <p:spPr>
          <a:xfrm>
            <a:off x="2296538" y="3194275"/>
            <a:ext cx="1723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汉仪昌黎宋刻本(原版)W" panose="00020600040101010101" pitchFamily="18" charset="-122"/>
                <a:sym typeface="Arial" panose="020B0604020202020204" pitchFamily="34" charset="0"/>
              </a:rPr>
              <a:t>二候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蚯蚓出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24402" y="1412776"/>
            <a:ext cx="5140518" cy="6858000"/>
          </a:xfrm>
          <a:prstGeom prst="rect">
            <a:avLst/>
          </a:prstGeom>
        </p:spPr>
      </p:pic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519936" y="3216725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蚯蚓阴物，感阳气而出</a:t>
            </a:r>
            <a:endParaRPr lang="zh-CN" altLang="en-US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76693" y="2283176"/>
            <a:ext cx="4133958" cy="3011728"/>
            <a:chOff x="1076693" y="2283176"/>
            <a:chExt cx="4133958" cy="3011728"/>
          </a:xfrm>
        </p:grpSpPr>
        <p:sp>
          <p:nvSpPr>
            <p:cNvPr id="15" name="椭圆 14"/>
            <p:cNvSpPr/>
            <p:nvPr/>
          </p:nvSpPr>
          <p:spPr>
            <a:xfrm>
              <a:off x="1637808" y="2283176"/>
              <a:ext cx="3011728" cy="301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3628380" y="3033661"/>
              <a:ext cx="1582271" cy="1660972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76693" y="2992665"/>
              <a:ext cx="1611553" cy="1604733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847528" y="2492896"/>
            <a:ext cx="2592288" cy="25922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3792" y="476672"/>
            <a:ext cx="3673624" cy="38945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三 候</a:t>
            </a:r>
          </a:p>
        </p:txBody>
      </p:sp>
      <p:sp>
        <p:nvSpPr>
          <p:cNvPr id="6" name="矩形 5"/>
          <p:cNvSpPr/>
          <p:nvPr/>
        </p:nvSpPr>
        <p:spPr>
          <a:xfrm>
            <a:off x="2267516" y="3148380"/>
            <a:ext cx="1723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汉仪昌黎宋刻本(原版)W" panose="00020600040101010101" pitchFamily="18" charset="-122"/>
                <a:sym typeface="Arial" panose="020B0604020202020204" pitchFamily="34" charset="0"/>
              </a:rPr>
              <a:t>三候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王瓜生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368" y="316969"/>
            <a:ext cx="11521280" cy="619268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24402" y="1412776"/>
            <a:ext cx="5140518" cy="6858000"/>
          </a:xfrm>
          <a:prstGeom prst="rect">
            <a:avLst/>
          </a:prstGeom>
        </p:spPr>
      </p:pic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447928" y="3212976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王瓜色赤，阳之盛也</a:t>
            </a:r>
            <a:endParaRPr lang="zh-CN" altLang="en-US" dirty="0">
              <a:solidFill>
                <a:schemeClr val="bg1"/>
              </a:solidFill>
              <a:latin typeface="汉仪昌黎宋刻本(原版)W" panose="00020600040101010101" pitchFamily="18" charset="-122"/>
              <a:ea typeface="汉仪昌黎宋刻本(原版)W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76693" y="2283176"/>
            <a:ext cx="4133958" cy="3011728"/>
            <a:chOff x="1076693" y="2283176"/>
            <a:chExt cx="4133958" cy="3011728"/>
          </a:xfrm>
        </p:grpSpPr>
        <p:sp>
          <p:nvSpPr>
            <p:cNvPr id="15" name="椭圆 14"/>
            <p:cNvSpPr/>
            <p:nvPr/>
          </p:nvSpPr>
          <p:spPr>
            <a:xfrm>
              <a:off x="1637808" y="2283176"/>
              <a:ext cx="3011728" cy="301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3628380" y="3033661"/>
              <a:ext cx="1582271" cy="1660972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76693" y="2992665"/>
              <a:ext cx="1611553" cy="1604733"/>
            </a:xfrm>
            <a:prstGeom prst="line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传统节气之立夏PPT模板"/>
</p:tagLst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959</Words>
  <Application>Microsoft Office PowerPoint</Application>
  <PresentationFormat>宽屏</PresentationFormat>
  <Paragraphs>97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汉仪昌黎宋刻本(精修版)W</vt:lpstr>
      <vt:lpstr>汉仪昌黎宋刻本(原版)W</vt:lpstr>
      <vt:lpstr>汉仪尚巍手书W</vt:lpstr>
      <vt:lpstr>宋体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立 夏 的 由 来</vt:lpstr>
      <vt:lpstr>立 夏 由 来</vt:lpstr>
      <vt:lpstr>立 夏 由 来</vt:lpstr>
      <vt:lpstr>立 夏 三候</vt:lpstr>
      <vt:lpstr>一 候</vt:lpstr>
      <vt:lpstr>二 候</vt:lpstr>
      <vt:lpstr>三 候</vt:lpstr>
      <vt:lpstr>立 夏 习俗</vt:lpstr>
      <vt:lpstr>立夏习俗</vt:lpstr>
      <vt:lpstr>PowerPoint 演示文稿</vt:lpstr>
      <vt:lpstr>PowerPoint 演示文稿</vt:lpstr>
      <vt:lpstr>PowerPoint 演示文稿</vt:lpstr>
      <vt:lpstr>立 夏 养生</vt:lpstr>
      <vt:lpstr>PowerPoint 演示文稿</vt:lpstr>
      <vt:lpstr>PowerPoint 演示文稿</vt:lpstr>
      <vt:lpstr>立 夏 诗词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2022-03-04T03:08:20Z</dcterms:created>
  <dcterms:modified xsi:type="dcterms:W3CDTF">2023-01-10T05:39:44Z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4A153BF333D242078DA9A905E9CF5AE9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