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handoutMasterIdLst>
    <p:handoutMasterId r:id="rId27"/>
  </p:handoutMasterIdLst>
  <p:sldIdLst>
    <p:sldId id="346" r:id="rId2"/>
    <p:sldId id="347" r:id="rId3"/>
    <p:sldId id="348" r:id="rId4"/>
    <p:sldId id="349" r:id="rId5"/>
    <p:sldId id="350" r:id="rId6"/>
    <p:sldId id="351" r:id="rId7"/>
    <p:sldId id="352" r:id="rId8"/>
    <p:sldId id="353" r:id="rId9"/>
    <p:sldId id="354" r:id="rId10"/>
    <p:sldId id="355" r:id="rId11"/>
    <p:sldId id="356" r:id="rId12"/>
    <p:sldId id="357" r:id="rId13"/>
    <p:sldId id="358" r:id="rId14"/>
    <p:sldId id="359" r:id="rId15"/>
    <p:sldId id="360" r:id="rId16"/>
    <p:sldId id="361" r:id="rId17"/>
    <p:sldId id="362" r:id="rId18"/>
    <p:sldId id="363" r:id="rId19"/>
    <p:sldId id="364" r:id="rId20"/>
    <p:sldId id="365" r:id="rId21"/>
    <p:sldId id="366" r:id="rId22"/>
    <p:sldId id="367" r:id="rId23"/>
    <p:sldId id="368" r:id="rId24"/>
    <p:sldId id="369" r:id="rId25"/>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黑体" panose="02010609060101010101" pitchFamily="49" charset="-122"/>
      <p:regular r:id="rId32"/>
    </p:embeddedFont>
    <p:embeddedFont>
      <p:font typeface="微软雅黑" panose="020B0503020204020204" pitchFamily="34" charset="-122"/>
      <p:regular r:id="rId33"/>
      <p:bold r:id="rId34"/>
    </p:embeddedFont>
  </p:embeddedFont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9B0"/>
    <a:srgbClr val="FF6699"/>
    <a:srgbClr val="0099FF"/>
    <a:srgbClr val="66CCFF"/>
    <a:srgbClr val="0000FF"/>
    <a:srgbClr val="FFE48F"/>
    <a:srgbClr val="FF0066"/>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48" autoAdjust="0"/>
    <p:restoredTop sz="94660" autoAdjust="0"/>
  </p:normalViewPr>
  <p:slideViewPr>
    <p:cSldViewPr snapToGrid="0">
      <p:cViewPr varScale="1">
        <p:scale>
          <a:sx n="146" d="100"/>
          <a:sy n="146" d="100"/>
        </p:scale>
        <p:origin x="-624" y="-90"/>
      </p:cViewPr>
      <p:guideLst>
        <p:guide orient="horz" pos="1620"/>
        <p:guide pos="2842"/>
      </p:guideLst>
    </p:cSldViewPr>
  </p:slideViewPr>
  <p:notesTextViewPr>
    <p:cViewPr>
      <p:scale>
        <a:sx n="1" d="1"/>
        <a:sy n="1" d="1"/>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buFontTx/>
              <a:buNone/>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buFontTx/>
              <a:buNone/>
              <a:defRPr sz="1200">
                <a:latin typeface="Arial" panose="020B0604020202020204" pitchFamily="34" charset="0"/>
                <a:ea typeface="宋体" panose="02010600030101010101" pitchFamily="2" charset="-122"/>
              </a:defRPr>
            </a:lvl1pPr>
          </a:lstStyle>
          <a:p>
            <a:pPr>
              <a:defRPr/>
            </a:pPr>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buFontTx/>
              <a:buNone/>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noProof="1"/>
            </a:lvl1pPr>
          </a:lstStyle>
          <a:p>
            <a:fld id="{8A388EA0-694A-470B-8E5A-3F4D970AC203}" type="slidenum">
              <a:rPr altLang="en-US"/>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83AB571A-E900-4832-A771-BBDDE64DAFA0}" type="datetimeFigureOut">
              <a:rPr lang="zh-CN" altLang="en-US"/>
              <a:t>2023-01-17</a:t>
            </a:fld>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796CA421-15F7-4817-932C-C12690B025E0}" type="slidenum">
              <a:rPr lang="zh-CN" altLang="en-US"/>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B7F70598-385C-4906-A40D-3329B7AD9523}" type="datetimeFigureOut">
              <a:rPr lang="zh-CN" altLang="en-US"/>
              <a:t>2023-01-17</a:t>
            </a:fld>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8DF85EEA-E0D1-4951-B493-B6AE14AA3AFD}" type="slidenum">
              <a:rPr lang="zh-CN" altLang="en-US"/>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CABC5704-5124-442B-A775-B2CC313F02E7}" type="datetimeFigureOut">
              <a:rPr lang="zh-CN" altLang="en-US"/>
              <a:t>2023-01-17</a:t>
            </a:fld>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5769DE1-6511-4CC0-9452-945A4F4CA14D}" type="slidenum">
              <a:rPr lang="zh-CN" altLang="en-US"/>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AD92E619-CF4D-461F-A845-D1C913E1BDD4}" type="datetimeFigureOut">
              <a:rPr lang="zh-CN" altLang="en-US"/>
              <a:t>2023-01-17</a:t>
            </a:fld>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1D6E1AB2-D789-41A3-8D15-1B1A579EE8ED}" type="slidenum">
              <a:rPr lang="zh-CN" altLang="en-US"/>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7F746B70-A9B2-4300-AE84-B850CDBDAF5B}" type="datetimeFigureOut">
              <a:rPr lang="zh-CN" altLang="en-US"/>
              <a:t>2023-01-17</a:t>
            </a:fld>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9C3E680A-658D-4773-9DAE-67B8B99EFA87}" type="slidenum">
              <a:rPr lang="zh-CN" altLang="en-US"/>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BD5F8686-C1D8-4FA1-B14B-0D11CA99CD5C}" type="datetimeFigureOut">
              <a:rPr lang="zh-CN" altLang="en-US"/>
              <a:t>2023-01-17</a:t>
            </a:fld>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9F15816E-B659-455D-894D-D42D65F8FA18}" type="slidenum">
              <a:rPr lang="zh-CN" altLang="en-US"/>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2A247FA1-C8AD-4C22-96A4-B747DFA80529}" type="datetimeFigureOut">
              <a:rPr lang="zh-CN" altLang="en-US"/>
              <a:t>2023-01-17</a:t>
            </a:fld>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3BF7D16C-5007-44BD-9EBE-1FDDBA7E0275}" type="slidenum">
              <a:rPr lang="zh-CN" altLang="en-US"/>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358CE3E1-3FA6-48B3-AC28-F1FBBBE3135A}" type="datetimeFigureOut">
              <a:rPr lang="zh-CN" altLang="en-US"/>
              <a:t>2023-01-17</a:t>
            </a:fld>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C8F47A6F-33A7-4F64-863A-D274412D146A}" type="slidenum">
              <a:rPr lang="zh-CN" altLang="en-US"/>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F57B7D7C-482A-4D0E-BA5C-3E7098C89B21}" type="datetimeFigureOut">
              <a:rPr lang="zh-CN" altLang="en-US"/>
              <a:t>2023-01-17</a:t>
            </a:fld>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981C5B0-1601-432F-86F3-231012D0FC96}" type="slidenum">
              <a:rPr lang="zh-CN" altLang="en-US"/>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2D26A91B-4BC2-4126-93E5-FD9C883170EF}" type="datetimeFigureOut">
              <a:rPr lang="zh-CN" altLang="en-US"/>
              <a:t>2023-01-17</a:t>
            </a:fld>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C3409502-CE95-450F-8B2D-C730235F4EE5}" type="slidenum">
              <a:rPr lang="zh-CN" altLang="en-US"/>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blip>
          <a:srcRect/>
          <a:stretch>
            <a:fillRect/>
          </a:stretch>
        </a:blip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bwMode="auto">
          <a:xfrm>
            <a:off x="457200" y="206375"/>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94211" name="Rectangle 3"/>
          <p:cNvSpPr>
            <a:spLocks noGrp="1" noChangeArrowheads="1"/>
          </p:cNvSpPr>
          <p:nvPr>
            <p:ph type="body" idx="1"/>
          </p:nvPr>
        </p:nvSpPr>
        <p:spPr bwMode="auto">
          <a:xfrm>
            <a:off x="457200" y="1200150"/>
            <a:ext cx="8229600" cy="339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94212" name="Rectangle 4"/>
          <p:cNvSpPr>
            <a:spLocks noGrp="1" noChangeArrowheads="1"/>
          </p:cNvSpPr>
          <p:nvPr>
            <p:ph type="dt" sz="half" idx="2"/>
          </p:nvPr>
        </p:nvSpPr>
        <p:spPr bwMode="auto">
          <a:xfrm>
            <a:off x="457200" y="4684713"/>
            <a:ext cx="2133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92331841-7BC3-4436-B74D-EBFC29BEDCD4}" type="datetimeFigureOut">
              <a:rPr lang="zh-CN" altLang="en-US"/>
              <a:t>2023-01-17</a:t>
            </a:fld>
            <a:endParaRPr lang="en-US" altLang="zh-CN"/>
          </a:p>
        </p:txBody>
      </p:sp>
      <p:sp>
        <p:nvSpPr>
          <p:cNvPr id="94213" name="Rectangle 5"/>
          <p:cNvSpPr>
            <a:spLocks noGrp="1" noChangeArrowheads="1"/>
          </p:cNvSpPr>
          <p:nvPr>
            <p:ph type="ftr" sz="quarter" idx="3"/>
          </p:nvPr>
        </p:nvSpPr>
        <p:spPr bwMode="auto">
          <a:xfrm>
            <a:off x="3124200" y="4684713"/>
            <a:ext cx="2895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ltLang="zh-CN"/>
          </a:p>
        </p:txBody>
      </p:sp>
      <p:sp>
        <p:nvSpPr>
          <p:cNvPr id="94214" name="Rectangle 6"/>
          <p:cNvSpPr>
            <a:spLocks noGrp="1" noChangeArrowheads="1"/>
          </p:cNvSpPr>
          <p:nvPr>
            <p:ph type="sldNum" sz="quarter" idx="4"/>
          </p:nvPr>
        </p:nvSpPr>
        <p:spPr bwMode="auto">
          <a:xfrm>
            <a:off x="6553200" y="4684713"/>
            <a:ext cx="2133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3F9C19E9-2A75-4129-97CE-6A534B91A5D0}" type="slidenum">
              <a:rPr lang="zh-CN" altLang="en-US"/>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1165225" y="2122130"/>
            <a:ext cx="70643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7587" name="副标题 2"/>
          <p:cNvSpPr>
            <a:spLocks noGrp="1"/>
          </p:cNvSpPr>
          <p:nvPr>
            <p:ph type="subTitle" idx="4294967295"/>
          </p:nvPr>
        </p:nvSpPr>
        <p:spPr>
          <a:xfrm>
            <a:off x="1165225" y="2297390"/>
            <a:ext cx="7004049" cy="665162"/>
          </a:xfrm>
        </p:spPr>
        <p:txBody>
          <a:bodyPr/>
          <a:lstStyle/>
          <a:p>
            <a:pPr algn="ctr">
              <a:spcBef>
                <a:spcPct val="0"/>
              </a:spcBef>
              <a:buFontTx/>
              <a:buNone/>
            </a:pPr>
            <a:r>
              <a:rPr lang="en-US" altLang="zh-CN" b="1">
                <a:solidFill>
                  <a:srgbClr val="000000"/>
                </a:solidFill>
                <a:latin typeface="微软雅黑" panose="020B0503020204020204" pitchFamily="34" charset="-122"/>
                <a:ea typeface="微软雅黑" panose="020B0503020204020204" pitchFamily="34" charset="-122"/>
              </a:rPr>
              <a:t>R  </a:t>
            </a:r>
            <a:r>
              <a:rPr lang="zh-CN" altLang="en-US" b="1">
                <a:solidFill>
                  <a:srgbClr val="000000"/>
                </a:solidFill>
                <a:latin typeface="微软雅黑" panose="020B0503020204020204" pitchFamily="34" charset="-122"/>
                <a:ea typeface="微软雅黑" panose="020B0503020204020204" pitchFamily="34" charset="-122"/>
              </a:rPr>
              <a:t>七年级下册</a:t>
            </a:r>
          </a:p>
        </p:txBody>
      </p:sp>
      <p:sp>
        <p:nvSpPr>
          <p:cNvPr id="5" name="矩形 4"/>
          <p:cNvSpPr/>
          <p:nvPr/>
        </p:nvSpPr>
        <p:spPr>
          <a:xfrm>
            <a:off x="1104900" y="1363441"/>
            <a:ext cx="7064375" cy="708025"/>
          </a:xfrm>
          <a:prstGeom prst="rect">
            <a:avLst/>
          </a:prstGeom>
        </p:spPr>
        <p:txBody>
          <a:bodyPr>
            <a:spAutoFit/>
          </a:bodyPr>
          <a:lstStyle/>
          <a:p>
            <a:pPr eaLnBrk="1" hangingPunct="1">
              <a:defRPr/>
            </a:pPr>
            <a:r>
              <a:rPr lang="en-US" altLang="zh-CN" sz="4000" b="1" dirty="0">
                <a:solidFill>
                  <a:prstClr val="black"/>
                </a:solidFill>
                <a:latin typeface="Times New Roman" panose="02020603050405020304"/>
                <a:ea typeface="黑体" panose="02010609060101010101" charset="-122"/>
                <a:cs typeface="+mj-cs"/>
              </a:rPr>
              <a:t>Unit 1  Can you play the guitar?</a:t>
            </a:r>
            <a:endParaRPr lang="zh-CN" altLang="en-US" dirty="0">
              <a:ea typeface="宋体" panose="02010600030101010101" pitchFamily="2" charset="-122"/>
            </a:endParaRPr>
          </a:p>
        </p:txBody>
      </p:sp>
      <p:sp>
        <p:nvSpPr>
          <p:cNvPr id="2" name="TextBox 1"/>
          <p:cNvSpPr txBox="1"/>
          <p:nvPr/>
        </p:nvSpPr>
        <p:spPr>
          <a:xfrm>
            <a:off x="4141009" y="3169534"/>
            <a:ext cx="1112805" cy="400110"/>
          </a:xfrm>
          <a:prstGeom prst="rect">
            <a:avLst/>
          </a:prstGeom>
          <a:noFill/>
        </p:spPr>
        <p:txBody>
          <a:bodyPr wrap="none" rtlCol="0">
            <a:spAutoFit/>
          </a:bodyPr>
          <a:lstStyle/>
          <a:p>
            <a:pPr algn="ctr"/>
            <a:r>
              <a:rPr lang="zh-CN" altLang="en-US" sz="2000" b="1" dirty="0" smtClean="0">
                <a:latin typeface="微软雅黑" panose="020B0503020204020204" pitchFamily="34" charset="-122"/>
                <a:ea typeface="微软雅黑" panose="020B0503020204020204" pitchFamily="34" charset="-122"/>
              </a:rPr>
              <a:t>第</a:t>
            </a:r>
            <a:r>
              <a:rPr lang="en-US" altLang="zh-CN" sz="2000" b="1" dirty="0" smtClean="0">
                <a:latin typeface="微软雅黑" panose="020B0503020204020204" pitchFamily="34" charset="-122"/>
                <a:ea typeface="微软雅黑" panose="020B0503020204020204" pitchFamily="34" charset="-122"/>
              </a:rPr>
              <a:t>4</a:t>
            </a:r>
            <a:r>
              <a:rPr lang="zh-CN" altLang="en-US" sz="2000" b="1" dirty="0" smtClean="0">
                <a:latin typeface="微软雅黑" panose="020B0503020204020204" pitchFamily="34" charset="-122"/>
                <a:ea typeface="微软雅黑" panose="020B0503020204020204" pitchFamily="34" charset="-122"/>
              </a:rPr>
              <a:t>课时</a:t>
            </a:r>
            <a:endParaRPr lang="zh-CN" altLang="en-US" sz="2000" b="1" dirty="0">
              <a:latin typeface="微软雅黑" panose="020B0503020204020204" pitchFamily="34" charset="-122"/>
              <a:ea typeface="微软雅黑" panose="020B0503020204020204" pitchFamily="34" charset="-122"/>
            </a:endParaRPr>
          </a:p>
        </p:txBody>
      </p:sp>
      <p:sp>
        <p:nvSpPr>
          <p:cNvPr id="6" name="矩形 5"/>
          <p:cNvSpPr/>
          <p:nvPr/>
        </p:nvSpPr>
        <p:spPr>
          <a:xfrm>
            <a:off x="0" y="4269533"/>
            <a:ext cx="9144000" cy="429895"/>
          </a:xfrm>
          <a:prstGeom prst="rect">
            <a:avLst/>
          </a:prstGeom>
        </p:spPr>
        <p:txBody>
          <a:bodyPr wrap="square">
            <a:spAutoFit/>
          </a:bodyPr>
          <a:lstStyle/>
          <a:p>
            <a:pPr marL="257175" indent="-257175"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email"/>
          <a:srcRect/>
          <a:stretch>
            <a:fillRect/>
          </a:stretch>
        </p:blipFill>
        <p:spPr bwMode="auto">
          <a:xfrm>
            <a:off x="2790825" y="2193925"/>
            <a:ext cx="1544638"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3" cstate="email"/>
          <a:srcRect/>
          <a:stretch>
            <a:fillRect/>
          </a:stretch>
        </p:blipFill>
        <p:spPr bwMode="auto">
          <a:xfrm>
            <a:off x="4572000" y="2289175"/>
            <a:ext cx="1630363"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圆角矩形标注 3"/>
          <p:cNvSpPr>
            <a:spLocks noChangeArrowheads="1"/>
          </p:cNvSpPr>
          <p:nvPr/>
        </p:nvSpPr>
        <p:spPr bwMode="auto">
          <a:xfrm>
            <a:off x="482600" y="1382713"/>
            <a:ext cx="2424113" cy="1030287"/>
          </a:xfrm>
          <a:prstGeom prst="wedgeRoundRectCallout">
            <a:avLst>
              <a:gd name="adj1" fmla="val 37773"/>
              <a:gd name="adj2" fmla="val 76454"/>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92D050"/>
                </a:solidFill>
                <a:miter lim="800000"/>
                <a:headEnd/>
                <a:tailEnd/>
              </a14:hiddenLine>
            </a:ext>
          </a:extLst>
        </p:spPr>
        <p:txBody>
          <a:bodyPr anchor="ctr"/>
          <a:lstStyle/>
          <a:p>
            <a:pPr algn="ctr" eaLnBrk="1" hangingPunct="1">
              <a:defRPr/>
            </a:pPr>
            <a:r>
              <a:rPr lang="en-US" altLang="zh-CN" sz="2600" b="1" dirty="0">
                <a:latin typeface="+mj-lt"/>
                <a:ea typeface="+mn-ea"/>
              </a:rPr>
              <a:t>Can Peter speak English</a:t>
            </a:r>
            <a:r>
              <a:rPr lang="zh-CN" altLang="en-US" sz="2600" b="1" dirty="0">
                <a:latin typeface="+mj-lt"/>
                <a:ea typeface="+mn-ea"/>
              </a:rPr>
              <a:t>？</a:t>
            </a:r>
            <a:r>
              <a:rPr lang="en-US" altLang="zh-CN" sz="2600" b="1" dirty="0">
                <a:latin typeface="+mj-lt"/>
                <a:ea typeface="+mn-ea"/>
              </a:rPr>
              <a:t> </a:t>
            </a:r>
            <a:endParaRPr lang="zh-CN" altLang="en-US" sz="2600" b="1" dirty="0">
              <a:latin typeface="+mj-lt"/>
              <a:ea typeface="+mn-ea"/>
            </a:endParaRPr>
          </a:p>
        </p:txBody>
      </p:sp>
      <p:sp>
        <p:nvSpPr>
          <p:cNvPr id="5" name="圆角矩形标注 4"/>
          <p:cNvSpPr>
            <a:spLocks noChangeArrowheads="1"/>
          </p:cNvSpPr>
          <p:nvPr/>
        </p:nvSpPr>
        <p:spPr bwMode="auto">
          <a:xfrm>
            <a:off x="5649913" y="1250950"/>
            <a:ext cx="3028950" cy="942975"/>
          </a:xfrm>
          <a:prstGeom prst="wedgeRoundRectCallout">
            <a:avLst>
              <a:gd name="adj1" fmla="val -38384"/>
              <a:gd name="adj2" fmla="val 80644"/>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8BD8FF"/>
                </a:solidFill>
                <a:miter lim="800000"/>
                <a:headEnd/>
                <a:tailEnd/>
              </a14:hiddenLine>
            </a:ext>
          </a:extLst>
        </p:spPr>
        <p:txBody>
          <a:bodyPr anchor="ctr"/>
          <a:lstStyle/>
          <a:p>
            <a:pPr algn="ctr" eaLnBrk="1" hangingPunct="1">
              <a:defRPr/>
            </a:pPr>
            <a:r>
              <a:rPr lang="en-US" altLang="zh-CN" sz="2600" b="1" dirty="0">
                <a:latin typeface="+mj-lt"/>
                <a:ea typeface="+mn-ea"/>
              </a:rPr>
              <a:t>Yes, he can, he also can play soccer.</a:t>
            </a:r>
            <a:endParaRPr lang="zh-CN" altLang="en-US" sz="2600" b="1" dirty="0">
              <a:latin typeface="+mj-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55700" y="666750"/>
            <a:ext cx="6858000" cy="522288"/>
          </a:xfrm>
          <a:prstGeom prst="rect">
            <a:avLst/>
          </a:prstGeom>
        </p:spPr>
        <p:txBody>
          <a:bodyPr>
            <a:spAutoFit/>
          </a:bodyPr>
          <a:lstStyle/>
          <a:p>
            <a:pPr eaLnBrk="1" hangingPunct="1">
              <a:defRPr/>
            </a:pPr>
            <a:r>
              <a:rPr lang="en-US" altLang="zh-CN" sz="2800" b="1" dirty="0">
                <a:solidFill>
                  <a:srgbClr val="000000"/>
                </a:solidFill>
                <a:latin typeface="+mj-lt"/>
                <a:ea typeface="宋体" panose="02010600030101010101" pitchFamily="2" charset="-122"/>
                <a:cs typeface="Times New Roman" panose="02020603050405020304" pitchFamily="18" charset="0"/>
              </a:rPr>
              <a:t>Read the ads. Match the titles with the ads. </a:t>
            </a:r>
          </a:p>
        </p:txBody>
      </p:sp>
      <p:grpSp>
        <p:nvGrpSpPr>
          <p:cNvPr id="77827" name="组合 4"/>
          <p:cNvGrpSpPr/>
          <p:nvPr/>
        </p:nvGrpSpPr>
        <p:grpSpPr bwMode="auto">
          <a:xfrm>
            <a:off x="398463" y="633413"/>
            <a:ext cx="838200" cy="584200"/>
            <a:chOff x="449580" y="517058"/>
            <a:chExt cx="838200" cy="584775"/>
          </a:xfrm>
        </p:grpSpPr>
        <p:sp>
          <p:nvSpPr>
            <p:cNvPr id="4" name="椭圆 3"/>
            <p:cNvSpPr/>
            <p:nvPr/>
          </p:nvSpPr>
          <p:spPr>
            <a:xfrm>
              <a:off x="449580" y="571086"/>
              <a:ext cx="739775" cy="50214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sz="3200" b="1" dirty="0">
                <a:solidFill>
                  <a:srgbClr val="0000FF"/>
                </a:solidFill>
              </a:endParaRPr>
            </a:p>
          </p:txBody>
        </p:sp>
        <p:sp>
          <p:nvSpPr>
            <p:cNvPr id="77829" name="TextBox 3"/>
            <p:cNvSpPr txBox="1">
              <a:spLocks noChangeArrowheads="1"/>
            </p:cNvSpPr>
            <p:nvPr/>
          </p:nvSpPr>
          <p:spPr bwMode="auto">
            <a:xfrm>
              <a:off x="502920" y="517058"/>
              <a:ext cx="7848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rPr>
                <a:t>2b</a:t>
              </a:r>
              <a:endParaRPr lang="zh-CN" altLang="en-US" sz="3200" b="1">
                <a:solidFill>
                  <a:srgbClr val="0000FF"/>
                </a:solidFill>
              </a:endParaRPr>
            </a:p>
          </p:txBody>
        </p:sp>
      </p:grpSp>
      <p:grpSp>
        <p:nvGrpSpPr>
          <p:cNvPr id="6148" name="组合 11"/>
          <p:cNvGrpSpPr/>
          <p:nvPr/>
        </p:nvGrpSpPr>
        <p:grpSpPr bwMode="auto">
          <a:xfrm>
            <a:off x="698500" y="3527425"/>
            <a:ext cx="5692775" cy="625475"/>
            <a:chOff x="1379149" y="3604622"/>
            <a:chExt cx="5692713" cy="625864"/>
          </a:xfrm>
        </p:grpSpPr>
        <p:sp>
          <p:nvSpPr>
            <p:cNvPr id="11" name="五边形 10"/>
            <p:cNvSpPr/>
            <p:nvPr/>
          </p:nvSpPr>
          <p:spPr>
            <a:xfrm>
              <a:off x="1379149" y="3604622"/>
              <a:ext cx="5524440" cy="625864"/>
            </a:xfrm>
            <a:prstGeom prst="homePlate">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endParaRPr lang="zh-CN" altLang="en-US"/>
            </a:p>
          </p:txBody>
        </p:sp>
        <p:sp>
          <p:nvSpPr>
            <p:cNvPr id="77832" name="Text Box 9"/>
            <p:cNvSpPr txBox="1">
              <a:spLocks noChangeArrowheads="1"/>
            </p:cNvSpPr>
            <p:nvPr/>
          </p:nvSpPr>
          <p:spPr bwMode="auto">
            <a:xfrm>
              <a:off x="1403108" y="3671892"/>
              <a:ext cx="56687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latin typeface="Times New Roman" panose="02020603050405020304" pitchFamily="18" charset="0"/>
                </a:rPr>
                <a:t>C. Help with Sports in English</a:t>
              </a:r>
            </a:p>
          </p:txBody>
        </p:sp>
      </p:grpSp>
      <p:grpSp>
        <p:nvGrpSpPr>
          <p:cNvPr id="6149" name="组合 12"/>
          <p:cNvGrpSpPr/>
          <p:nvPr/>
        </p:nvGrpSpPr>
        <p:grpSpPr bwMode="auto">
          <a:xfrm>
            <a:off x="712788" y="2538413"/>
            <a:ext cx="5524500" cy="625475"/>
            <a:chOff x="1351351" y="2434916"/>
            <a:chExt cx="5523901" cy="625864"/>
          </a:xfrm>
        </p:grpSpPr>
        <p:sp>
          <p:nvSpPr>
            <p:cNvPr id="10" name="五边形 9"/>
            <p:cNvSpPr/>
            <p:nvPr/>
          </p:nvSpPr>
          <p:spPr>
            <a:xfrm>
              <a:off x="1351351" y="2434916"/>
              <a:ext cx="5523901" cy="625864"/>
            </a:xfrm>
            <a:prstGeom prst="homePlate">
              <a:avLst/>
            </a:prstGeom>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endParaRPr lang="zh-CN" altLang="en-US"/>
            </a:p>
          </p:txBody>
        </p:sp>
        <p:sp>
          <p:nvSpPr>
            <p:cNvPr id="77835" name="Text Box 9"/>
            <p:cNvSpPr txBox="1">
              <a:spLocks noChangeArrowheads="1"/>
            </p:cNvSpPr>
            <p:nvPr/>
          </p:nvSpPr>
          <p:spPr bwMode="auto">
            <a:xfrm>
              <a:off x="1377230" y="2491060"/>
              <a:ext cx="48353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latin typeface="Times New Roman" panose="02020603050405020304" pitchFamily="18" charset="0"/>
                </a:rPr>
                <a:t>B. Music Teacher Wanted</a:t>
              </a:r>
            </a:p>
          </p:txBody>
        </p:sp>
      </p:grpSp>
      <p:grpSp>
        <p:nvGrpSpPr>
          <p:cNvPr id="6150" name="组合 13"/>
          <p:cNvGrpSpPr/>
          <p:nvPr/>
        </p:nvGrpSpPr>
        <p:grpSpPr bwMode="auto">
          <a:xfrm>
            <a:off x="712788" y="1530350"/>
            <a:ext cx="5524500" cy="625475"/>
            <a:chOff x="1351352" y="1453102"/>
            <a:chExt cx="5523901" cy="625864"/>
          </a:xfrm>
        </p:grpSpPr>
        <p:sp>
          <p:nvSpPr>
            <p:cNvPr id="9" name="五边形 8"/>
            <p:cNvSpPr/>
            <p:nvPr/>
          </p:nvSpPr>
          <p:spPr>
            <a:xfrm>
              <a:off x="1351352" y="1453102"/>
              <a:ext cx="5523901" cy="625864"/>
            </a:xfrm>
            <a:prstGeom prst="homePlate">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endParaRPr lang="zh-CN" altLang="en-US"/>
            </a:p>
          </p:txBody>
        </p:sp>
        <p:sp>
          <p:nvSpPr>
            <p:cNvPr id="77838" name="Text Box 9"/>
            <p:cNvSpPr txBox="1">
              <a:spLocks noChangeArrowheads="1"/>
            </p:cNvSpPr>
            <p:nvPr/>
          </p:nvSpPr>
          <p:spPr bwMode="auto">
            <a:xfrm>
              <a:off x="1385856" y="1513484"/>
              <a:ext cx="43380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latin typeface="Times New Roman" panose="02020603050405020304" pitchFamily="18" charset="0"/>
                </a:rPr>
                <a:t>A. Help for Old People</a:t>
              </a:r>
            </a:p>
          </p:txBody>
        </p:sp>
      </p:grpSp>
      <p:pic>
        <p:nvPicPr>
          <p:cNvPr id="77839" name="图片 2"/>
          <p:cNvPicPr>
            <a:picLocks noChangeAspect="1"/>
          </p:cNvPicPr>
          <p:nvPr/>
        </p:nvPicPr>
        <p:blipFill>
          <a:blip r:embed="rId2" cstate="email">
            <a:clrChange>
              <a:clrFrom>
                <a:srgbClr val="FFFFFF"/>
              </a:clrFrom>
              <a:clrTo>
                <a:srgbClr val="FFFFFF">
                  <a:alpha val="0"/>
                </a:srgbClr>
              </a:clrTo>
            </a:clrChange>
          </a:blip>
          <a:srcRect/>
          <a:stretch>
            <a:fillRect/>
          </a:stretch>
        </p:blipFill>
        <p:spPr bwMode="auto">
          <a:xfrm>
            <a:off x="6186488" y="1816100"/>
            <a:ext cx="2716212"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1000"/>
                                        <p:tgtEl>
                                          <p:spTgt spid="6150"/>
                                        </p:tgtEl>
                                      </p:cBhvr>
                                    </p:animEffect>
                                    <p:anim calcmode="lin" valueType="num">
                                      <p:cBhvr>
                                        <p:cTn id="8" dur="1000" fill="hold"/>
                                        <p:tgtEl>
                                          <p:spTgt spid="6150"/>
                                        </p:tgtEl>
                                        <p:attrNameLst>
                                          <p:attrName>ppt_x</p:attrName>
                                        </p:attrNameLst>
                                      </p:cBhvr>
                                      <p:tavLst>
                                        <p:tav tm="0">
                                          <p:val>
                                            <p:strVal val="#ppt_x"/>
                                          </p:val>
                                        </p:tav>
                                        <p:tav tm="100000">
                                          <p:val>
                                            <p:strVal val="#ppt_x"/>
                                          </p:val>
                                        </p:tav>
                                      </p:tavLst>
                                    </p:anim>
                                    <p:anim calcmode="lin" valueType="num">
                                      <p:cBhvr>
                                        <p:cTn id="9"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fade">
                                      <p:cBhvr>
                                        <p:cTn id="14" dur="1000"/>
                                        <p:tgtEl>
                                          <p:spTgt spid="6149"/>
                                        </p:tgtEl>
                                      </p:cBhvr>
                                    </p:animEffect>
                                    <p:anim calcmode="lin" valueType="num">
                                      <p:cBhvr>
                                        <p:cTn id="15" dur="1000" fill="hold"/>
                                        <p:tgtEl>
                                          <p:spTgt spid="6149"/>
                                        </p:tgtEl>
                                        <p:attrNameLst>
                                          <p:attrName>ppt_x</p:attrName>
                                        </p:attrNameLst>
                                      </p:cBhvr>
                                      <p:tavLst>
                                        <p:tav tm="0">
                                          <p:val>
                                            <p:strVal val="#ppt_x"/>
                                          </p:val>
                                        </p:tav>
                                        <p:tav tm="100000">
                                          <p:val>
                                            <p:strVal val="#ppt_x"/>
                                          </p:val>
                                        </p:tav>
                                      </p:tavLst>
                                    </p:anim>
                                    <p:anim calcmode="lin" valueType="num">
                                      <p:cBhvr>
                                        <p:cTn id="16" dur="1000" fill="hold"/>
                                        <p:tgtEl>
                                          <p:spTgt spid="614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148"/>
                                        </p:tgtEl>
                                        <p:attrNameLst>
                                          <p:attrName>style.visibility</p:attrName>
                                        </p:attrNameLst>
                                      </p:cBhvr>
                                      <p:to>
                                        <p:strVal val="visible"/>
                                      </p:to>
                                    </p:set>
                                    <p:animEffect transition="in" filter="fade">
                                      <p:cBhvr>
                                        <p:cTn id="21" dur="1000"/>
                                        <p:tgtEl>
                                          <p:spTgt spid="6148"/>
                                        </p:tgtEl>
                                      </p:cBhvr>
                                    </p:animEffect>
                                    <p:anim calcmode="lin" valueType="num">
                                      <p:cBhvr>
                                        <p:cTn id="22" dur="1000" fill="hold"/>
                                        <p:tgtEl>
                                          <p:spTgt spid="6148"/>
                                        </p:tgtEl>
                                        <p:attrNameLst>
                                          <p:attrName>ppt_x</p:attrName>
                                        </p:attrNameLst>
                                      </p:cBhvr>
                                      <p:tavLst>
                                        <p:tav tm="0">
                                          <p:val>
                                            <p:strVal val="#ppt_x"/>
                                          </p:val>
                                        </p:tav>
                                        <p:tav tm="100000">
                                          <p:val>
                                            <p:strVal val="#ppt_x"/>
                                          </p:val>
                                        </p:tav>
                                      </p:tavLst>
                                    </p:anim>
                                    <p:anim calcmode="lin" valueType="num">
                                      <p:cBhvr>
                                        <p:cTn id="23"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665163" y="846138"/>
            <a:ext cx="7848600" cy="3665537"/>
          </a:xfrm>
          <a:prstGeom prst="foldedCorner">
            <a:avLst>
              <a:gd name="adj" fmla="val 12500"/>
            </a:avLst>
          </a:prstGeom>
          <a:noFill/>
          <a:ln>
            <a:noFill/>
          </a:ln>
          <a:effectLst>
            <a:outerShdw blurRad="40000" dist="20000" dir="5400000" rotWithShape="0">
              <a:srgbClr val="000000">
                <a:alpha val="37999"/>
              </a:srgbClr>
            </a:outerShdw>
          </a:effectLst>
          <a:extLst>
            <a:ext uri="{909E8E84-426E-40DD-AFC4-6F175D3DCCD1}">
              <a14:hiddenFill xmlns:a14="http://schemas.microsoft.com/office/drawing/2010/main">
                <a:gradFill rotWithShape="1">
                  <a:gsLst>
                    <a:gs pos="0">
                      <a:srgbClr val="DAFDA7"/>
                    </a:gs>
                    <a:gs pos="35001">
                      <a:srgbClr val="E4FDC2"/>
                    </a:gs>
                    <a:gs pos="100000">
                      <a:srgbClr val="F5FFE6"/>
                    </a:gs>
                  </a:gsLst>
                  <a:lin ang="16200000" scaled="1"/>
                </a:gradFill>
              </a14:hiddenFill>
            </a:ext>
            <a:ext uri="{91240B29-F687-4F45-9708-019B960494DF}">
              <a14:hiddenLine xmlns:a14="http://schemas.microsoft.com/office/drawing/2010/main" w="9525">
                <a:solidFill>
                  <a:srgbClr val="98B954"/>
                </a:solidFill>
                <a:round/>
              </a14:hiddenLine>
            </a:ext>
          </a:extLst>
        </p:spPr>
        <p:txBody>
          <a:bodyPr wrap="none" anchor="ctr"/>
          <a:lstStyle/>
          <a:p>
            <a:pPr eaLnBrk="1" hangingPunct="1">
              <a:lnSpc>
                <a:spcPct val="130000"/>
              </a:lnSpc>
              <a:defRPr/>
            </a:pPr>
            <a:endParaRPr lang="zh-CN" altLang="en-US" sz="2600" b="1" dirty="0">
              <a:solidFill>
                <a:srgbClr val="000000"/>
              </a:solidFill>
              <a:latin typeface="+mj-lt"/>
              <a:ea typeface="+mn-ea"/>
              <a:cs typeface="Times New Roman" panose="02020603050405020304" pitchFamily="18" charset="0"/>
            </a:endParaRPr>
          </a:p>
        </p:txBody>
      </p:sp>
      <p:sp>
        <p:nvSpPr>
          <p:cNvPr id="78851" name="矩形 3"/>
          <p:cNvSpPr>
            <a:spLocks noChangeArrowheads="1"/>
          </p:cNvSpPr>
          <p:nvPr/>
        </p:nvSpPr>
        <p:spPr bwMode="auto">
          <a:xfrm>
            <a:off x="635000" y="1036638"/>
            <a:ext cx="7910513"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30000"/>
              </a:lnSpc>
            </a:pPr>
            <a:r>
              <a:rPr lang="en-US" altLang="zh-CN" sz="2600" b="1">
                <a:solidFill>
                  <a:srgbClr val="000000"/>
                </a:solidFill>
                <a:latin typeface="Times New Roman" panose="02020603050405020304" pitchFamily="18" charset="0"/>
                <a:cs typeface="Times New Roman" panose="02020603050405020304" pitchFamily="18" charset="0"/>
              </a:rPr>
              <a:t>(                                              )</a:t>
            </a:r>
          </a:p>
          <a:p>
            <a:pPr algn="ctr" eaLnBrk="1" hangingPunct="1">
              <a:lnSpc>
                <a:spcPct val="130000"/>
              </a:lnSpc>
            </a:pPr>
            <a:r>
              <a:rPr lang="en-US" altLang="zh-CN" sz="2600" b="1">
                <a:solidFill>
                  <a:srgbClr val="000000"/>
                </a:solidFill>
                <a:latin typeface="Times New Roman" panose="02020603050405020304" pitchFamily="18" charset="0"/>
                <a:cs typeface="Times New Roman" panose="02020603050405020304" pitchFamily="18" charset="0"/>
              </a:rPr>
              <a:t>We need help at the old people’s home. Are you free in </a:t>
            </a:r>
          </a:p>
          <a:p>
            <a:pPr algn="ctr" eaLnBrk="1" hangingPunct="1">
              <a:lnSpc>
                <a:spcPct val="130000"/>
              </a:lnSpc>
            </a:pPr>
            <a:r>
              <a:rPr lang="en-US" altLang="zh-CN" sz="2600" b="1">
                <a:solidFill>
                  <a:srgbClr val="000000"/>
                </a:solidFill>
                <a:latin typeface="Times New Roman" panose="02020603050405020304" pitchFamily="18" charset="0"/>
                <a:cs typeface="Times New Roman" panose="02020603050405020304" pitchFamily="18" charset="0"/>
              </a:rPr>
              <a:t>July? Are you good with old people? Can you talk to </a:t>
            </a:r>
          </a:p>
          <a:p>
            <a:pPr algn="ctr" eaLnBrk="1" hangingPunct="1">
              <a:lnSpc>
                <a:spcPct val="130000"/>
              </a:lnSpc>
            </a:pPr>
            <a:r>
              <a:rPr lang="en-US" altLang="zh-CN" sz="2600" b="1">
                <a:solidFill>
                  <a:srgbClr val="000000"/>
                </a:solidFill>
                <a:latin typeface="Times New Roman" panose="02020603050405020304" pitchFamily="18" charset="0"/>
                <a:cs typeface="Times New Roman" panose="02020603050405020304" pitchFamily="18" charset="0"/>
              </a:rPr>
              <a:t>them and play games with them? They can tell you </a:t>
            </a:r>
          </a:p>
          <a:p>
            <a:pPr algn="ctr" eaLnBrk="1" hangingPunct="1">
              <a:lnSpc>
                <a:spcPct val="130000"/>
              </a:lnSpc>
            </a:pPr>
            <a:r>
              <a:rPr lang="en-US" altLang="zh-CN" sz="2600" b="1">
                <a:solidFill>
                  <a:srgbClr val="000000"/>
                </a:solidFill>
                <a:latin typeface="Times New Roman" panose="02020603050405020304" pitchFamily="18" charset="0"/>
                <a:cs typeface="Times New Roman" panose="02020603050405020304" pitchFamily="18" charset="0"/>
              </a:rPr>
              <a:t>stories, and you can make friends. It is interesting and</a:t>
            </a:r>
          </a:p>
          <a:p>
            <a:pPr algn="ctr" eaLnBrk="1" hangingPunct="1">
              <a:lnSpc>
                <a:spcPct val="130000"/>
              </a:lnSpc>
            </a:pPr>
            <a:r>
              <a:rPr lang="en-US" altLang="zh-CN" sz="2600" b="1">
                <a:solidFill>
                  <a:srgbClr val="000000"/>
                </a:solidFill>
                <a:latin typeface="Times New Roman" panose="02020603050405020304" pitchFamily="18" charset="0"/>
                <a:cs typeface="Times New Roman" panose="02020603050405020304" pitchFamily="18" charset="0"/>
              </a:rPr>
              <a:t> fun! Please call us at 689-7729 today!                     </a:t>
            </a:r>
            <a:endParaRPr lang="zh-CN" altLang="en-US" sz="2600" b="1">
              <a:solidFill>
                <a:srgbClr val="000000"/>
              </a:solidFill>
              <a:latin typeface="Times New Roman" panose="02020603050405020304" pitchFamily="18" charset="0"/>
              <a:cs typeface="Times New Roman" panose="02020603050405020304" pitchFamily="18" charset="0"/>
            </a:endParaRPr>
          </a:p>
        </p:txBody>
      </p:sp>
      <p:sp>
        <p:nvSpPr>
          <p:cNvPr id="5" name="Text Box 9"/>
          <p:cNvSpPr txBox="1">
            <a:spLocks noChangeArrowheads="1"/>
          </p:cNvSpPr>
          <p:nvPr/>
        </p:nvSpPr>
        <p:spPr bwMode="auto">
          <a:xfrm>
            <a:off x="2924175" y="1116013"/>
            <a:ext cx="34417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a:solidFill>
                  <a:srgbClr val="FF0000"/>
                </a:solidFill>
                <a:latin typeface="Times New Roman" panose="02020603050405020304" pitchFamily="18" charset="0"/>
              </a:rPr>
              <a:t>A. Help for Old People</a:t>
            </a:r>
          </a:p>
        </p:txBody>
      </p:sp>
      <p:cxnSp>
        <p:nvCxnSpPr>
          <p:cNvPr id="4" name="直接连接符 3"/>
          <p:cNvCxnSpPr/>
          <p:nvPr/>
        </p:nvCxnSpPr>
        <p:spPr>
          <a:xfrm>
            <a:off x="3649663" y="3632200"/>
            <a:ext cx="18446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圆角矩形 6"/>
          <p:cNvSpPr>
            <a:spLocks noChangeArrowheads="1"/>
          </p:cNvSpPr>
          <p:nvPr/>
        </p:nvSpPr>
        <p:spPr bwMode="auto">
          <a:xfrm>
            <a:off x="5641975" y="3200400"/>
            <a:ext cx="3105150" cy="957263"/>
          </a:xfrm>
          <a:prstGeom prst="roundRect">
            <a:avLst>
              <a:gd name="adj" fmla="val 16667"/>
            </a:avLst>
          </a:prstGeom>
          <a:noFill/>
          <a:ln>
            <a:noFill/>
          </a:ln>
          <a:effectLst>
            <a:outerShdw blurRad="40000" dist="20000" dir="5400000" rotWithShape="0">
              <a:srgbClr val="000000">
                <a:alpha val="37999"/>
              </a:srgbClr>
            </a:outerShdw>
          </a:effectLst>
          <a:extLst>
            <a:ext uri="{909E8E84-426E-40DD-AFC4-6F175D3DCCD1}">
              <a14:hiddenFill xmlns:a14="http://schemas.microsoft.com/office/drawing/2010/main">
                <a:gradFill rotWithShape="1">
                  <a:gsLst>
                    <a:gs pos="0">
                      <a:srgbClr val="DAFDA7"/>
                    </a:gs>
                    <a:gs pos="35001">
                      <a:srgbClr val="E4FDC2"/>
                    </a:gs>
                    <a:gs pos="100000">
                      <a:srgbClr val="F5FFE6"/>
                    </a:gs>
                  </a:gsLst>
                  <a:lin ang="16200000" scaled="1"/>
                </a:gradFill>
              </a14:hiddenFill>
            </a:ext>
            <a:ext uri="{91240B29-F687-4F45-9708-019B960494DF}">
              <a14:hiddenLine xmlns:a14="http://schemas.microsoft.com/office/drawing/2010/main" w="9525">
                <a:solidFill>
                  <a:srgbClr val="98B954"/>
                </a:solidFill>
                <a:round/>
              </a14:hiddenLine>
            </a:ext>
          </a:extLst>
        </p:spPr>
        <p:txBody>
          <a:bodyPr anchor="ctr"/>
          <a:lstStyle/>
          <a:p>
            <a:pPr algn="ctr" eaLnBrk="1" hangingPunct="1">
              <a:defRPr/>
            </a:pPr>
            <a:r>
              <a:rPr lang="en-US" altLang="zh-CN" sz="2400" b="1" dirty="0">
                <a:solidFill>
                  <a:srgbClr val="0000FF"/>
                </a:solidFill>
                <a:latin typeface="+mj-lt"/>
                <a:ea typeface="+mn-ea"/>
              </a:rPr>
              <a:t>make friends with sb.</a:t>
            </a:r>
          </a:p>
          <a:p>
            <a:pPr algn="ctr" eaLnBrk="1" hangingPunct="1">
              <a:defRPr/>
            </a:pPr>
            <a:r>
              <a:rPr lang="zh-CN" altLang="en-US" sz="2400" b="1" dirty="0">
                <a:solidFill>
                  <a:srgbClr val="0000FF"/>
                </a:solidFill>
                <a:latin typeface="+mj-ea"/>
                <a:ea typeface="+mj-ea"/>
              </a:rPr>
              <a:t>与某人交朋友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665163" y="846138"/>
            <a:ext cx="7848600" cy="3665537"/>
          </a:xfrm>
          <a:prstGeom prst="foldedCorner">
            <a:avLst>
              <a:gd name="adj" fmla="val 12500"/>
            </a:avLst>
          </a:prstGeom>
          <a:noFill/>
          <a:ln>
            <a:noFill/>
          </a:ln>
          <a:effectLst>
            <a:outerShdw blurRad="40000" dist="20000" dir="5400000" rotWithShape="0">
              <a:srgbClr val="000000">
                <a:alpha val="37999"/>
              </a:srgbClr>
            </a:outerShdw>
          </a:effectLst>
          <a:extLst>
            <a:ext uri="{909E8E84-426E-40DD-AFC4-6F175D3DCCD1}">
              <a14:hiddenFill xmlns:a14="http://schemas.microsoft.com/office/drawing/2010/main">
                <a:gradFill rotWithShape="1">
                  <a:gsLst>
                    <a:gs pos="0">
                      <a:srgbClr val="DAFDA7"/>
                    </a:gs>
                    <a:gs pos="35001">
                      <a:srgbClr val="E4FDC2"/>
                    </a:gs>
                    <a:gs pos="100000">
                      <a:srgbClr val="F5FFE6"/>
                    </a:gs>
                  </a:gsLst>
                  <a:lin ang="16200000" scaled="1"/>
                </a:gradFill>
              </a14:hiddenFill>
            </a:ext>
            <a:ext uri="{91240B29-F687-4F45-9708-019B960494DF}">
              <a14:hiddenLine xmlns:a14="http://schemas.microsoft.com/office/drawing/2010/main" w="9525">
                <a:solidFill>
                  <a:srgbClr val="98B954"/>
                </a:solidFill>
                <a:round/>
              </a14:hiddenLine>
            </a:ext>
          </a:extLst>
        </p:spPr>
        <p:txBody>
          <a:bodyPr wrap="none" anchor="ctr"/>
          <a:lstStyle/>
          <a:p>
            <a:pPr algn="ctr" eaLnBrk="1" hangingPunct="1">
              <a:lnSpc>
                <a:spcPct val="130000"/>
              </a:lnSpc>
              <a:defRPr/>
            </a:pPr>
            <a:endParaRPr lang="zh-CN" altLang="en-US" sz="2600" b="1" dirty="0">
              <a:solidFill>
                <a:srgbClr val="000000"/>
              </a:solidFill>
              <a:latin typeface="+mj-lt"/>
              <a:ea typeface="+mn-ea"/>
              <a:cs typeface="Times New Roman" panose="02020603050405020304" pitchFamily="18" charset="0"/>
            </a:endParaRPr>
          </a:p>
        </p:txBody>
      </p:sp>
      <p:sp>
        <p:nvSpPr>
          <p:cNvPr id="79875" name="矩形 2"/>
          <p:cNvSpPr>
            <a:spLocks noChangeArrowheads="1"/>
          </p:cNvSpPr>
          <p:nvPr/>
        </p:nvSpPr>
        <p:spPr bwMode="auto">
          <a:xfrm>
            <a:off x="635000" y="1036638"/>
            <a:ext cx="77851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30000"/>
              </a:lnSpc>
            </a:pPr>
            <a:r>
              <a:rPr lang="en-US" altLang="zh-CN" sz="2600" b="1">
                <a:solidFill>
                  <a:srgbClr val="000000"/>
                </a:solidFill>
                <a:latin typeface="Times New Roman" panose="02020603050405020304" pitchFamily="18" charset="0"/>
                <a:cs typeface="Times New Roman" panose="02020603050405020304" pitchFamily="18" charset="0"/>
              </a:rPr>
              <a:t>(                                                        )</a:t>
            </a:r>
          </a:p>
          <a:p>
            <a:pPr algn="ctr" eaLnBrk="1" hangingPunct="1">
              <a:lnSpc>
                <a:spcPct val="130000"/>
              </a:lnSpc>
            </a:pPr>
            <a:r>
              <a:rPr lang="en-US" altLang="zh-CN" sz="2600" b="1">
                <a:solidFill>
                  <a:srgbClr val="000000"/>
                </a:solidFill>
                <a:latin typeface="Times New Roman" panose="02020603050405020304" pitchFamily="18" charset="0"/>
                <a:cs typeface="Times New Roman" panose="02020603050405020304" pitchFamily="18" charset="0"/>
              </a:rPr>
              <a:t>Are you busy after school? No? Can you speak English? Yes? Then we need you to help with sports for English-speaking students. It is relaxing and easy! Please come to the Students' Sports Center. Call Mr. Brown at 293-7742. </a:t>
            </a:r>
            <a:endParaRPr lang="zh-CN" altLang="en-US" sz="2600" b="1">
              <a:solidFill>
                <a:srgbClr val="000000"/>
              </a:solidFill>
              <a:latin typeface="Times New Roman" panose="02020603050405020304" pitchFamily="18" charset="0"/>
              <a:cs typeface="Times New Roman" panose="02020603050405020304" pitchFamily="18" charset="0"/>
            </a:endParaRPr>
          </a:p>
        </p:txBody>
      </p:sp>
      <p:sp>
        <p:nvSpPr>
          <p:cNvPr id="4" name="Text Box 9"/>
          <p:cNvSpPr txBox="1">
            <a:spLocks noChangeArrowheads="1"/>
          </p:cNvSpPr>
          <p:nvPr/>
        </p:nvSpPr>
        <p:spPr bwMode="auto">
          <a:xfrm>
            <a:off x="2320925" y="1125538"/>
            <a:ext cx="4511675"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a:solidFill>
                  <a:srgbClr val="FF0000"/>
                </a:solidFill>
                <a:latin typeface="Times New Roman" panose="02020603050405020304" pitchFamily="18" charset="0"/>
              </a:rPr>
              <a:t>C. Help with Sports in English</a:t>
            </a:r>
          </a:p>
        </p:txBody>
      </p:sp>
      <p:sp>
        <p:nvSpPr>
          <p:cNvPr id="5" name="圆角矩形 4"/>
          <p:cNvSpPr>
            <a:spLocks noChangeArrowheads="1"/>
          </p:cNvSpPr>
          <p:nvPr/>
        </p:nvSpPr>
        <p:spPr bwMode="auto">
          <a:xfrm>
            <a:off x="1549400" y="3279775"/>
            <a:ext cx="2328863" cy="957263"/>
          </a:xfrm>
          <a:prstGeom prst="roundRect">
            <a:avLst>
              <a:gd name="adj" fmla="val 16667"/>
            </a:avLst>
          </a:prstGeom>
          <a:noFill/>
          <a:ln>
            <a:noFill/>
          </a:ln>
          <a:effectLst>
            <a:outerShdw blurRad="40000" dist="20000" dir="5400000" rotWithShape="0">
              <a:srgbClr val="000000">
                <a:alpha val="37999"/>
              </a:srgbClr>
            </a:outerShdw>
          </a:effectLst>
          <a:extLst>
            <a:ext uri="{909E8E84-426E-40DD-AFC4-6F175D3DCCD1}">
              <a14:hiddenFill xmlns:a14="http://schemas.microsoft.com/office/drawing/2010/main">
                <a:gradFill rotWithShape="1">
                  <a:gsLst>
                    <a:gs pos="0">
                      <a:srgbClr val="DAFDA7"/>
                    </a:gs>
                    <a:gs pos="35001">
                      <a:srgbClr val="E4FDC2"/>
                    </a:gs>
                    <a:gs pos="100000">
                      <a:srgbClr val="F5FFE6"/>
                    </a:gs>
                  </a:gsLst>
                  <a:lin ang="16200000" scaled="1"/>
                </a:gradFill>
              </a14:hiddenFill>
            </a:ext>
            <a:ext uri="{91240B29-F687-4F45-9708-019B960494DF}">
              <a14:hiddenLine xmlns:a14="http://schemas.microsoft.com/office/drawing/2010/main" w="9525">
                <a:solidFill>
                  <a:srgbClr val="98B954"/>
                </a:solidFill>
                <a:round/>
              </a14:hiddenLine>
            </a:ext>
          </a:extLst>
        </p:spPr>
        <p:txBody>
          <a:bodyPr anchor="ctr"/>
          <a:lstStyle/>
          <a:p>
            <a:pPr algn="ctr" eaLnBrk="1" hangingPunct="1">
              <a:defRPr/>
            </a:pPr>
            <a:r>
              <a:rPr lang="zh-CN" altLang="en-US" sz="2400" b="1" dirty="0">
                <a:solidFill>
                  <a:srgbClr val="0000FF"/>
                </a:solidFill>
                <a:latin typeface="+mj-ea"/>
                <a:ea typeface="+mj-ea"/>
              </a:rPr>
              <a:t>说英语的</a:t>
            </a:r>
            <a:endParaRPr lang="en-US" altLang="zh-CN" sz="2400" b="1" dirty="0">
              <a:solidFill>
                <a:srgbClr val="0000FF"/>
              </a:solidFill>
              <a:latin typeface="+mj-ea"/>
              <a:ea typeface="+mj-ea"/>
            </a:endParaRPr>
          </a:p>
          <a:p>
            <a:pPr algn="ctr" eaLnBrk="1" hangingPunct="1">
              <a:defRPr/>
            </a:pPr>
            <a:r>
              <a:rPr lang="zh-CN" altLang="en-US" sz="2400" b="1" dirty="0">
                <a:solidFill>
                  <a:srgbClr val="0000FF"/>
                </a:solidFill>
                <a:latin typeface="+mj-ea"/>
                <a:ea typeface="+mj-ea"/>
              </a:rPr>
              <a:t>只能做定语</a:t>
            </a:r>
          </a:p>
        </p:txBody>
      </p:sp>
      <p:cxnSp>
        <p:nvCxnSpPr>
          <p:cNvPr id="6" name="直接连接符 5"/>
          <p:cNvCxnSpPr/>
          <p:nvPr/>
        </p:nvCxnSpPr>
        <p:spPr>
          <a:xfrm>
            <a:off x="1293813" y="3127375"/>
            <a:ext cx="23717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53"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690563" y="1042988"/>
            <a:ext cx="7850187" cy="3036887"/>
          </a:xfrm>
          <a:prstGeom prst="foldedCorner">
            <a:avLst>
              <a:gd name="adj" fmla="val 12500"/>
            </a:avLst>
          </a:prstGeom>
          <a:noFill/>
          <a:ln>
            <a:noFill/>
          </a:ln>
          <a:effectLst>
            <a:outerShdw blurRad="40000" dist="20000" dir="5400000" rotWithShape="0">
              <a:srgbClr val="000000">
                <a:alpha val="37999"/>
              </a:srgbClr>
            </a:outerShdw>
          </a:effectLst>
          <a:extLst>
            <a:ext uri="{909E8E84-426E-40DD-AFC4-6F175D3DCCD1}">
              <a14:hiddenFill xmlns:a14="http://schemas.microsoft.com/office/drawing/2010/main">
                <a:gradFill rotWithShape="1">
                  <a:gsLst>
                    <a:gs pos="0">
                      <a:srgbClr val="DAFDA7"/>
                    </a:gs>
                    <a:gs pos="35001">
                      <a:srgbClr val="E4FDC2"/>
                    </a:gs>
                    <a:gs pos="100000">
                      <a:srgbClr val="F5FFE6"/>
                    </a:gs>
                  </a:gsLst>
                  <a:lin ang="16200000" scaled="1"/>
                </a:gradFill>
              </a14:hiddenFill>
            </a:ext>
            <a:ext uri="{91240B29-F687-4F45-9708-019B960494DF}">
              <a14:hiddenLine xmlns:a14="http://schemas.microsoft.com/office/drawing/2010/main" w="9525">
                <a:solidFill>
                  <a:srgbClr val="98B954"/>
                </a:solidFill>
                <a:round/>
              </a14:hiddenLine>
            </a:ext>
          </a:extLst>
        </p:spPr>
        <p:txBody>
          <a:bodyPr wrap="none" anchor="ctr"/>
          <a:lstStyle/>
          <a:p>
            <a:pPr eaLnBrk="1" hangingPunct="1">
              <a:lnSpc>
                <a:spcPct val="130000"/>
              </a:lnSpc>
              <a:defRPr/>
            </a:pPr>
            <a:endParaRPr lang="zh-CN" altLang="en-US" sz="2600" b="1" dirty="0">
              <a:solidFill>
                <a:srgbClr val="000000"/>
              </a:solidFill>
              <a:latin typeface="+mj-lt"/>
              <a:ea typeface="+mn-ea"/>
              <a:cs typeface="Times New Roman" panose="02020603050405020304" pitchFamily="18" charset="0"/>
            </a:endParaRPr>
          </a:p>
        </p:txBody>
      </p:sp>
      <p:sp>
        <p:nvSpPr>
          <p:cNvPr id="80899" name="矩形 2"/>
          <p:cNvSpPr>
            <a:spLocks noChangeArrowheads="1"/>
          </p:cNvSpPr>
          <p:nvPr/>
        </p:nvSpPr>
        <p:spPr bwMode="auto">
          <a:xfrm>
            <a:off x="660400" y="1217613"/>
            <a:ext cx="7910513"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30000"/>
              </a:lnSpc>
            </a:pPr>
            <a:r>
              <a:rPr lang="en-US" altLang="zh-CN" sz="2600" b="1">
                <a:solidFill>
                  <a:srgbClr val="000000"/>
                </a:solidFill>
                <a:latin typeface="Times New Roman" panose="02020603050405020304" pitchFamily="18" charset="0"/>
                <a:cs typeface="Times New Roman" panose="02020603050405020304" pitchFamily="18" charset="0"/>
              </a:rPr>
              <a:t>(                                              )</a:t>
            </a:r>
          </a:p>
          <a:p>
            <a:pPr algn="ctr" eaLnBrk="1" hangingPunct="1">
              <a:lnSpc>
                <a:spcPct val="130000"/>
              </a:lnSpc>
            </a:pPr>
            <a:r>
              <a:rPr lang="en-US" altLang="zh-CN" sz="2600" b="1">
                <a:solidFill>
                  <a:srgbClr val="000000"/>
                </a:solidFill>
                <a:latin typeface="Times New Roman" panose="02020603050405020304" pitchFamily="18" charset="0"/>
                <a:cs typeface="Times New Roman" panose="02020603050405020304" pitchFamily="18" charset="0"/>
              </a:rPr>
              <a:t>Can you play the piano or the violin? Do you have time on the weekend? The school needs help to teach music. It is not difficult! Please call Mrs. Miller at </a:t>
            </a:r>
          </a:p>
          <a:p>
            <a:pPr algn="ctr" eaLnBrk="1" hangingPunct="1">
              <a:lnSpc>
                <a:spcPct val="130000"/>
              </a:lnSpc>
            </a:pPr>
            <a:r>
              <a:rPr lang="en-US" altLang="zh-CN" sz="2600" b="1">
                <a:solidFill>
                  <a:srgbClr val="000000"/>
                </a:solidFill>
                <a:latin typeface="Times New Roman" panose="02020603050405020304" pitchFamily="18" charset="0"/>
                <a:cs typeface="Times New Roman" panose="02020603050405020304" pitchFamily="18" charset="0"/>
              </a:rPr>
              <a:t>555-3721. </a:t>
            </a:r>
            <a:endParaRPr lang="zh-CN" altLang="en-US" sz="2600" b="1">
              <a:solidFill>
                <a:srgbClr val="000000"/>
              </a:solidFill>
              <a:latin typeface="Times New Roman" panose="02020603050405020304" pitchFamily="18" charset="0"/>
              <a:cs typeface="Times New Roman" panose="02020603050405020304" pitchFamily="18" charset="0"/>
            </a:endParaRPr>
          </a:p>
        </p:txBody>
      </p:sp>
      <p:sp>
        <p:nvSpPr>
          <p:cNvPr id="4" name="Text Box 9"/>
          <p:cNvSpPr txBox="1">
            <a:spLocks noChangeArrowheads="1"/>
          </p:cNvSpPr>
          <p:nvPr/>
        </p:nvSpPr>
        <p:spPr bwMode="auto">
          <a:xfrm>
            <a:off x="2697163" y="1306513"/>
            <a:ext cx="3833812"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a:solidFill>
                  <a:srgbClr val="FF0000"/>
                </a:solidFill>
                <a:latin typeface="Times New Roman" panose="02020603050405020304" pitchFamily="18" charset="0"/>
              </a:rPr>
              <a:t>B. Music Teacher Wanted</a:t>
            </a:r>
          </a:p>
        </p:txBody>
      </p:sp>
      <p:cxnSp>
        <p:nvCxnSpPr>
          <p:cNvPr id="5" name="直接连接符 4"/>
          <p:cNvCxnSpPr/>
          <p:nvPr/>
        </p:nvCxnSpPr>
        <p:spPr>
          <a:xfrm>
            <a:off x="7410450" y="2268538"/>
            <a:ext cx="7064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圆角矩形 5"/>
          <p:cNvSpPr>
            <a:spLocks noChangeArrowheads="1"/>
          </p:cNvSpPr>
          <p:nvPr/>
        </p:nvSpPr>
        <p:spPr bwMode="auto">
          <a:xfrm>
            <a:off x="509588" y="2943225"/>
            <a:ext cx="2328862" cy="957263"/>
          </a:xfrm>
          <a:prstGeom prst="roundRect">
            <a:avLst>
              <a:gd name="adj" fmla="val 16667"/>
            </a:avLst>
          </a:prstGeom>
          <a:noFill/>
          <a:ln>
            <a:noFill/>
          </a:ln>
          <a:effectLst>
            <a:outerShdw blurRad="40000" dist="20000" dir="5400000" rotWithShape="0">
              <a:srgbClr val="000000">
                <a:alpha val="37999"/>
              </a:srgbClr>
            </a:outerShdw>
          </a:effectLst>
          <a:extLst>
            <a:ext uri="{909E8E84-426E-40DD-AFC4-6F175D3DCCD1}">
              <a14:hiddenFill xmlns:a14="http://schemas.microsoft.com/office/drawing/2010/main">
                <a:gradFill rotWithShape="1">
                  <a:gsLst>
                    <a:gs pos="0">
                      <a:srgbClr val="DAFDA7"/>
                    </a:gs>
                    <a:gs pos="35001">
                      <a:srgbClr val="E4FDC2"/>
                    </a:gs>
                    <a:gs pos="100000">
                      <a:srgbClr val="F5FFE6"/>
                    </a:gs>
                  </a:gsLst>
                  <a:lin ang="16200000" scaled="1"/>
                </a:gradFill>
              </a14:hiddenFill>
            </a:ext>
            <a:ext uri="{91240B29-F687-4F45-9708-019B960494DF}">
              <a14:hiddenLine xmlns:a14="http://schemas.microsoft.com/office/drawing/2010/main" w="9525">
                <a:solidFill>
                  <a:srgbClr val="98B954"/>
                </a:solidFill>
                <a:round/>
              </a14:hiddenLine>
            </a:ext>
          </a:extLst>
        </p:spPr>
        <p:txBody>
          <a:bodyPr anchor="ctr"/>
          <a:lstStyle/>
          <a:p>
            <a:pPr algn="ctr" eaLnBrk="1" hangingPunct="1">
              <a:defRPr/>
            </a:pPr>
            <a:r>
              <a:rPr lang="en-US" altLang="zh-CN" sz="2400" b="1" dirty="0">
                <a:solidFill>
                  <a:srgbClr val="0000FF"/>
                </a:solidFill>
                <a:latin typeface="+mj-lt"/>
                <a:ea typeface="+mn-ea"/>
              </a:rPr>
              <a:t>= be free </a:t>
            </a:r>
          </a:p>
          <a:p>
            <a:pPr algn="ctr" eaLnBrk="1" hangingPunct="1">
              <a:defRPr/>
            </a:pPr>
            <a:r>
              <a:rPr lang="zh-CN" altLang="en-US" sz="2400" b="1" dirty="0">
                <a:solidFill>
                  <a:srgbClr val="0000FF"/>
                </a:solidFill>
                <a:latin typeface="+mj-ea"/>
                <a:ea typeface="+mj-ea"/>
              </a:rPr>
              <a:t>有时间；有空</a:t>
            </a:r>
          </a:p>
        </p:txBody>
      </p:sp>
      <p:cxnSp>
        <p:nvCxnSpPr>
          <p:cNvPr id="8" name="直接连接符 7"/>
          <p:cNvCxnSpPr/>
          <p:nvPr/>
        </p:nvCxnSpPr>
        <p:spPr>
          <a:xfrm>
            <a:off x="842963" y="2762250"/>
            <a:ext cx="7064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圆角矩形 8"/>
          <p:cNvSpPr>
            <a:spLocks noChangeArrowheads="1"/>
          </p:cNvSpPr>
          <p:nvPr/>
        </p:nvSpPr>
        <p:spPr bwMode="auto">
          <a:xfrm>
            <a:off x="3257550" y="2917825"/>
            <a:ext cx="2328863" cy="957263"/>
          </a:xfrm>
          <a:prstGeom prst="roundRect">
            <a:avLst>
              <a:gd name="adj" fmla="val 16667"/>
            </a:avLst>
          </a:prstGeom>
          <a:noFill/>
          <a:ln>
            <a:noFill/>
          </a:ln>
          <a:effectLst>
            <a:outerShdw blurRad="40000" dist="20000" dir="5400000" rotWithShape="0">
              <a:srgbClr val="000000">
                <a:alpha val="37999"/>
              </a:srgbClr>
            </a:outerShdw>
          </a:effectLst>
          <a:extLst>
            <a:ext uri="{909E8E84-426E-40DD-AFC4-6F175D3DCCD1}">
              <a14:hiddenFill xmlns:a14="http://schemas.microsoft.com/office/drawing/2010/main">
                <a:gradFill rotWithShape="1">
                  <a:gsLst>
                    <a:gs pos="0">
                      <a:srgbClr val="DAFDA7"/>
                    </a:gs>
                    <a:gs pos="35001">
                      <a:srgbClr val="E4FDC2"/>
                    </a:gs>
                    <a:gs pos="100000">
                      <a:srgbClr val="F5FFE6"/>
                    </a:gs>
                  </a:gsLst>
                  <a:lin ang="16200000" scaled="1"/>
                </a:gradFill>
              </a14:hiddenFill>
            </a:ext>
            <a:ext uri="{91240B29-F687-4F45-9708-019B960494DF}">
              <a14:hiddenLine xmlns:a14="http://schemas.microsoft.com/office/drawing/2010/main" w="9525">
                <a:solidFill>
                  <a:srgbClr val="98B954"/>
                </a:solidFill>
                <a:round/>
              </a14:hiddenLine>
            </a:ext>
          </a:extLst>
        </p:spPr>
        <p:txBody>
          <a:bodyPr anchor="ctr"/>
          <a:lstStyle/>
          <a:p>
            <a:pPr algn="ctr" eaLnBrk="1" hangingPunct="1">
              <a:defRPr/>
            </a:pPr>
            <a:r>
              <a:rPr lang="en-US" altLang="zh-CN" sz="2400" b="1" dirty="0">
                <a:solidFill>
                  <a:srgbClr val="0000FF"/>
                </a:solidFill>
                <a:latin typeface="+mj-lt"/>
                <a:ea typeface="+mn-ea"/>
              </a:rPr>
              <a:t>= on weekends</a:t>
            </a:r>
          </a:p>
          <a:p>
            <a:pPr algn="ctr" eaLnBrk="1" hangingPunct="1">
              <a:defRPr/>
            </a:pPr>
            <a:r>
              <a:rPr lang="zh-CN" altLang="en-US" sz="2400" b="1" dirty="0">
                <a:solidFill>
                  <a:srgbClr val="0000FF"/>
                </a:solidFill>
                <a:latin typeface="+mj-ea"/>
                <a:ea typeface="+mj-ea"/>
              </a:rPr>
              <a:t>在周末</a:t>
            </a:r>
          </a:p>
        </p:txBody>
      </p:sp>
      <p:cxnSp>
        <p:nvCxnSpPr>
          <p:cNvPr id="10" name="直接连接符 9"/>
          <p:cNvCxnSpPr/>
          <p:nvPr/>
        </p:nvCxnSpPr>
        <p:spPr>
          <a:xfrm>
            <a:off x="1673225" y="2762250"/>
            <a:ext cx="22431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par>
                                <p:cTn id="28" presetID="53" presetClass="entr" presetSubtype="16"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3" descr="一级栏目"/>
          <p:cNvPicPr>
            <a:picLocks noChangeAspect="1" noChangeArrowheads="1"/>
          </p:cNvPicPr>
          <p:nvPr/>
        </p:nvPicPr>
        <p:blipFill>
          <a:blip r:embed="rId2" cstate="email"/>
          <a:srcRect/>
          <a:stretch>
            <a:fillRect/>
          </a:stretch>
        </p:blipFill>
        <p:spPr bwMode="auto">
          <a:xfrm>
            <a:off x="187325" y="338138"/>
            <a:ext cx="8350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Rectangle 387"/>
          <p:cNvSpPr>
            <a:spLocks noChangeArrowheads="1"/>
          </p:cNvSpPr>
          <p:nvPr/>
        </p:nvSpPr>
        <p:spPr bwMode="auto">
          <a:xfrm>
            <a:off x="965200" y="534988"/>
            <a:ext cx="3182938"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pPr>
            <a:r>
              <a:rPr kumimoji="1" lang="en-US" altLang="zh-CN" sz="3200" b="1">
                <a:solidFill>
                  <a:srgbClr val="0000FF"/>
                </a:solidFill>
                <a:latin typeface="Times New Roman" panose="02020603050405020304" pitchFamily="18" charset="0"/>
              </a:rPr>
              <a:t>Language points</a:t>
            </a:r>
          </a:p>
        </p:txBody>
      </p:sp>
      <p:sp>
        <p:nvSpPr>
          <p:cNvPr id="2" name="TextBox 1"/>
          <p:cNvSpPr txBox="1">
            <a:spLocks noChangeArrowheads="1"/>
          </p:cNvSpPr>
          <p:nvPr/>
        </p:nvSpPr>
        <p:spPr bwMode="auto">
          <a:xfrm>
            <a:off x="965200" y="1165225"/>
            <a:ext cx="6248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dirty="0">
                <a:latin typeface="Times New Roman" panose="02020603050405020304" pitchFamily="18" charset="0"/>
                <a:ea typeface="黑体" panose="02010609060101010101" charset="-122"/>
              </a:rPr>
              <a:t>2. Are you free in July?   7</a:t>
            </a:r>
            <a:r>
              <a:rPr lang="zh-CN" altLang="en-US" sz="2600" b="1" dirty="0">
                <a:latin typeface="Times New Roman" panose="02020603050405020304" pitchFamily="18" charset="0"/>
                <a:ea typeface="黑体" panose="02010609060101010101" charset="-122"/>
              </a:rPr>
              <a:t>月份你有空吗？</a:t>
            </a:r>
          </a:p>
        </p:txBody>
      </p:sp>
      <p:sp>
        <p:nvSpPr>
          <p:cNvPr id="3" name="TextBox 2"/>
          <p:cNvSpPr txBox="1">
            <a:spLocks noChangeArrowheads="1"/>
          </p:cNvSpPr>
          <p:nvPr/>
        </p:nvSpPr>
        <p:spPr bwMode="auto">
          <a:xfrm>
            <a:off x="1233488" y="1743075"/>
            <a:ext cx="60928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dirty="0">
                <a:latin typeface="Times New Roman" panose="02020603050405020304" pitchFamily="18" charset="0"/>
                <a:ea typeface="黑体" panose="02010609060101010101" charset="-122"/>
              </a:rPr>
              <a:t>free</a:t>
            </a:r>
            <a:r>
              <a:rPr lang="zh-CN" altLang="en-US" sz="2600" b="1" dirty="0">
                <a:latin typeface="Times New Roman" panose="02020603050405020304" pitchFamily="18" charset="0"/>
                <a:ea typeface="黑体" panose="02010609060101010101" charset="-122"/>
              </a:rPr>
              <a:t>在此处作形容词，意为“空闲的”。</a:t>
            </a:r>
          </a:p>
        </p:txBody>
      </p:sp>
      <p:sp>
        <p:nvSpPr>
          <p:cNvPr id="4" name="TextBox 3"/>
          <p:cNvSpPr txBox="1">
            <a:spLocks noChangeArrowheads="1"/>
          </p:cNvSpPr>
          <p:nvPr/>
        </p:nvSpPr>
        <p:spPr bwMode="auto">
          <a:xfrm>
            <a:off x="1233488" y="2232025"/>
            <a:ext cx="7097712"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2600" b="1" dirty="0">
                <a:latin typeface="Times New Roman" panose="02020603050405020304" pitchFamily="18" charset="0"/>
                <a:ea typeface="黑体" panose="02010609060101010101" charset="-122"/>
              </a:rPr>
              <a:t>free</a:t>
            </a:r>
            <a:r>
              <a:rPr lang="zh-CN" altLang="en-US" sz="2600" b="1" dirty="0">
                <a:latin typeface="Times New Roman" panose="02020603050405020304" pitchFamily="18" charset="0"/>
                <a:ea typeface="黑体" panose="02010609060101010101" charset="-122"/>
              </a:rPr>
              <a:t>作形容词，还可意为“自由的；免费的”。</a:t>
            </a:r>
            <a:endParaRPr lang="en-US" altLang="zh-CN" sz="2600" b="1" dirty="0">
              <a:latin typeface="Times New Roman" panose="02020603050405020304" pitchFamily="18" charset="0"/>
              <a:ea typeface="黑体" panose="02010609060101010101" charset="-122"/>
            </a:endParaRPr>
          </a:p>
          <a:p>
            <a:pPr eaLnBrk="1" hangingPunct="1">
              <a:lnSpc>
                <a:spcPct val="130000"/>
              </a:lnSpc>
            </a:pPr>
            <a:r>
              <a:rPr lang="zh-CN" altLang="en-US" sz="2600" b="1" dirty="0">
                <a:latin typeface="Times New Roman" panose="02020603050405020304" pitchFamily="18" charset="0"/>
                <a:ea typeface="黑体" panose="02010609060101010101" charset="-122"/>
              </a:rPr>
              <a:t>常用短语：</a:t>
            </a:r>
            <a:r>
              <a:rPr lang="en-US" altLang="zh-CN" sz="2600" b="1" dirty="0">
                <a:latin typeface="Times New Roman" panose="02020603050405020304" pitchFamily="18" charset="0"/>
                <a:ea typeface="黑体" panose="02010609060101010101" charset="-122"/>
              </a:rPr>
              <a:t>for free </a:t>
            </a:r>
            <a:r>
              <a:rPr lang="zh-CN" altLang="en-US" sz="2600" b="1" dirty="0">
                <a:latin typeface="Times New Roman" panose="02020603050405020304" pitchFamily="18" charset="0"/>
                <a:ea typeface="黑体" panose="02010609060101010101" charset="-122"/>
              </a:rPr>
              <a:t>免费。</a:t>
            </a:r>
          </a:p>
        </p:txBody>
      </p:sp>
      <p:sp>
        <p:nvSpPr>
          <p:cNvPr id="5" name="TextBox 4"/>
          <p:cNvSpPr txBox="1">
            <a:spLocks noChangeArrowheads="1"/>
          </p:cNvSpPr>
          <p:nvPr/>
        </p:nvSpPr>
        <p:spPr bwMode="auto">
          <a:xfrm>
            <a:off x="1233488" y="3321050"/>
            <a:ext cx="4370387"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600" b="1">
                <a:latin typeface="Times New Roman" panose="02020603050405020304" pitchFamily="18" charset="0"/>
                <a:ea typeface="黑体" panose="02010609060101010101" charset="-122"/>
              </a:rPr>
              <a:t>例：我周末有空。</a:t>
            </a:r>
            <a:endParaRPr lang="en-US" altLang="zh-CN" sz="2600" b="1">
              <a:latin typeface="Times New Roman" panose="02020603050405020304" pitchFamily="18" charset="0"/>
              <a:ea typeface="黑体" panose="02010609060101010101" charset="-122"/>
            </a:endParaRPr>
          </a:p>
          <a:p>
            <a:pPr eaLnBrk="1" hangingPunct="1">
              <a:lnSpc>
                <a:spcPct val="130000"/>
              </a:lnSpc>
            </a:pPr>
            <a:r>
              <a:rPr lang="en-US" altLang="zh-CN" sz="2600" b="1">
                <a:latin typeface="Times New Roman" panose="02020603050405020304" pitchFamily="18" charset="0"/>
                <a:ea typeface="黑体" panose="02010609060101010101" charset="-122"/>
              </a:rPr>
              <a:t>        I’m free on the weekend.</a:t>
            </a:r>
            <a:endParaRPr lang="zh-CN" altLang="en-US" sz="2600" b="1">
              <a:latin typeface="Times New Roman" panose="02020603050405020304" pitchFamily="18"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1"/>
          <p:cNvSpPr txBox="1">
            <a:spLocks noChangeArrowheads="1"/>
          </p:cNvSpPr>
          <p:nvPr/>
        </p:nvSpPr>
        <p:spPr bwMode="auto">
          <a:xfrm>
            <a:off x="750888" y="750888"/>
            <a:ext cx="7620000"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2600" b="1" dirty="0">
                <a:latin typeface="Times New Roman" panose="02020603050405020304" pitchFamily="18" charset="0"/>
                <a:ea typeface="黑体" panose="02010609060101010101" charset="-122"/>
              </a:rPr>
              <a:t>3. Are you good with old people?</a:t>
            </a:r>
          </a:p>
          <a:p>
            <a:pPr eaLnBrk="1" hangingPunct="1">
              <a:lnSpc>
                <a:spcPct val="130000"/>
              </a:lnSpc>
            </a:pPr>
            <a:r>
              <a:rPr lang="en-US" altLang="zh-CN" sz="2600" b="1" dirty="0">
                <a:latin typeface="Times New Roman" panose="02020603050405020304" pitchFamily="18" charset="0"/>
                <a:ea typeface="黑体" panose="02010609060101010101" charset="-122"/>
              </a:rPr>
              <a:t>                                             </a:t>
            </a:r>
            <a:r>
              <a:rPr lang="zh-CN" altLang="en-US" sz="2600" b="1" dirty="0">
                <a:latin typeface="Times New Roman" panose="02020603050405020304" pitchFamily="18" charset="0"/>
                <a:ea typeface="黑体" panose="02010609060101010101" charset="-122"/>
              </a:rPr>
              <a:t>你善于跟老人打交道吗？</a:t>
            </a:r>
            <a:endParaRPr lang="en-US" altLang="zh-CN" sz="2600" b="1" dirty="0">
              <a:latin typeface="Times New Roman" panose="02020603050405020304" pitchFamily="18" charset="0"/>
              <a:ea typeface="黑体" panose="02010609060101010101" charset="-122"/>
            </a:endParaRPr>
          </a:p>
        </p:txBody>
      </p:sp>
      <p:sp>
        <p:nvSpPr>
          <p:cNvPr id="3" name="TextBox 2"/>
          <p:cNvSpPr txBox="1">
            <a:spLocks noChangeArrowheads="1"/>
          </p:cNvSpPr>
          <p:nvPr/>
        </p:nvSpPr>
        <p:spPr bwMode="auto">
          <a:xfrm>
            <a:off x="992188" y="1708150"/>
            <a:ext cx="24828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dirty="0">
                <a:solidFill>
                  <a:srgbClr val="FF0000"/>
                </a:solidFill>
                <a:latin typeface="Times New Roman" panose="02020603050405020304" pitchFamily="18" charset="0"/>
                <a:ea typeface="黑体" panose="02010609060101010101" charset="-122"/>
              </a:rPr>
              <a:t>be good with sb.</a:t>
            </a:r>
            <a:endParaRPr lang="zh-CN" altLang="en-US" sz="2600" b="1" dirty="0">
              <a:solidFill>
                <a:srgbClr val="FF0000"/>
              </a:solidFill>
              <a:latin typeface="Times New Roman" panose="02020603050405020304" pitchFamily="18" charset="0"/>
              <a:ea typeface="黑体" panose="02010609060101010101" charset="-122"/>
            </a:endParaRPr>
          </a:p>
        </p:txBody>
      </p:sp>
      <p:sp>
        <p:nvSpPr>
          <p:cNvPr id="4" name="TextBox 3"/>
          <p:cNvSpPr txBox="1">
            <a:spLocks noChangeArrowheads="1"/>
          </p:cNvSpPr>
          <p:nvPr/>
        </p:nvSpPr>
        <p:spPr bwMode="auto">
          <a:xfrm>
            <a:off x="2828925" y="2171700"/>
            <a:ext cx="55419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b="1" dirty="0">
                <a:latin typeface="Times New Roman" panose="02020603050405020304" pitchFamily="18" charset="0"/>
                <a:ea typeface="黑体" panose="02010609060101010101" charset="-122"/>
              </a:rPr>
              <a:t>善于与某人打交道；与</a:t>
            </a:r>
            <a:r>
              <a:rPr lang="en-US" altLang="zh-CN" sz="2600" b="1" dirty="0">
                <a:latin typeface="Times New Roman" panose="02020603050405020304" pitchFamily="18" charset="0"/>
                <a:ea typeface="黑体" panose="02010609060101010101" charset="-122"/>
              </a:rPr>
              <a:t>……</a:t>
            </a:r>
            <a:r>
              <a:rPr lang="zh-CN" altLang="en-US" sz="2600" b="1" dirty="0">
                <a:latin typeface="Times New Roman" panose="02020603050405020304" pitchFamily="18" charset="0"/>
                <a:ea typeface="黑体" panose="02010609060101010101" charset="-122"/>
              </a:rPr>
              <a:t>相处得好</a:t>
            </a:r>
          </a:p>
        </p:txBody>
      </p:sp>
      <p:sp>
        <p:nvSpPr>
          <p:cNvPr id="5" name="TextBox 4"/>
          <p:cNvSpPr txBox="1">
            <a:spLocks noChangeArrowheads="1"/>
          </p:cNvSpPr>
          <p:nvPr/>
        </p:nvSpPr>
        <p:spPr bwMode="auto">
          <a:xfrm>
            <a:off x="992188" y="2716213"/>
            <a:ext cx="25939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dirty="0">
                <a:solidFill>
                  <a:srgbClr val="FF0000"/>
                </a:solidFill>
                <a:latin typeface="Times New Roman" panose="02020603050405020304" pitchFamily="18" charset="0"/>
                <a:ea typeface="黑体" panose="02010609060101010101" charset="-122"/>
              </a:rPr>
              <a:t>be good with </a:t>
            </a:r>
            <a:r>
              <a:rPr lang="en-US" altLang="zh-CN" sz="2600" b="1" dirty="0" err="1">
                <a:solidFill>
                  <a:srgbClr val="FF0000"/>
                </a:solidFill>
                <a:latin typeface="Times New Roman" panose="02020603050405020304" pitchFamily="18" charset="0"/>
                <a:ea typeface="黑体" panose="02010609060101010101" charset="-122"/>
              </a:rPr>
              <a:t>sth</a:t>
            </a:r>
            <a:r>
              <a:rPr lang="en-US" altLang="zh-CN" sz="2600" b="1" dirty="0">
                <a:solidFill>
                  <a:srgbClr val="FF0000"/>
                </a:solidFill>
                <a:latin typeface="Times New Roman" panose="02020603050405020304" pitchFamily="18" charset="0"/>
                <a:ea typeface="黑体" panose="02010609060101010101" charset="-122"/>
              </a:rPr>
              <a:t>.</a:t>
            </a:r>
            <a:endParaRPr lang="zh-CN" altLang="en-US" sz="2600" b="1" dirty="0">
              <a:solidFill>
                <a:srgbClr val="FF0000"/>
              </a:solidFill>
              <a:latin typeface="Times New Roman" panose="02020603050405020304" pitchFamily="18" charset="0"/>
              <a:ea typeface="黑体" panose="02010609060101010101" charset="-122"/>
            </a:endParaRPr>
          </a:p>
        </p:txBody>
      </p:sp>
      <p:sp>
        <p:nvSpPr>
          <p:cNvPr id="6" name="TextBox 5"/>
          <p:cNvSpPr txBox="1">
            <a:spLocks noChangeArrowheads="1"/>
          </p:cNvSpPr>
          <p:nvPr/>
        </p:nvSpPr>
        <p:spPr bwMode="auto">
          <a:xfrm>
            <a:off x="3622675" y="2716213"/>
            <a:ext cx="21955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b="1" dirty="0">
                <a:latin typeface="Times New Roman" panose="02020603050405020304" pitchFamily="18" charset="0"/>
                <a:ea typeface="黑体" panose="02010609060101010101" charset="-122"/>
              </a:rPr>
              <a:t>在某方面擅长</a:t>
            </a:r>
          </a:p>
        </p:txBody>
      </p:sp>
      <p:sp>
        <p:nvSpPr>
          <p:cNvPr id="7" name="TextBox 6"/>
          <p:cNvSpPr txBox="1">
            <a:spLocks noChangeArrowheads="1"/>
          </p:cNvSpPr>
          <p:nvPr/>
        </p:nvSpPr>
        <p:spPr bwMode="auto">
          <a:xfrm>
            <a:off x="939800" y="3313113"/>
            <a:ext cx="40909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600" b="1">
                <a:latin typeface="Times New Roman" panose="02020603050405020304" pitchFamily="18" charset="0"/>
                <a:ea typeface="黑体" panose="02010609060101010101" charset="-122"/>
              </a:rPr>
              <a:t>例：他善于辞令。</a:t>
            </a:r>
            <a:endParaRPr lang="en-US" altLang="zh-CN" sz="2600" b="1">
              <a:latin typeface="Times New Roman" panose="02020603050405020304" pitchFamily="18" charset="0"/>
              <a:ea typeface="黑体" panose="02010609060101010101" charset="-122"/>
            </a:endParaRPr>
          </a:p>
          <a:p>
            <a:pPr eaLnBrk="1" hangingPunct="1">
              <a:lnSpc>
                <a:spcPct val="130000"/>
              </a:lnSpc>
            </a:pPr>
            <a:r>
              <a:rPr lang="en-US" altLang="zh-CN" sz="2600" b="1">
                <a:latin typeface="Times New Roman" panose="02020603050405020304" pitchFamily="18" charset="0"/>
                <a:ea typeface="黑体" panose="02010609060101010101" charset="-122"/>
              </a:rPr>
              <a:t>         He’s good with words.</a:t>
            </a:r>
            <a:endParaRPr lang="zh-CN" altLang="en-US" sz="2600" b="1">
              <a:latin typeface="Times New Roman" panose="02020603050405020304" pitchFamily="18"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1" dur="500"/>
                                        <p:tgtEl>
                                          <p:spTgt spid="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randombar(horizontal)">
                                      <p:cBhvr>
                                        <p:cTn id="36"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Box 1"/>
          <p:cNvSpPr txBox="1">
            <a:spLocks noChangeArrowheads="1"/>
          </p:cNvSpPr>
          <p:nvPr/>
        </p:nvSpPr>
        <p:spPr bwMode="auto">
          <a:xfrm>
            <a:off x="542925" y="449263"/>
            <a:ext cx="79295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2600" b="1">
                <a:latin typeface="Times New Roman" panose="02020603050405020304" pitchFamily="18" charset="0"/>
                <a:ea typeface="黑体" panose="02010609060101010101" charset="-122"/>
              </a:rPr>
              <a:t>4. Please call us at 689-7729 today!  </a:t>
            </a:r>
          </a:p>
          <a:p>
            <a:pPr eaLnBrk="1" hangingPunct="1">
              <a:lnSpc>
                <a:spcPct val="130000"/>
              </a:lnSpc>
            </a:pPr>
            <a:r>
              <a:rPr lang="en-US" altLang="zh-CN" sz="2600" b="1">
                <a:latin typeface="Times New Roman" panose="02020603050405020304" pitchFamily="18" charset="0"/>
                <a:ea typeface="黑体" panose="02010609060101010101" charset="-122"/>
              </a:rPr>
              <a:t>                        </a:t>
            </a:r>
            <a:r>
              <a:rPr lang="zh-CN" altLang="en-US" sz="2600" b="1">
                <a:latin typeface="Times New Roman" panose="02020603050405020304" pitchFamily="18" charset="0"/>
                <a:ea typeface="黑体" panose="02010609060101010101" charset="-122"/>
              </a:rPr>
              <a:t>请在今天拨打电话</a:t>
            </a:r>
            <a:r>
              <a:rPr lang="en-US" altLang="zh-CN" sz="2600" b="1">
                <a:latin typeface="Times New Roman" panose="02020603050405020304" pitchFamily="18" charset="0"/>
                <a:ea typeface="黑体" panose="02010609060101010101" charset="-122"/>
              </a:rPr>
              <a:t>689-7729</a:t>
            </a:r>
            <a:r>
              <a:rPr lang="zh-CN" altLang="en-US" sz="2600" b="1">
                <a:latin typeface="Times New Roman" panose="02020603050405020304" pitchFamily="18" charset="0"/>
                <a:ea typeface="黑体" panose="02010609060101010101" charset="-122"/>
              </a:rPr>
              <a:t>与我们联系</a:t>
            </a:r>
            <a:r>
              <a:rPr lang="en-US" altLang="zh-CN" sz="2600" b="1">
                <a:latin typeface="Times New Roman" panose="02020603050405020304" pitchFamily="18" charset="0"/>
                <a:ea typeface="黑体" panose="02010609060101010101" charset="-122"/>
              </a:rPr>
              <a:t>!</a:t>
            </a:r>
            <a:endParaRPr lang="zh-CN" altLang="en-US" sz="2600" b="1">
              <a:latin typeface="Times New Roman" panose="02020603050405020304" pitchFamily="18" charset="0"/>
              <a:ea typeface="黑体" panose="02010609060101010101" charset="-122"/>
            </a:endParaRPr>
          </a:p>
        </p:txBody>
      </p:sp>
      <p:sp>
        <p:nvSpPr>
          <p:cNvPr id="3" name="TextBox 2"/>
          <p:cNvSpPr txBox="1">
            <a:spLocks noChangeArrowheads="1"/>
          </p:cNvSpPr>
          <p:nvPr/>
        </p:nvSpPr>
        <p:spPr bwMode="auto">
          <a:xfrm>
            <a:off x="906463" y="1546225"/>
            <a:ext cx="6805612"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2600" b="1" dirty="0">
                <a:latin typeface="Times New Roman" panose="02020603050405020304" pitchFamily="18" charset="0"/>
                <a:ea typeface="黑体" panose="02010609060101010101" charset="-122"/>
              </a:rPr>
              <a:t>call</a:t>
            </a:r>
            <a:r>
              <a:rPr lang="zh-CN" altLang="en-US" sz="2600" b="1" dirty="0">
                <a:latin typeface="Times New Roman" panose="02020603050405020304" pitchFamily="18" charset="0"/>
                <a:ea typeface="黑体" panose="02010609060101010101" charset="-122"/>
              </a:rPr>
              <a:t>是动词，意思是“（给</a:t>
            </a:r>
            <a:r>
              <a:rPr lang="en-US" altLang="zh-CN" sz="2600" b="1" dirty="0">
                <a:latin typeface="Times New Roman" panose="02020603050405020304" pitchFamily="18" charset="0"/>
                <a:ea typeface="黑体" panose="02010609060101010101" charset="-122"/>
              </a:rPr>
              <a:t>……</a:t>
            </a:r>
            <a:r>
              <a:rPr lang="zh-CN" altLang="en-US" sz="2600" b="1" dirty="0">
                <a:latin typeface="Times New Roman" panose="02020603050405020304" pitchFamily="18" charset="0"/>
                <a:ea typeface="黑体" panose="02010609060101010101" charset="-122"/>
              </a:rPr>
              <a:t>）打电话”。</a:t>
            </a:r>
            <a:endParaRPr lang="en-US" altLang="zh-CN" sz="2600" b="1" dirty="0">
              <a:latin typeface="Times New Roman" panose="02020603050405020304" pitchFamily="18" charset="0"/>
              <a:ea typeface="黑体" panose="02010609060101010101" charset="-122"/>
            </a:endParaRPr>
          </a:p>
          <a:p>
            <a:pPr eaLnBrk="1" hangingPunct="1">
              <a:lnSpc>
                <a:spcPct val="130000"/>
              </a:lnSpc>
            </a:pPr>
            <a:r>
              <a:rPr lang="en-US" altLang="zh-CN" sz="2600" b="1" dirty="0">
                <a:latin typeface="Times New Roman" panose="02020603050405020304" pitchFamily="18" charset="0"/>
                <a:ea typeface="黑体" panose="02010609060101010101" charset="-122"/>
              </a:rPr>
              <a:t>call sb. at +</a:t>
            </a:r>
            <a:r>
              <a:rPr lang="zh-CN" altLang="en-US" sz="2600" b="1" dirty="0">
                <a:latin typeface="Times New Roman" panose="02020603050405020304" pitchFamily="18" charset="0"/>
                <a:ea typeface="黑体" panose="02010609060101010101" charset="-122"/>
              </a:rPr>
              <a:t>电话号码：拨打某号码联系某人。</a:t>
            </a:r>
          </a:p>
        </p:txBody>
      </p:sp>
      <p:sp>
        <p:nvSpPr>
          <p:cNvPr id="4" name="TextBox 3"/>
          <p:cNvSpPr txBox="1">
            <a:spLocks noChangeArrowheads="1"/>
          </p:cNvSpPr>
          <p:nvPr/>
        </p:nvSpPr>
        <p:spPr bwMode="auto">
          <a:xfrm>
            <a:off x="587375" y="2609850"/>
            <a:ext cx="78247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buFont typeface="Wingdings" panose="05000000000000000000" pitchFamily="2" charset="2"/>
              <a:buChar char="Ø"/>
            </a:pPr>
            <a:r>
              <a:rPr lang="en-US" altLang="zh-CN" sz="2600" b="1">
                <a:latin typeface="Times New Roman" panose="02020603050405020304" pitchFamily="18" charset="0"/>
                <a:ea typeface="黑体" panose="02010609060101010101" charset="-122"/>
              </a:rPr>
              <a:t>call</a:t>
            </a:r>
            <a:r>
              <a:rPr lang="zh-CN" altLang="en-US" sz="2600" b="1">
                <a:latin typeface="Times New Roman" panose="02020603050405020304" pitchFamily="18" charset="0"/>
                <a:ea typeface="黑体" panose="02010609060101010101" charset="-122"/>
              </a:rPr>
              <a:t>作动词时，还有“呼唤；召唤”“认为</a:t>
            </a:r>
            <a:r>
              <a:rPr lang="en-US" altLang="zh-CN" sz="2600" b="1">
                <a:latin typeface="Times New Roman" panose="02020603050405020304" pitchFamily="18" charset="0"/>
                <a:ea typeface="黑体" panose="02010609060101010101" charset="-122"/>
              </a:rPr>
              <a:t>……</a:t>
            </a:r>
            <a:r>
              <a:rPr lang="zh-CN" altLang="en-US" sz="2600" b="1">
                <a:latin typeface="Times New Roman" panose="02020603050405020304" pitchFamily="18" charset="0"/>
                <a:ea typeface="黑体" panose="02010609060101010101" charset="-122"/>
              </a:rPr>
              <a:t>是</a:t>
            </a:r>
            <a:r>
              <a:rPr lang="en-US" altLang="zh-CN" sz="2600" b="1">
                <a:latin typeface="Times New Roman" panose="02020603050405020304" pitchFamily="18" charset="0"/>
                <a:ea typeface="黑体" panose="02010609060101010101" charset="-122"/>
              </a:rPr>
              <a:t>……</a:t>
            </a:r>
            <a:r>
              <a:rPr lang="zh-CN" altLang="en-US" sz="2600" b="1">
                <a:latin typeface="Times New Roman" panose="02020603050405020304" pitchFamily="18" charset="0"/>
                <a:ea typeface="黑体" panose="02010609060101010101" charset="-122"/>
              </a:rPr>
              <a:t>；把</a:t>
            </a:r>
            <a:r>
              <a:rPr lang="en-US" altLang="zh-CN" sz="2600" b="1">
                <a:latin typeface="Times New Roman" panose="02020603050405020304" pitchFamily="18" charset="0"/>
                <a:ea typeface="黑体" panose="02010609060101010101" charset="-122"/>
              </a:rPr>
              <a:t>……</a:t>
            </a:r>
            <a:r>
              <a:rPr lang="zh-CN" altLang="en-US" sz="2600" b="1">
                <a:latin typeface="Times New Roman" panose="02020603050405020304" pitchFamily="18" charset="0"/>
                <a:ea typeface="黑体" panose="02010609060101010101" charset="-122"/>
              </a:rPr>
              <a:t>叫作”等意思。</a:t>
            </a:r>
          </a:p>
        </p:txBody>
      </p:sp>
      <p:sp>
        <p:nvSpPr>
          <p:cNvPr id="5" name="TextBox 4"/>
          <p:cNvSpPr txBox="1">
            <a:spLocks noChangeArrowheads="1"/>
          </p:cNvSpPr>
          <p:nvPr/>
        </p:nvSpPr>
        <p:spPr bwMode="auto">
          <a:xfrm>
            <a:off x="542925" y="3668713"/>
            <a:ext cx="6854825"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600" b="1">
                <a:latin typeface="Times New Roman" panose="02020603050405020304" pitchFamily="18" charset="0"/>
                <a:ea typeface="黑体" panose="02010609060101010101" charset="-122"/>
              </a:rPr>
              <a:t>例：我不认为德语是一门容易学的语言。</a:t>
            </a:r>
            <a:endParaRPr lang="en-US" altLang="zh-CN" sz="2600" b="1">
              <a:latin typeface="Times New Roman" panose="02020603050405020304" pitchFamily="18" charset="0"/>
              <a:ea typeface="黑体" panose="02010609060101010101" charset="-122"/>
            </a:endParaRPr>
          </a:p>
          <a:p>
            <a:pPr eaLnBrk="1" hangingPunct="1">
              <a:lnSpc>
                <a:spcPct val="130000"/>
              </a:lnSpc>
            </a:pPr>
            <a:r>
              <a:rPr lang="en-US" altLang="zh-CN" sz="2600" b="1">
                <a:latin typeface="Times New Roman" panose="02020603050405020304" pitchFamily="18" charset="0"/>
                <a:ea typeface="黑体" panose="02010609060101010101" charset="-122"/>
              </a:rPr>
              <a:t>         I wouldn’t call German an easy language.</a:t>
            </a:r>
            <a:endParaRPr lang="zh-CN" altLang="en-US" sz="2600" b="1">
              <a:latin typeface="Times New Roman" panose="02020603050405020304" pitchFamily="18"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anim calcmode="lin" valueType="num">
                                      <p:cBhvr>
                                        <p:cTn id="2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1000"/>
                                        <p:tgtEl>
                                          <p:spTgt spid="5">
                                            <p:txEl>
                                              <p:pRg st="1" end="1"/>
                                            </p:txEl>
                                          </p:spTgt>
                                        </p:tgtEl>
                                      </p:cBhvr>
                                    </p:animEffect>
                                    <p:anim calcmode="lin" valueType="num">
                                      <p:cBhvr>
                                        <p:cTn id="3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Box 1"/>
          <p:cNvSpPr txBox="1">
            <a:spLocks noChangeArrowheads="1"/>
          </p:cNvSpPr>
          <p:nvPr/>
        </p:nvSpPr>
        <p:spPr bwMode="auto">
          <a:xfrm>
            <a:off x="638175" y="539750"/>
            <a:ext cx="67960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a:latin typeface="Times New Roman" panose="02020603050405020304" pitchFamily="18" charset="0"/>
                <a:ea typeface="黑体" panose="02010609060101010101" charset="-122"/>
              </a:rPr>
              <a:t>5. Are you busy after school?  </a:t>
            </a:r>
            <a:r>
              <a:rPr lang="zh-CN" altLang="en-US" sz="2600" b="1">
                <a:latin typeface="Times New Roman" panose="02020603050405020304" pitchFamily="18" charset="0"/>
                <a:ea typeface="黑体" panose="02010609060101010101" charset="-122"/>
              </a:rPr>
              <a:t>放学后你忙吗？</a:t>
            </a:r>
          </a:p>
        </p:txBody>
      </p:sp>
      <p:sp>
        <p:nvSpPr>
          <p:cNvPr id="3" name="TextBox 2"/>
          <p:cNvSpPr txBox="1">
            <a:spLocks noChangeArrowheads="1"/>
          </p:cNvSpPr>
          <p:nvPr/>
        </p:nvSpPr>
        <p:spPr bwMode="auto">
          <a:xfrm>
            <a:off x="569913" y="968375"/>
            <a:ext cx="78009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2600" b="1">
                <a:latin typeface="Times New Roman" panose="02020603050405020304" pitchFamily="18" charset="0"/>
                <a:ea typeface="黑体" panose="02010609060101010101" charset="-122"/>
              </a:rPr>
              <a:t>     busy</a:t>
            </a:r>
            <a:r>
              <a:rPr lang="zh-CN" altLang="en-US" sz="2600" b="1">
                <a:latin typeface="Times New Roman" panose="02020603050405020304" pitchFamily="18" charset="0"/>
                <a:ea typeface="黑体" panose="02010609060101010101" charset="-122"/>
              </a:rPr>
              <a:t>作形容词，意为“忙碌的；忙的”，反义词</a:t>
            </a:r>
            <a:endParaRPr lang="en-US" altLang="zh-CN" sz="2600" b="1">
              <a:latin typeface="Times New Roman" panose="02020603050405020304" pitchFamily="18" charset="0"/>
              <a:ea typeface="黑体" panose="02010609060101010101" charset="-122"/>
            </a:endParaRPr>
          </a:p>
          <a:p>
            <a:pPr eaLnBrk="1" hangingPunct="1">
              <a:lnSpc>
                <a:spcPct val="130000"/>
              </a:lnSpc>
            </a:pPr>
            <a:r>
              <a:rPr lang="zh-CN" altLang="en-US" sz="2600" b="1">
                <a:latin typeface="Times New Roman" panose="02020603050405020304" pitchFamily="18" charset="0"/>
                <a:ea typeface="黑体" panose="02010609060101010101" charset="-122"/>
              </a:rPr>
              <a:t>是“</a:t>
            </a:r>
            <a:r>
              <a:rPr lang="en-US" altLang="zh-CN" sz="2600" b="1">
                <a:latin typeface="Times New Roman" panose="02020603050405020304" pitchFamily="18" charset="0"/>
                <a:ea typeface="黑体" panose="02010609060101010101" charset="-122"/>
              </a:rPr>
              <a:t>free”</a:t>
            </a:r>
            <a:r>
              <a:rPr lang="zh-CN" altLang="en-US" sz="2600" b="1">
                <a:latin typeface="Times New Roman" panose="02020603050405020304" pitchFamily="18" charset="0"/>
                <a:ea typeface="黑体" panose="02010609060101010101" charset="-122"/>
              </a:rPr>
              <a:t>。</a:t>
            </a:r>
          </a:p>
        </p:txBody>
      </p:sp>
      <p:sp>
        <p:nvSpPr>
          <p:cNvPr id="4" name="TextBox 3"/>
          <p:cNvSpPr txBox="1">
            <a:spLocks noChangeArrowheads="1"/>
          </p:cNvSpPr>
          <p:nvPr/>
        </p:nvSpPr>
        <p:spPr bwMode="auto">
          <a:xfrm>
            <a:off x="922338" y="2014538"/>
            <a:ext cx="5922962"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b="1">
                <a:latin typeface="Times New Roman" panose="02020603050405020304" pitchFamily="18" charset="0"/>
                <a:ea typeface="黑体" panose="02010609060101010101" charset="-122"/>
              </a:rPr>
              <a:t>常用短语：</a:t>
            </a:r>
            <a:endParaRPr lang="en-US" altLang="zh-CN" sz="2600" b="1">
              <a:latin typeface="Times New Roman" panose="02020603050405020304" pitchFamily="18" charset="0"/>
              <a:ea typeface="黑体" panose="02010609060101010101" charset="-122"/>
            </a:endParaRPr>
          </a:p>
          <a:p>
            <a:pPr eaLnBrk="1" hangingPunct="1"/>
            <a:r>
              <a:rPr lang="en-US" altLang="zh-CN" sz="2600" b="1">
                <a:latin typeface="Times New Roman" panose="02020603050405020304" pitchFamily="18" charset="0"/>
                <a:ea typeface="黑体" panose="02010609060101010101" charset="-122"/>
              </a:rPr>
              <a:t>    be busy doing sth.          </a:t>
            </a:r>
            <a:r>
              <a:rPr lang="zh-CN" altLang="en-US" sz="2600" b="1">
                <a:latin typeface="Times New Roman" panose="02020603050405020304" pitchFamily="18" charset="0"/>
                <a:ea typeface="黑体" panose="02010609060101010101" charset="-122"/>
              </a:rPr>
              <a:t>忙于做某事；</a:t>
            </a:r>
            <a:endParaRPr lang="en-US" altLang="zh-CN" sz="2600" b="1">
              <a:latin typeface="Times New Roman" panose="02020603050405020304" pitchFamily="18" charset="0"/>
              <a:ea typeface="黑体" panose="02010609060101010101" charset="-122"/>
            </a:endParaRPr>
          </a:p>
          <a:p>
            <a:pPr eaLnBrk="1" hangingPunct="1"/>
            <a:r>
              <a:rPr lang="en-US" altLang="zh-CN" sz="2600" b="1">
                <a:latin typeface="Times New Roman" panose="02020603050405020304" pitchFamily="18" charset="0"/>
                <a:ea typeface="黑体" panose="02010609060101010101" charset="-122"/>
              </a:rPr>
              <a:t>    be busy with sth.            </a:t>
            </a:r>
            <a:r>
              <a:rPr lang="zh-CN" altLang="en-US" sz="2600" b="1">
                <a:latin typeface="Times New Roman" panose="02020603050405020304" pitchFamily="18" charset="0"/>
                <a:ea typeface="黑体" panose="02010609060101010101" charset="-122"/>
              </a:rPr>
              <a:t>忙于某事。</a:t>
            </a:r>
          </a:p>
        </p:txBody>
      </p:sp>
      <p:sp>
        <p:nvSpPr>
          <p:cNvPr id="5" name="TextBox 4"/>
          <p:cNvSpPr txBox="1">
            <a:spLocks noChangeArrowheads="1"/>
          </p:cNvSpPr>
          <p:nvPr/>
        </p:nvSpPr>
        <p:spPr bwMode="auto">
          <a:xfrm>
            <a:off x="509588" y="3308350"/>
            <a:ext cx="48752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b="1">
                <a:latin typeface="Times New Roman" panose="02020603050405020304" pitchFamily="18" charset="0"/>
                <a:ea typeface="黑体" panose="02010609060101010101" charset="-122"/>
              </a:rPr>
              <a:t>例：我妹妹正忙于做家庭作业。</a:t>
            </a:r>
          </a:p>
        </p:txBody>
      </p:sp>
      <p:sp>
        <p:nvSpPr>
          <p:cNvPr id="6" name="TextBox 5"/>
          <p:cNvSpPr txBox="1">
            <a:spLocks noChangeArrowheads="1"/>
          </p:cNvSpPr>
          <p:nvPr/>
        </p:nvSpPr>
        <p:spPr bwMode="auto">
          <a:xfrm>
            <a:off x="819150" y="3810000"/>
            <a:ext cx="5816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a:latin typeface="Times New Roman" panose="02020603050405020304" pitchFamily="18" charset="0"/>
                <a:ea typeface="黑体" panose="02010609060101010101" charset="-122"/>
              </a:rPr>
              <a:t>  My sister is busy doing her homework.</a:t>
            </a:r>
          </a:p>
          <a:p>
            <a:pPr eaLnBrk="1" hangingPunct="1"/>
            <a:r>
              <a:rPr lang="en-US" altLang="zh-CN" sz="2600" b="1">
                <a:latin typeface="Times New Roman" panose="02020603050405020304" pitchFamily="18" charset="0"/>
                <a:ea typeface="黑体" panose="02010609060101010101" charset="-122"/>
              </a:rPr>
              <a:t>=My sister is busy with her homework.</a:t>
            </a:r>
            <a:endParaRPr lang="zh-CN" altLang="en-US" sz="2600" b="1">
              <a:latin typeface="Times New Roman" panose="02020603050405020304" pitchFamily="18"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 calcmode="lin" valueType="num">
                                      <p:cBhvr>
                                        <p:cTn id="36"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7"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8" dur="500"/>
                                        <p:tgtEl>
                                          <p:spTgt spid="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p:cTn id="43"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44"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4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Box 1"/>
          <p:cNvSpPr txBox="1">
            <a:spLocks noChangeArrowheads="1"/>
          </p:cNvSpPr>
          <p:nvPr/>
        </p:nvSpPr>
        <p:spPr bwMode="auto">
          <a:xfrm>
            <a:off x="457200" y="481013"/>
            <a:ext cx="808355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2600" b="1">
                <a:latin typeface="Times New Roman" panose="02020603050405020304" pitchFamily="18" charset="0"/>
                <a:ea typeface="黑体" panose="02010609060101010101" charset="-122"/>
              </a:rPr>
              <a:t>     6. Then we need you to help with sports for English-</a:t>
            </a:r>
          </a:p>
          <a:p>
            <a:pPr eaLnBrk="1" hangingPunct="1">
              <a:lnSpc>
                <a:spcPct val="130000"/>
              </a:lnSpc>
            </a:pPr>
            <a:r>
              <a:rPr lang="en-US" altLang="zh-CN" sz="2600" b="1">
                <a:latin typeface="Times New Roman" panose="02020603050405020304" pitchFamily="18" charset="0"/>
                <a:ea typeface="黑体" panose="02010609060101010101" charset="-122"/>
              </a:rPr>
              <a:t>speaking students.    </a:t>
            </a:r>
            <a:r>
              <a:rPr lang="zh-CN" altLang="en-US" sz="2600" b="1">
                <a:latin typeface="Times New Roman" panose="02020603050405020304" pitchFamily="18" charset="0"/>
                <a:ea typeface="黑体" panose="02010609060101010101" charset="-122"/>
              </a:rPr>
              <a:t>那么我们需要你帮助说英语的学生开展体育活动。</a:t>
            </a:r>
          </a:p>
        </p:txBody>
      </p:sp>
      <p:sp>
        <p:nvSpPr>
          <p:cNvPr id="3" name="TextBox 2"/>
          <p:cNvSpPr txBox="1">
            <a:spLocks noChangeArrowheads="1"/>
          </p:cNvSpPr>
          <p:nvPr/>
        </p:nvSpPr>
        <p:spPr bwMode="auto">
          <a:xfrm>
            <a:off x="1060450" y="2082800"/>
            <a:ext cx="5207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a:latin typeface="Times New Roman" panose="02020603050405020304" pitchFamily="18" charset="0"/>
                <a:ea typeface="黑体" panose="02010609060101010101" charset="-122"/>
              </a:rPr>
              <a:t>need</a:t>
            </a:r>
            <a:r>
              <a:rPr lang="zh-CN" altLang="en-US" sz="2600" b="1">
                <a:latin typeface="Times New Roman" panose="02020603050405020304" pitchFamily="18" charset="0"/>
                <a:ea typeface="黑体" panose="02010609060101010101" charset="-122"/>
              </a:rPr>
              <a:t>作实义动词，意为“需要”。</a:t>
            </a:r>
          </a:p>
        </p:txBody>
      </p:sp>
      <p:sp>
        <p:nvSpPr>
          <p:cNvPr id="5" name="TextBox 4"/>
          <p:cNvSpPr txBox="1">
            <a:spLocks noChangeArrowheads="1"/>
          </p:cNvSpPr>
          <p:nvPr/>
        </p:nvSpPr>
        <p:spPr bwMode="auto">
          <a:xfrm>
            <a:off x="488950" y="2574925"/>
            <a:ext cx="6069013"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600" b="1">
                <a:latin typeface="Times New Roman" panose="02020603050405020304" pitchFamily="18" charset="0"/>
                <a:ea typeface="黑体" panose="02010609060101010101" charset="-122"/>
              </a:rPr>
              <a:t>常用短语：</a:t>
            </a:r>
            <a:endParaRPr lang="en-US" altLang="zh-CN" sz="2600" b="1">
              <a:latin typeface="Times New Roman" panose="02020603050405020304" pitchFamily="18" charset="0"/>
              <a:ea typeface="黑体" panose="02010609060101010101" charset="-122"/>
            </a:endParaRPr>
          </a:p>
          <a:p>
            <a:pPr eaLnBrk="1" hangingPunct="1">
              <a:lnSpc>
                <a:spcPct val="130000"/>
              </a:lnSpc>
            </a:pPr>
            <a:r>
              <a:rPr lang="en-US" altLang="zh-CN" sz="2600" b="1">
                <a:latin typeface="Times New Roman" panose="02020603050405020304" pitchFamily="18" charset="0"/>
                <a:ea typeface="黑体" panose="02010609060101010101" charset="-122"/>
              </a:rPr>
              <a:t>      need sth.                    </a:t>
            </a:r>
            <a:r>
              <a:rPr lang="zh-CN" altLang="en-US" sz="2600" b="1">
                <a:latin typeface="Times New Roman" panose="02020603050405020304" pitchFamily="18" charset="0"/>
                <a:ea typeface="黑体" panose="02010609060101010101" charset="-122"/>
              </a:rPr>
              <a:t>需要某物</a:t>
            </a:r>
            <a:endParaRPr lang="en-US" altLang="zh-CN" sz="2600" b="1">
              <a:latin typeface="Times New Roman" panose="02020603050405020304" pitchFamily="18" charset="0"/>
              <a:ea typeface="黑体" panose="02010609060101010101" charset="-122"/>
            </a:endParaRPr>
          </a:p>
          <a:p>
            <a:pPr eaLnBrk="1" hangingPunct="1">
              <a:lnSpc>
                <a:spcPct val="130000"/>
              </a:lnSpc>
            </a:pPr>
            <a:r>
              <a:rPr lang="en-US" altLang="zh-CN" sz="2600" b="1">
                <a:latin typeface="Times New Roman" panose="02020603050405020304" pitchFamily="18" charset="0"/>
                <a:ea typeface="黑体" panose="02010609060101010101" charset="-122"/>
              </a:rPr>
              <a:t>      need to do sth.          </a:t>
            </a:r>
            <a:r>
              <a:rPr lang="zh-CN" altLang="en-US" sz="2600" b="1">
                <a:latin typeface="Times New Roman" panose="02020603050405020304" pitchFamily="18" charset="0"/>
                <a:ea typeface="黑体" panose="02010609060101010101" charset="-122"/>
              </a:rPr>
              <a:t>需要做某事</a:t>
            </a:r>
            <a:endParaRPr lang="en-US" altLang="zh-CN" sz="2600" b="1">
              <a:latin typeface="Times New Roman" panose="02020603050405020304" pitchFamily="18" charset="0"/>
              <a:ea typeface="黑体" panose="02010609060101010101" charset="-122"/>
            </a:endParaRPr>
          </a:p>
          <a:p>
            <a:pPr eaLnBrk="1" hangingPunct="1">
              <a:lnSpc>
                <a:spcPct val="130000"/>
              </a:lnSpc>
            </a:pPr>
            <a:r>
              <a:rPr lang="en-US" altLang="zh-CN" sz="2600" b="1">
                <a:latin typeface="Times New Roman" panose="02020603050405020304" pitchFamily="18" charset="0"/>
                <a:ea typeface="黑体" panose="02010609060101010101" charset="-122"/>
              </a:rPr>
              <a:t>      need sb. to do sth.    </a:t>
            </a:r>
            <a:r>
              <a:rPr lang="zh-CN" altLang="en-US" sz="2600" b="1">
                <a:latin typeface="Times New Roman" panose="02020603050405020304" pitchFamily="18" charset="0"/>
                <a:ea typeface="黑体" panose="02010609060101010101" charset="-122"/>
              </a:rPr>
              <a:t>需要某人做某事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3" descr="一级栏目"/>
          <p:cNvPicPr>
            <a:picLocks noChangeAspect="1" noChangeArrowheads="1"/>
          </p:cNvPicPr>
          <p:nvPr/>
        </p:nvPicPr>
        <p:blipFill>
          <a:blip r:embed="rId2" cstate="email"/>
          <a:srcRect/>
          <a:stretch>
            <a:fillRect/>
          </a:stretch>
        </p:blipFill>
        <p:spPr bwMode="auto">
          <a:xfrm>
            <a:off x="182563" y="130175"/>
            <a:ext cx="8350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387"/>
          <p:cNvSpPr>
            <a:spLocks noChangeArrowheads="1"/>
          </p:cNvSpPr>
          <p:nvPr/>
        </p:nvSpPr>
        <p:spPr bwMode="auto">
          <a:xfrm>
            <a:off x="901700" y="330200"/>
            <a:ext cx="23844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pPr>
            <a:r>
              <a:rPr kumimoji="1" lang="en-US" altLang="zh-CN" sz="3200" b="1" dirty="0">
                <a:solidFill>
                  <a:srgbClr val="0000FF"/>
                </a:solidFill>
                <a:latin typeface="Times New Roman" panose="02020603050405020304" pitchFamily="18" charset="0"/>
              </a:rPr>
              <a:t>Lead-in</a:t>
            </a:r>
          </a:p>
        </p:txBody>
      </p:sp>
      <p:sp>
        <p:nvSpPr>
          <p:cNvPr id="68612" name="TextBox 2"/>
          <p:cNvSpPr txBox="1">
            <a:spLocks noChangeArrowheads="1"/>
          </p:cNvSpPr>
          <p:nvPr/>
        </p:nvSpPr>
        <p:spPr bwMode="auto">
          <a:xfrm>
            <a:off x="2093913" y="944563"/>
            <a:ext cx="44275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dirty="0">
                <a:latin typeface="Times New Roman" panose="02020603050405020304" pitchFamily="18" charset="0"/>
                <a:ea typeface="黑体" panose="02010609060101010101" charset="-122"/>
              </a:rPr>
              <a:t>Show others what you can do.</a:t>
            </a:r>
            <a:endParaRPr lang="zh-CN" altLang="en-US" sz="2600" b="1" dirty="0">
              <a:latin typeface="Times New Roman" panose="02020603050405020304" pitchFamily="18" charset="0"/>
              <a:ea typeface="黑体" panose="02010609060101010101" charset="-122"/>
            </a:endParaRPr>
          </a:p>
        </p:txBody>
      </p:sp>
      <p:pic>
        <p:nvPicPr>
          <p:cNvPr id="4" name="图片 3"/>
          <p:cNvPicPr>
            <a:picLocks noChangeAspect="1"/>
          </p:cNvPicPr>
          <p:nvPr/>
        </p:nvPicPr>
        <p:blipFill>
          <a:blip r:embed="rId3" cstate="email"/>
          <a:stretch>
            <a:fillRect/>
          </a:stretch>
        </p:blipFill>
        <p:spPr>
          <a:xfrm>
            <a:off x="1350681" y="1615585"/>
            <a:ext cx="3204066" cy="2403051"/>
          </a:xfrm>
          <a:prstGeom prst="rect">
            <a:avLst/>
          </a:prstGeom>
          <a:ln>
            <a:noFill/>
          </a:ln>
          <a:effectLst>
            <a:softEdge rad="112500"/>
          </a:effectLst>
        </p:spPr>
      </p:pic>
      <p:pic>
        <p:nvPicPr>
          <p:cNvPr id="5" name="图片 4"/>
          <p:cNvPicPr>
            <a:picLocks noChangeAspect="1"/>
          </p:cNvPicPr>
          <p:nvPr/>
        </p:nvPicPr>
        <p:blipFill>
          <a:blip r:embed="rId4" cstate="email"/>
          <a:srcRect/>
          <a:stretch>
            <a:fillRect/>
          </a:stretch>
        </p:blipFill>
        <p:spPr bwMode="auto">
          <a:xfrm>
            <a:off x="5502275" y="1436688"/>
            <a:ext cx="2039938"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841500" y="4167188"/>
            <a:ext cx="22225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dirty="0">
                <a:latin typeface="Times New Roman" panose="02020603050405020304" pitchFamily="18" charset="0"/>
                <a:ea typeface="黑体" panose="02010609060101010101" charset="-122"/>
              </a:rPr>
              <a:t>paly the piano</a:t>
            </a:r>
            <a:endParaRPr lang="zh-CN" altLang="en-US" sz="2600" b="1" dirty="0">
              <a:latin typeface="Times New Roman" panose="02020603050405020304" pitchFamily="18" charset="0"/>
              <a:ea typeface="黑体" panose="02010609060101010101" charset="-122"/>
            </a:endParaRPr>
          </a:p>
        </p:txBody>
      </p:sp>
      <p:sp>
        <p:nvSpPr>
          <p:cNvPr id="9" name="TextBox 8"/>
          <p:cNvSpPr txBox="1">
            <a:spLocks noChangeArrowheads="1"/>
          </p:cNvSpPr>
          <p:nvPr/>
        </p:nvSpPr>
        <p:spPr bwMode="auto">
          <a:xfrm>
            <a:off x="5970588" y="4167188"/>
            <a:ext cx="7604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a:latin typeface="Times New Roman" panose="02020603050405020304" pitchFamily="18" charset="0"/>
                <a:ea typeface="黑体" panose="02010609060101010101" charset="-122"/>
              </a:rPr>
              <a:t>sing</a:t>
            </a:r>
            <a:endParaRPr lang="zh-CN" altLang="en-US" sz="2600" b="1">
              <a:latin typeface="Times New Roman" panose="02020603050405020304" pitchFamily="18"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4988" y="715963"/>
            <a:ext cx="8031162" cy="1076325"/>
          </a:xfrm>
          <a:prstGeom prst="rect">
            <a:avLst/>
          </a:prstGeom>
          <a:noFill/>
        </p:spPr>
        <p:txBody>
          <a:bodyPr>
            <a:spAutoFit/>
          </a:bodyPr>
          <a:lstStyle/>
          <a:p>
            <a:pPr marL="457200" indent="-457200" eaLnBrk="1" hangingPunct="1">
              <a:lnSpc>
                <a:spcPct val="130000"/>
              </a:lnSpc>
              <a:buFont typeface="Wingdings" panose="05000000000000000000" pitchFamily="2" charset="2"/>
              <a:buChar char="Ø"/>
              <a:defRPr/>
            </a:pPr>
            <a:r>
              <a:rPr lang="en-US" altLang="zh-CN" sz="2600" b="1" dirty="0">
                <a:latin typeface="Times New Roman" panose="02020603050405020304" pitchFamily="18" charset="0"/>
                <a:ea typeface="黑体" panose="02010609060101010101" charset="-122"/>
              </a:rPr>
              <a:t>need</a:t>
            </a:r>
            <a:r>
              <a:rPr lang="zh-CN" altLang="en-US" sz="2600" b="1" dirty="0">
                <a:latin typeface="Times New Roman" panose="02020603050405020304" pitchFamily="18" charset="0"/>
                <a:ea typeface="黑体" panose="02010609060101010101" charset="-122"/>
              </a:rPr>
              <a:t>作情态动词，意为“需要”</a:t>
            </a:r>
            <a:endParaRPr lang="en-US" altLang="zh-CN" sz="2600" b="1" dirty="0">
              <a:latin typeface="Times New Roman" panose="02020603050405020304" pitchFamily="18" charset="0"/>
              <a:ea typeface="黑体" panose="02010609060101010101" charset="-122"/>
            </a:endParaRPr>
          </a:p>
          <a:p>
            <a:pPr eaLnBrk="1" hangingPunct="1">
              <a:lnSpc>
                <a:spcPct val="130000"/>
              </a:lnSpc>
              <a:defRPr/>
            </a:pPr>
            <a:r>
              <a:rPr lang="en-US" altLang="zh-CN" sz="2600" b="1" dirty="0">
                <a:latin typeface="Times New Roman" panose="02020603050405020304" pitchFamily="18" charset="0"/>
                <a:ea typeface="黑体" panose="02010609060101010101" charset="-122"/>
              </a:rPr>
              <a:t>     </a:t>
            </a:r>
            <a:r>
              <a:rPr lang="zh-CN" altLang="en-US" sz="2600" b="1" dirty="0">
                <a:latin typeface="Times New Roman" panose="02020603050405020304" pitchFamily="18" charset="0"/>
                <a:ea typeface="黑体" panose="02010609060101010101" charset="-122"/>
              </a:rPr>
              <a:t>后接动词原形，多用于疑问句或否定句。</a:t>
            </a:r>
          </a:p>
        </p:txBody>
      </p:sp>
      <p:sp>
        <p:nvSpPr>
          <p:cNvPr id="3" name="TextBox 2"/>
          <p:cNvSpPr txBox="1">
            <a:spLocks noChangeArrowheads="1"/>
          </p:cNvSpPr>
          <p:nvPr/>
        </p:nvSpPr>
        <p:spPr bwMode="auto">
          <a:xfrm>
            <a:off x="534988" y="2019300"/>
            <a:ext cx="7675562"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b="1">
                <a:latin typeface="Times New Roman" panose="02020603050405020304" pitchFamily="18" charset="0"/>
                <a:ea typeface="黑体" panose="02010609060101010101" charset="-122"/>
              </a:rPr>
              <a:t>例：你不需要担心我。</a:t>
            </a:r>
            <a:endParaRPr lang="en-US" altLang="zh-CN" sz="2600" b="1">
              <a:latin typeface="Times New Roman" panose="02020603050405020304" pitchFamily="18" charset="0"/>
              <a:ea typeface="黑体" panose="02010609060101010101" charset="-122"/>
            </a:endParaRPr>
          </a:p>
          <a:p>
            <a:pPr eaLnBrk="1" hangingPunct="1">
              <a:lnSpc>
                <a:spcPct val="130000"/>
              </a:lnSpc>
            </a:pPr>
            <a:r>
              <a:rPr lang="en-US" altLang="zh-CN" sz="2600" b="1">
                <a:latin typeface="Times New Roman" panose="02020603050405020304" pitchFamily="18" charset="0"/>
                <a:ea typeface="黑体" panose="02010609060101010101" charset="-122"/>
              </a:rPr>
              <a:t>        You needn’t worry about me.</a:t>
            </a:r>
            <a:r>
              <a:rPr lang="zh-CN" altLang="en-US" sz="2600" b="1">
                <a:latin typeface="Times New Roman" panose="02020603050405020304" pitchFamily="18" charset="0"/>
                <a:ea typeface="黑体" panose="02010609060101010101" charset="-122"/>
              </a:rPr>
              <a:t>你不需要担心我。</a:t>
            </a:r>
          </a:p>
        </p:txBody>
      </p:sp>
      <p:pic>
        <p:nvPicPr>
          <p:cNvPr id="87044" name="图片 3"/>
          <p:cNvPicPr>
            <a:picLocks noChangeAspect="1"/>
          </p:cNvPicPr>
          <p:nvPr/>
        </p:nvPicPr>
        <p:blipFill>
          <a:blip r:embed="rId2" cstate="email"/>
          <a:srcRect/>
          <a:stretch>
            <a:fillRect/>
          </a:stretch>
        </p:blipFill>
        <p:spPr bwMode="auto">
          <a:xfrm>
            <a:off x="0" y="3168650"/>
            <a:ext cx="3892550"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图片 4"/>
          <p:cNvPicPr>
            <a:picLocks noChangeAspect="1"/>
          </p:cNvPicPr>
          <p:nvPr/>
        </p:nvPicPr>
        <p:blipFill>
          <a:blip r:embed="rId2" cstate="email"/>
          <a:srcRect/>
          <a:stretch>
            <a:fillRect/>
          </a:stretch>
        </p:blipFill>
        <p:spPr bwMode="auto">
          <a:xfrm>
            <a:off x="5251450" y="3189288"/>
            <a:ext cx="3892550"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图片 5"/>
          <p:cNvPicPr>
            <a:picLocks noChangeAspect="1"/>
          </p:cNvPicPr>
          <p:nvPr/>
        </p:nvPicPr>
        <p:blipFill>
          <a:blip r:embed="rId2" cstate="email">
            <a:clrChange>
              <a:clrFrom>
                <a:srgbClr val="FFFFFF"/>
              </a:clrFrom>
              <a:clrTo>
                <a:srgbClr val="FFFFFF">
                  <a:alpha val="0"/>
                </a:srgbClr>
              </a:clrTo>
            </a:clrChange>
          </a:blip>
          <a:srcRect/>
          <a:stretch>
            <a:fillRect/>
          </a:stretch>
        </p:blipFill>
        <p:spPr bwMode="auto">
          <a:xfrm>
            <a:off x="2792413" y="3189288"/>
            <a:ext cx="3892550"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49388" y="485775"/>
            <a:ext cx="6659562" cy="954088"/>
          </a:xfrm>
          <a:prstGeom prst="rect">
            <a:avLst/>
          </a:prstGeom>
        </p:spPr>
        <p:txBody>
          <a:bodyPr>
            <a:spAutoFit/>
          </a:bodyPr>
          <a:lstStyle/>
          <a:p>
            <a:pPr eaLnBrk="1" hangingPunct="1">
              <a:defRPr/>
            </a:pPr>
            <a:r>
              <a:rPr lang="en-US" altLang="zh-CN" sz="2800" b="1" dirty="0">
                <a:solidFill>
                  <a:srgbClr val="000000"/>
                </a:solidFill>
                <a:latin typeface="+mj-lt"/>
                <a:ea typeface="宋体" panose="02010600030101010101" pitchFamily="2" charset="-122"/>
                <a:cs typeface="Times New Roman" panose="02020603050405020304" pitchFamily="18" charset="0"/>
              </a:rPr>
              <a:t>Match each person in 2a with an ad in 2b.</a:t>
            </a:r>
            <a:br>
              <a:rPr lang="en-US" altLang="zh-CN" sz="2800" b="1" dirty="0">
                <a:solidFill>
                  <a:srgbClr val="000000"/>
                </a:solidFill>
                <a:latin typeface="+mj-lt"/>
                <a:ea typeface="宋体" panose="02010600030101010101" pitchFamily="2" charset="-122"/>
                <a:cs typeface="Times New Roman" panose="02020603050405020304" pitchFamily="18" charset="0"/>
              </a:rPr>
            </a:br>
            <a:r>
              <a:rPr lang="en-US" altLang="zh-CN" sz="2800" b="1" dirty="0">
                <a:solidFill>
                  <a:srgbClr val="000000"/>
                </a:solidFill>
                <a:latin typeface="+mj-lt"/>
                <a:ea typeface="宋体" panose="02010600030101010101" pitchFamily="2" charset="-122"/>
                <a:cs typeface="Times New Roman" panose="02020603050405020304" pitchFamily="18" charset="0"/>
              </a:rPr>
              <a:t>Write A, B and C. </a:t>
            </a:r>
          </a:p>
        </p:txBody>
      </p:sp>
      <p:grpSp>
        <p:nvGrpSpPr>
          <p:cNvPr id="88067" name="组合 4"/>
          <p:cNvGrpSpPr/>
          <p:nvPr/>
        </p:nvGrpSpPr>
        <p:grpSpPr bwMode="auto">
          <a:xfrm>
            <a:off x="692150" y="668338"/>
            <a:ext cx="838200" cy="584200"/>
            <a:chOff x="449580" y="517058"/>
            <a:chExt cx="838200" cy="584775"/>
          </a:xfrm>
        </p:grpSpPr>
        <p:sp>
          <p:nvSpPr>
            <p:cNvPr id="4" name="椭圆 3"/>
            <p:cNvSpPr/>
            <p:nvPr/>
          </p:nvSpPr>
          <p:spPr>
            <a:xfrm>
              <a:off x="449580" y="571086"/>
              <a:ext cx="739775" cy="50214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sz="3200" b="1" dirty="0">
                <a:solidFill>
                  <a:srgbClr val="0000FF"/>
                </a:solidFill>
              </a:endParaRPr>
            </a:p>
          </p:txBody>
        </p:sp>
        <p:sp>
          <p:nvSpPr>
            <p:cNvPr id="88069" name="TextBox 3"/>
            <p:cNvSpPr txBox="1">
              <a:spLocks noChangeArrowheads="1"/>
            </p:cNvSpPr>
            <p:nvPr/>
          </p:nvSpPr>
          <p:spPr bwMode="auto">
            <a:xfrm>
              <a:off x="502920" y="517058"/>
              <a:ext cx="7848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rPr>
                <a:t>2c</a:t>
              </a:r>
              <a:endParaRPr lang="zh-CN" altLang="en-US" sz="3200" b="1">
                <a:solidFill>
                  <a:srgbClr val="0000FF"/>
                </a:solidFill>
              </a:endParaRPr>
            </a:p>
          </p:txBody>
        </p:sp>
      </p:grpSp>
      <p:sp>
        <p:nvSpPr>
          <p:cNvPr id="6" name="Oval 2"/>
          <p:cNvSpPr>
            <a:spLocks noChangeArrowheads="1"/>
          </p:cNvSpPr>
          <p:nvPr/>
        </p:nvSpPr>
        <p:spPr bwMode="auto">
          <a:xfrm>
            <a:off x="4521200" y="4117975"/>
            <a:ext cx="611188" cy="595313"/>
          </a:xfrm>
          <a:prstGeom prst="ellipse">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r>
              <a:rPr lang="en-US" altLang="zh-CN" sz="3000" b="1">
                <a:solidFill>
                  <a:srgbClr val="FF0000"/>
                </a:solidFill>
                <a:latin typeface="+mj-lt"/>
                <a:ea typeface="宋体" panose="02010600030101010101" pitchFamily="2" charset="-122"/>
              </a:rPr>
              <a:t>B</a:t>
            </a:r>
          </a:p>
        </p:txBody>
      </p:sp>
      <p:grpSp>
        <p:nvGrpSpPr>
          <p:cNvPr id="9" name="Group 6"/>
          <p:cNvGrpSpPr/>
          <p:nvPr/>
        </p:nvGrpSpPr>
        <p:grpSpPr bwMode="auto">
          <a:xfrm>
            <a:off x="1062038" y="4041775"/>
            <a:ext cx="6664325" cy="552450"/>
            <a:chOff x="0" y="4535"/>
            <a:chExt cx="12702" cy="1053"/>
          </a:xfrm>
        </p:grpSpPr>
        <p:sp>
          <p:nvSpPr>
            <p:cNvPr id="10" name="Text Box 7"/>
            <p:cNvSpPr txBox="1">
              <a:spLocks noChangeArrowheads="1"/>
            </p:cNvSpPr>
            <p:nvPr/>
          </p:nvSpPr>
          <p:spPr bwMode="auto">
            <a:xfrm>
              <a:off x="0" y="4650"/>
              <a:ext cx="2720" cy="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Times New Roman" panose="02020603050405020304" pitchFamily="18" charset="0"/>
                  <a:ea typeface="宋体" panose="02010600030101010101" pitchFamily="2" charset="-122"/>
                </a:defRPr>
              </a:lvl1pPr>
              <a:lvl2pPr marL="742950" indent="-285750" eaLnBrk="0" hangingPunct="0">
                <a:defRPr b="1">
                  <a:solidFill>
                    <a:schemeClr val="tx1"/>
                  </a:solidFill>
                  <a:latin typeface="Times New Roman" panose="02020603050405020304" pitchFamily="18" charset="0"/>
                  <a:ea typeface="宋体" panose="02010600030101010101" pitchFamily="2" charset="-122"/>
                </a:defRPr>
              </a:lvl2pPr>
              <a:lvl3pPr marL="1143000" indent="-228600" eaLnBrk="0" hangingPunct="0">
                <a:defRPr b="1">
                  <a:solidFill>
                    <a:schemeClr val="tx1"/>
                  </a:solidFill>
                  <a:latin typeface="Times New Roman" panose="02020603050405020304" pitchFamily="18" charset="0"/>
                  <a:ea typeface="宋体" panose="02010600030101010101" pitchFamily="2" charset="-122"/>
                </a:defRPr>
              </a:lvl3pPr>
              <a:lvl4pPr marL="1600200" indent="-228600" eaLnBrk="0" hangingPunct="0">
                <a:defRPr b="1">
                  <a:solidFill>
                    <a:schemeClr val="tx1"/>
                  </a:solidFill>
                  <a:latin typeface="Times New Roman" panose="02020603050405020304" pitchFamily="18" charset="0"/>
                  <a:ea typeface="宋体" panose="02010600030101010101" pitchFamily="2" charset="-122"/>
                </a:defRPr>
              </a:lvl4pPr>
              <a:lvl5pPr marL="2057400" indent="-228600" eaLnBrk="0" hangingPunct="0">
                <a:defRPr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lnSpc>
                  <a:spcPct val="120000"/>
                </a:lnSpc>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lnSpc>
                  <a:spcPct val="120000"/>
                </a:lnSpc>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lnSpc>
                  <a:spcPct val="120000"/>
                </a:lnSpc>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lnSpc>
                  <a:spcPct val="120000"/>
                </a:lnSpc>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defRPr/>
              </a:pPr>
              <a:r>
                <a:rPr lang="en-US" altLang="zh-CN" sz="2600" dirty="0" smtClean="0">
                  <a:solidFill>
                    <a:srgbClr val="000000"/>
                  </a:solidFill>
                  <a:latin typeface="+mj-lt"/>
                </a:rPr>
                <a:t>Peter</a:t>
              </a:r>
              <a:r>
                <a:rPr lang="en-US" altLang="zh-CN" sz="2600" dirty="0" smtClean="0">
                  <a:latin typeface="+mj-lt"/>
                </a:rPr>
                <a:t> </a:t>
              </a:r>
            </a:p>
          </p:txBody>
        </p:sp>
        <p:sp>
          <p:nvSpPr>
            <p:cNvPr id="11" name="Text Box 8"/>
            <p:cNvSpPr txBox="1">
              <a:spLocks noChangeArrowheads="1"/>
            </p:cNvSpPr>
            <p:nvPr/>
          </p:nvSpPr>
          <p:spPr bwMode="auto">
            <a:xfrm>
              <a:off x="4651" y="4650"/>
              <a:ext cx="1924" cy="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Times New Roman" panose="02020603050405020304" pitchFamily="18" charset="0"/>
                  <a:ea typeface="宋体" panose="02010600030101010101" pitchFamily="2" charset="-122"/>
                </a:defRPr>
              </a:lvl1pPr>
              <a:lvl2pPr marL="742950" indent="-285750" eaLnBrk="0" hangingPunct="0">
                <a:defRPr b="1">
                  <a:solidFill>
                    <a:schemeClr val="tx1"/>
                  </a:solidFill>
                  <a:latin typeface="Times New Roman" panose="02020603050405020304" pitchFamily="18" charset="0"/>
                  <a:ea typeface="宋体" panose="02010600030101010101" pitchFamily="2" charset="-122"/>
                </a:defRPr>
              </a:lvl2pPr>
              <a:lvl3pPr marL="1143000" indent="-228600" eaLnBrk="0" hangingPunct="0">
                <a:defRPr b="1">
                  <a:solidFill>
                    <a:schemeClr val="tx1"/>
                  </a:solidFill>
                  <a:latin typeface="Times New Roman" panose="02020603050405020304" pitchFamily="18" charset="0"/>
                  <a:ea typeface="宋体" panose="02010600030101010101" pitchFamily="2" charset="-122"/>
                </a:defRPr>
              </a:lvl3pPr>
              <a:lvl4pPr marL="1600200" indent="-228600" eaLnBrk="0" hangingPunct="0">
                <a:defRPr b="1">
                  <a:solidFill>
                    <a:schemeClr val="tx1"/>
                  </a:solidFill>
                  <a:latin typeface="Times New Roman" panose="02020603050405020304" pitchFamily="18" charset="0"/>
                  <a:ea typeface="宋体" panose="02010600030101010101" pitchFamily="2" charset="-122"/>
                </a:defRPr>
              </a:lvl4pPr>
              <a:lvl5pPr marL="2057400" indent="-228600" eaLnBrk="0" hangingPunct="0">
                <a:defRPr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lnSpc>
                  <a:spcPct val="120000"/>
                </a:lnSpc>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lnSpc>
                  <a:spcPct val="120000"/>
                </a:lnSpc>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lnSpc>
                  <a:spcPct val="120000"/>
                </a:lnSpc>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lnSpc>
                  <a:spcPct val="120000"/>
                </a:lnSpc>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defRPr/>
              </a:pPr>
              <a:r>
                <a:rPr lang="en-US" altLang="zh-CN" sz="2600" smtClean="0">
                  <a:solidFill>
                    <a:srgbClr val="000000"/>
                  </a:solidFill>
                  <a:latin typeface="+mj-lt"/>
                </a:rPr>
                <a:t>Alan</a:t>
              </a:r>
              <a:r>
                <a:rPr lang="en-US" altLang="zh-CN" sz="2600" smtClean="0">
                  <a:latin typeface="+mj-lt"/>
                </a:rPr>
                <a:t> </a:t>
              </a:r>
            </a:p>
          </p:txBody>
        </p:sp>
        <p:sp>
          <p:nvSpPr>
            <p:cNvPr id="12" name="Text Box 9"/>
            <p:cNvSpPr txBox="1">
              <a:spLocks noChangeArrowheads="1"/>
            </p:cNvSpPr>
            <p:nvPr/>
          </p:nvSpPr>
          <p:spPr bwMode="auto">
            <a:xfrm>
              <a:off x="9298" y="4535"/>
              <a:ext cx="3404" cy="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Times New Roman" panose="02020603050405020304" pitchFamily="18" charset="0"/>
                  <a:ea typeface="宋体" panose="02010600030101010101" pitchFamily="2" charset="-122"/>
                </a:defRPr>
              </a:lvl1pPr>
              <a:lvl2pPr marL="742950" indent="-285750" eaLnBrk="0" hangingPunct="0">
                <a:defRPr b="1">
                  <a:solidFill>
                    <a:schemeClr val="tx1"/>
                  </a:solidFill>
                  <a:latin typeface="Times New Roman" panose="02020603050405020304" pitchFamily="18" charset="0"/>
                  <a:ea typeface="宋体" panose="02010600030101010101" pitchFamily="2" charset="-122"/>
                </a:defRPr>
              </a:lvl2pPr>
              <a:lvl3pPr marL="1143000" indent="-228600" eaLnBrk="0" hangingPunct="0">
                <a:defRPr b="1">
                  <a:solidFill>
                    <a:schemeClr val="tx1"/>
                  </a:solidFill>
                  <a:latin typeface="Times New Roman" panose="02020603050405020304" pitchFamily="18" charset="0"/>
                  <a:ea typeface="宋体" panose="02010600030101010101" pitchFamily="2" charset="-122"/>
                </a:defRPr>
              </a:lvl3pPr>
              <a:lvl4pPr marL="1600200" indent="-228600" eaLnBrk="0" hangingPunct="0">
                <a:defRPr b="1">
                  <a:solidFill>
                    <a:schemeClr val="tx1"/>
                  </a:solidFill>
                  <a:latin typeface="Times New Roman" panose="02020603050405020304" pitchFamily="18" charset="0"/>
                  <a:ea typeface="宋体" panose="02010600030101010101" pitchFamily="2" charset="-122"/>
                </a:defRPr>
              </a:lvl4pPr>
              <a:lvl5pPr marL="2057400" indent="-228600" eaLnBrk="0" hangingPunct="0">
                <a:defRPr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lnSpc>
                  <a:spcPct val="120000"/>
                </a:lnSpc>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lnSpc>
                  <a:spcPct val="120000"/>
                </a:lnSpc>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lnSpc>
                  <a:spcPct val="120000"/>
                </a:lnSpc>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lnSpc>
                  <a:spcPct val="120000"/>
                </a:lnSpc>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defRPr/>
              </a:pPr>
              <a:r>
                <a:rPr lang="en-US" altLang="zh-CN" sz="2600" smtClean="0">
                  <a:solidFill>
                    <a:srgbClr val="000000"/>
                  </a:solidFill>
                  <a:latin typeface="+mj-lt"/>
                </a:rPr>
                <a:t>Ma Huan</a:t>
              </a:r>
            </a:p>
          </p:txBody>
        </p:sp>
      </p:grpSp>
      <p:sp>
        <p:nvSpPr>
          <p:cNvPr id="16" name="Oval 2"/>
          <p:cNvSpPr>
            <a:spLocks noChangeArrowheads="1"/>
          </p:cNvSpPr>
          <p:nvPr/>
        </p:nvSpPr>
        <p:spPr bwMode="auto">
          <a:xfrm>
            <a:off x="2016125" y="4117975"/>
            <a:ext cx="612775" cy="595313"/>
          </a:xfrm>
          <a:prstGeom prst="ellipse">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r>
              <a:rPr lang="en-US" altLang="zh-CN" sz="3000" b="1" dirty="0">
                <a:solidFill>
                  <a:srgbClr val="FF0000"/>
                </a:solidFill>
                <a:latin typeface="+mj-lt"/>
                <a:ea typeface="宋体" panose="02010600030101010101" pitchFamily="2" charset="-122"/>
              </a:rPr>
              <a:t>C</a:t>
            </a:r>
          </a:p>
        </p:txBody>
      </p:sp>
      <p:sp>
        <p:nvSpPr>
          <p:cNvPr id="17" name="Oval 2"/>
          <p:cNvSpPr>
            <a:spLocks noChangeArrowheads="1"/>
          </p:cNvSpPr>
          <p:nvPr/>
        </p:nvSpPr>
        <p:spPr bwMode="auto">
          <a:xfrm>
            <a:off x="7445375" y="4102100"/>
            <a:ext cx="611188" cy="595313"/>
          </a:xfrm>
          <a:prstGeom prst="ellipse">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r>
              <a:rPr lang="en-US" altLang="zh-CN" sz="3000" b="1" dirty="0">
                <a:solidFill>
                  <a:srgbClr val="FF0000"/>
                </a:solidFill>
                <a:latin typeface="+mj-lt"/>
                <a:ea typeface="宋体" panose="02010600030101010101" pitchFamily="2" charset="-122"/>
              </a:rPr>
              <a:t>A</a:t>
            </a:r>
          </a:p>
        </p:txBody>
      </p:sp>
      <p:pic>
        <p:nvPicPr>
          <p:cNvPr id="88077" name="Picture 9"/>
          <p:cNvPicPr>
            <a:picLocks noChangeAspect="1" noChangeArrowheads="1"/>
          </p:cNvPicPr>
          <p:nvPr/>
        </p:nvPicPr>
        <p:blipFill>
          <a:blip r:embed="rId2">
            <a:clrChange>
              <a:clrFrom>
                <a:srgbClr val="E5F1F7"/>
              </a:clrFrom>
              <a:clrTo>
                <a:srgbClr val="E5F1F7">
                  <a:alpha val="0"/>
                </a:srgbClr>
              </a:clrTo>
            </a:clrChange>
          </a:blip>
          <a:srcRect/>
          <a:stretch>
            <a:fillRect/>
          </a:stretch>
        </p:blipFill>
        <p:spPr bwMode="auto">
          <a:xfrm rot="194290">
            <a:off x="758825" y="1600200"/>
            <a:ext cx="2028825" cy="242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78" name="Picture 3"/>
          <p:cNvPicPr>
            <a:picLocks noChangeAspect="1" noChangeArrowheads="1"/>
          </p:cNvPicPr>
          <p:nvPr/>
        </p:nvPicPr>
        <p:blipFill>
          <a:blip r:embed="rId3"/>
          <a:srcRect/>
          <a:stretch>
            <a:fillRect/>
          </a:stretch>
        </p:blipFill>
        <p:spPr bwMode="auto">
          <a:xfrm>
            <a:off x="3468688" y="1671638"/>
            <a:ext cx="1801812" cy="229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79" name="Picture 2"/>
          <p:cNvPicPr>
            <a:picLocks noChangeAspect="1" noChangeArrowheads="1"/>
          </p:cNvPicPr>
          <p:nvPr/>
        </p:nvPicPr>
        <p:blipFill>
          <a:blip r:embed="rId4"/>
          <a:srcRect/>
          <a:stretch>
            <a:fillRect/>
          </a:stretch>
        </p:blipFill>
        <p:spPr bwMode="auto">
          <a:xfrm rot="-265440">
            <a:off x="5864225" y="1577975"/>
            <a:ext cx="1939925" cy="239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p:bldP spid="16" grpId="0" bldLvl="0"/>
      <p:bldP spid="17" grpId="0" bldLvl="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3" descr="一级栏目"/>
          <p:cNvPicPr>
            <a:picLocks noChangeAspect="1" noChangeArrowheads="1"/>
          </p:cNvPicPr>
          <p:nvPr/>
        </p:nvPicPr>
        <p:blipFill>
          <a:blip r:embed="rId2" cstate="email"/>
          <a:srcRect/>
          <a:stretch>
            <a:fillRect/>
          </a:stretch>
        </p:blipFill>
        <p:spPr bwMode="auto">
          <a:xfrm>
            <a:off x="247650" y="142875"/>
            <a:ext cx="8350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Rectangle 387"/>
          <p:cNvSpPr>
            <a:spLocks noChangeArrowheads="1"/>
          </p:cNvSpPr>
          <p:nvPr/>
        </p:nvSpPr>
        <p:spPr bwMode="auto">
          <a:xfrm>
            <a:off x="1001713" y="349250"/>
            <a:ext cx="1919287"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pPr>
            <a:r>
              <a:rPr kumimoji="1" lang="en-US" altLang="zh-CN" sz="3200" b="1" dirty="0">
                <a:solidFill>
                  <a:srgbClr val="0000FF"/>
                </a:solidFill>
                <a:latin typeface="Times New Roman" panose="02020603050405020304" pitchFamily="18" charset="0"/>
              </a:rPr>
              <a:t>Exercise </a:t>
            </a:r>
          </a:p>
        </p:txBody>
      </p:sp>
      <p:sp>
        <p:nvSpPr>
          <p:cNvPr id="89092" name="TextBox 1"/>
          <p:cNvSpPr txBox="1">
            <a:spLocks noChangeArrowheads="1"/>
          </p:cNvSpPr>
          <p:nvPr/>
        </p:nvSpPr>
        <p:spPr bwMode="auto">
          <a:xfrm>
            <a:off x="517525" y="884238"/>
            <a:ext cx="8056563" cy="373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2600" b="1" dirty="0">
                <a:latin typeface="Times New Roman" panose="02020603050405020304" pitchFamily="18" charset="0"/>
                <a:ea typeface="黑体" panose="02010609060101010101" charset="-122"/>
              </a:rPr>
              <a:t>1. Gina _______ _______ _______ </a:t>
            </a:r>
            <a:r>
              <a:rPr lang="zh-CN" altLang="en-US" sz="2600" b="1" dirty="0">
                <a:latin typeface="Times New Roman" panose="02020603050405020304" pitchFamily="18" charset="0"/>
                <a:ea typeface="黑体" panose="02010609060101010101" charset="-122"/>
              </a:rPr>
              <a:t>（善于应付</a:t>
            </a:r>
            <a:r>
              <a:rPr lang="en-US" altLang="zh-CN" sz="2600" b="1" dirty="0">
                <a:latin typeface="Times New Roman" panose="02020603050405020304" pitchFamily="18" charset="0"/>
                <a:ea typeface="黑体" panose="02010609060101010101" charset="-122"/>
              </a:rPr>
              <a:t>……</a:t>
            </a:r>
            <a:r>
              <a:rPr lang="zh-CN" altLang="en-US" sz="2600" b="1" dirty="0">
                <a:latin typeface="Times New Roman" panose="02020603050405020304" pitchFamily="18" charset="0"/>
                <a:ea typeface="黑体" panose="02010609060101010101" charset="-122"/>
              </a:rPr>
              <a:t>的）    </a:t>
            </a:r>
            <a:endParaRPr lang="en-US" altLang="zh-CN" sz="2600" b="1" dirty="0">
              <a:latin typeface="Times New Roman" panose="02020603050405020304" pitchFamily="18" charset="0"/>
              <a:ea typeface="黑体" panose="02010609060101010101" charset="-122"/>
            </a:endParaRPr>
          </a:p>
          <a:p>
            <a:pPr eaLnBrk="1" hangingPunct="1">
              <a:lnSpc>
                <a:spcPct val="130000"/>
              </a:lnSpc>
            </a:pPr>
            <a:r>
              <a:rPr lang="en-US" altLang="zh-CN" sz="2600" b="1" dirty="0">
                <a:latin typeface="Times New Roman" panose="02020603050405020304" pitchFamily="18" charset="0"/>
                <a:ea typeface="黑体" panose="02010609060101010101" charset="-122"/>
              </a:rPr>
              <a:t>    her friends. </a:t>
            </a:r>
          </a:p>
          <a:p>
            <a:pPr eaLnBrk="1" hangingPunct="1">
              <a:lnSpc>
                <a:spcPct val="130000"/>
              </a:lnSpc>
            </a:pPr>
            <a:r>
              <a:rPr lang="en-US" altLang="zh-CN" sz="2600" b="1" dirty="0">
                <a:latin typeface="Times New Roman" panose="02020603050405020304" pitchFamily="18" charset="0"/>
                <a:ea typeface="黑体" panose="02010609060101010101" charset="-122"/>
              </a:rPr>
              <a:t>2. </a:t>
            </a:r>
            <a:r>
              <a:rPr lang="zh-CN" altLang="en-US" sz="2600" b="1" dirty="0">
                <a:latin typeface="Times New Roman" panose="02020603050405020304" pitchFamily="18" charset="0"/>
                <a:ea typeface="黑体" panose="02010609060101010101" charset="-122"/>
              </a:rPr>
              <a:t>请给张先生打电话</a:t>
            </a:r>
            <a:r>
              <a:rPr lang="en-US" altLang="zh-CN" sz="2600" b="1" dirty="0">
                <a:latin typeface="Times New Roman" panose="02020603050405020304" pitchFamily="18" charset="0"/>
                <a:ea typeface="黑体" panose="02010609060101010101" charset="-122"/>
              </a:rPr>
              <a:t>598-6668.</a:t>
            </a:r>
          </a:p>
          <a:p>
            <a:pPr eaLnBrk="1" hangingPunct="1">
              <a:lnSpc>
                <a:spcPct val="130000"/>
              </a:lnSpc>
            </a:pPr>
            <a:r>
              <a:rPr lang="en-US" altLang="zh-CN" sz="2600" b="1" dirty="0">
                <a:latin typeface="Times New Roman" panose="02020603050405020304" pitchFamily="18" charset="0"/>
                <a:ea typeface="黑体" panose="02010609060101010101" charset="-122"/>
              </a:rPr>
              <a:t>    Please _______ Mr. Zhang _______ 598-6668.</a:t>
            </a:r>
          </a:p>
          <a:p>
            <a:pPr eaLnBrk="1" hangingPunct="1">
              <a:lnSpc>
                <a:spcPct val="130000"/>
              </a:lnSpc>
            </a:pPr>
            <a:r>
              <a:rPr lang="en-US" altLang="zh-CN" sz="2600" b="1" dirty="0">
                <a:latin typeface="Times New Roman" panose="02020603050405020304" pitchFamily="18" charset="0"/>
                <a:ea typeface="黑体" panose="02010609060101010101" charset="-122"/>
              </a:rPr>
              <a:t>3. I often help my brother with his math. (</a:t>
            </a:r>
            <a:r>
              <a:rPr lang="zh-CN" altLang="en-US" sz="2600" b="1" dirty="0">
                <a:latin typeface="Times New Roman" panose="02020603050405020304" pitchFamily="18" charset="0"/>
                <a:ea typeface="黑体" panose="02010609060101010101" charset="-122"/>
              </a:rPr>
              <a:t>改为一般疑  </a:t>
            </a:r>
            <a:endParaRPr lang="en-US" altLang="zh-CN" sz="2600" b="1" dirty="0">
              <a:latin typeface="Times New Roman" panose="02020603050405020304" pitchFamily="18" charset="0"/>
              <a:ea typeface="黑体" panose="02010609060101010101" charset="-122"/>
            </a:endParaRPr>
          </a:p>
          <a:p>
            <a:pPr eaLnBrk="1" hangingPunct="1">
              <a:lnSpc>
                <a:spcPct val="130000"/>
              </a:lnSpc>
            </a:pPr>
            <a:r>
              <a:rPr lang="en-US" altLang="zh-CN" sz="2600" b="1" dirty="0">
                <a:latin typeface="Times New Roman" panose="02020603050405020304" pitchFamily="18" charset="0"/>
                <a:ea typeface="黑体" panose="02010609060101010101" charset="-122"/>
              </a:rPr>
              <a:t>   </a:t>
            </a:r>
            <a:r>
              <a:rPr lang="zh-CN" altLang="en-US" sz="2600" b="1" dirty="0">
                <a:latin typeface="Times New Roman" panose="02020603050405020304" pitchFamily="18" charset="0"/>
                <a:ea typeface="黑体" panose="02010609060101010101" charset="-122"/>
              </a:rPr>
              <a:t>问句</a:t>
            </a:r>
            <a:r>
              <a:rPr lang="en-US" altLang="zh-CN" sz="2600" b="1" dirty="0">
                <a:latin typeface="Times New Roman" panose="02020603050405020304" pitchFamily="18" charset="0"/>
                <a:ea typeface="黑体" panose="02010609060101010101" charset="-122"/>
              </a:rPr>
              <a:t>) </a:t>
            </a:r>
          </a:p>
          <a:p>
            <a:pPr eaLnBrk="1" hangingPunct="1">
              <a:lnSpc>
                <a:spcPct val="130000"/>
              </a:lnSpc>
            </a:pPr>
            <a:r>
              <a:rPr lang="en-US" altLang="zh-CN" sz="2600" b="1" dirty="0">
                <a:latin typeface="Times New Roman" panose="02020603050405020304" pitchFamily="18" charset="0"/>
                <a:ea typeface="黑体" panose="02010609060101010101" charset="-122"/>
              </a:rPr>
              <a:t>   Do _______ often help _______ brother with his math?    </a:t>
            </a:r>
            <a:endParaRPr lang="zh-CN" altLang="en-US" sz="2600" b="1" dirty="0">
              <a:latin typeface="Times New Roman" panose="02020603050405020304" pitchFamily="18" charset="0"/>
              <a:ea typeface="黑体" panose="02010609060101010101" charset="-122"/>
            </a:endParaRPr>
          </a:p>
        </p:txBody>
      </p:sp>
      <p:sp>
        <p:nvSpPr>
          <p:cNvPr id="3" name="TextBox 2"/>
          <p:cNvSpPr txBox="1">
            <a:spLocks noChangeArrowheads="1"/>
          </p:cNvSpPr>
          <p:nvPr/>
        </p:nvSpPr>
        <p:spPr bwMode="auto">
          <a:xfrm>
            <a:off x="2055813" y="957263"/>
            <a:ext cx="31416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a:solidFill>
                  <a:srgbClr val="FF0000"/>
                </a:solidFill>
                <a:latin typeface="Times New Roman" panose="02020603050405020304" pitchFamily="18" charset="0"/>
                <a:ea typeface="黑体" panose="02010609060101010101" charset="-122"/>
              </a:rPr>
              <a:t>is           good      with</a:t>
            </a:r>
            <a:endParaRPr lang="zh-CN" altLang="en-US" sz="2600" b="1">
              <a:solidFill>
                <a:srgbClr val="FF0000"/>
              </a:solidFill>
              <a:latin typeface="Times New Roman" panose="02020603050405020304" pitchFamily="18" charset="0"/>
              <a:ea typeface="黑体" panose="02010609060101010101" charset="-122"/>
            </a:endParaRPr>
          </a:p>
        </p:txBody>
      </p:sp>
      <p:sp>
        <p:nvSpPr>
          <p:cNvPr id="7" name="TextBox 6"/>
          <p:cNvSpPr txBox="1">
            <a:spLocks noChangeArrowheads="1"/>
          </p:cNvSpPr>
          <p:nvPr/>
        </p:nvSpPr>
        <p:spPr bwMode="auto">
          <a:xfrm>
            <a:off x="2055813" y="2505075"/>
            <a:ext cx="3546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a:solidFill>
                  <a:srgbClr val="FF0000"/>
                </a:solidFill>
                <a:latin typeface="Times New Roman" panose="02020603050405020304" pitchFamily="18" charset="0"/>
                <a:ea typeface="黑体" panose="02010609060101010101" charset="-122"/>
              </a:rPr>
              <a:t>call                               at</a:t>
            </a:r>
            <a:endParaRPr lang="zh-CN" altLang="en-US" sz="2600" b="1">
              <a:solidFill>
                <a:srgbClr val="FF0000"/>
              </a:solidFill>
              <a:latin typeface="Times New Roman" panose="02020603050405020304" pitchFamily="18" charset="0"/>
              <a:ea typeface="黑体" panose="02010609060101010101" charset="-122"/>
            </a:endParaRPr>
          </a:p>
        </p:txBody>
      </p:sp>
      <p:sp>
        <p:nvSpPr>
          <p:cNvPr id="8" name="TextBox 7"/>
          <p:cNvSpPr txBox="1">
            <a:spLocks noChangeArrowheads="1"/>
          </p:cNvSpPr>
          <p:nvPr/>
        </p:nvSpPr>
        <p:spPr bwMode="auto">
          <a:xfrm>
            <a:off x="1579563" y="4011613"/>
            <a:ext cx="36210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a:solidFill>
                  <a:srgbClr val="FF0000"/>
                </a:solidFill>
                <a:latin typeface="Times New Roman" panose="02020603050405020304" pitchFamily="18" charset="0"/>
                <a:ea typeface="黑体" panose="02010609060101010101" charset="-122"/>
              </a:rPr>
              <a:t>you                          your</a:t>
            </a:r>
            <a:endParaRPr lang="zh-CN" altLang="en-US" sz="2600" b="1">
              <a:solidFill>
                <a:srgbClr val="FF0000"/>
              </a:solidFill>
              <a:latin typeface="Times New Roman" panose="02020603050405020304" pitchFamily="18"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Box 1"/>
          <p:cNvSpPr txBox="1">
            <a:spLocks noChangeArrowheads="1"/>
          </p:cNvSpPr>
          <p:nvPr/>
        </p:nvSpPr>
        <p:spPr bwMode="auto">
          <a:xfrm>
            <a:off x="414338" y="1030288"/>
            <a:ext cx="8297862" cy="26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2600" b="1" dirty="0">
                <a:latin typeface="Times New Roman" panose="02020603050405020304" pitchFamily="18" charset="0"/>
                <a:ea typeface="黑体" panose="02010609060101010101" charset="-122"/>
              </a:rPr>
              <a:t>4. He does well in playing guitar. (</a:t>
            </a:r>
            <a:r>
              <a:rPr lang="zh-CN" altLang="en-US" sz="2600" b="1" dirty="0">
                <a:latin typeface="Times New Roman" panose="02020603050405020304" pitchFamily="18" charset="0"/>
                <a:ea typeface="黑体" panose="02010609060101010101" charset="-122"/>
              </a:rPr>
              <a:t>改为同义句</a:t>
            </a:r>
            <a:r>
              <a:rPr lang="en-US" altLang="zh-CN" sz="2600" b="1" dirty="0">
                <a:latin typeface="Times New Roman" panose="02020603050405020304" pitchFamily="18" charset="0"/>
                <a:ea typeface="黑体" panose="02010609060101010101" charset="-122"/>
              </a:rPr>
              <a:t>)</a:t>
            </a:r>
          </a:p>
          <a:p>
            <a:pPr eaLnBrk="1" hangingPunct="1">
              <a:lnSpc>
                <a:spcPct val="130000"/>
              </a:lnSpc>
            </a:pPr>
            <a:r>
              <a:rPr lang="en-US" altLang="zh-CN" sz="2600" b="1" dirty="0">
                <a:latin typeface="Times New Roman" panose="02020603050405020304" pitchFamily="18" charset="0"/>
                <a:ea typeface="黑体" panose="02010609060101010101" charset="-122"/>
              </a:rPr>
              <a:t>    He is _______ _______ playing guitar.</a:t>
            </a:r>
          </a:p>
          <a:p>
            <a:pPr eaLnBrk="1" hangingPunct="1">
              <a:lnSpc>
                <a:spcPct val="130000"/>
              </a:lnSpc>
            </a:pPr>
            <a:r>
              <a:rPr lang="en-US" altLang="zh-CN" sz="2600" b="1" dirty="0">
                <a:latin typeface="Times New Roman" panose="02020603050405020304" pitchFamily="18" charset="0"/>
                <a:ea typeface="黑体" panose="02010609060101010101" charset="-122"/>
              </a:rPr>
              <a:t>5. My father teaches English in a middle school. (</a:t>
            </a:r>
            <a:r>
              <a:rPr lang="zh-CN" altLang="en-US" sz="2600" b="1" dirty="0">
                <a:latin typeface="Times New Roman" panose="02020603050405020304" pitchFamily="18" charset="0"/>
                <a:ea typeface="黑体" panose="02010609060101010101" charset="-122"/>
              </a:rPr>
              <a:t>改为否</a:t>
            </a:r>
            <a:endParaRPr lang="en-US" altLang="zh-CN" sz="2600" b="1" dirty="0">
              <a:latin typeface="Times New Roman" panose="02020603050405020304" pitchFamily="18" charset="0"/>
              <a:ea typeface="黑体" panose="02010609060101010101" charset="-122"/>
            </a:endParaRPr>
          </a:p>
          <a:p>
            <a:pPr eaLnBrk="1" hangingPunct="1">
              <a:lnSpc>
                <a:spcPct val="130000"/>
              </a:lnSpc>
            </a:pPr>
            <a:r>
              <a:rPr lang="en-US" altLang="zh-CN" sz="2600" b="1" dirty="0">
                <a:latin typeface="Times New Roman" panose="02020603050405020304" pitchFamily="18" charset="0"/>
                <a:ea typeface="黑体" panose="02010609060101010101" charset="-122"/>
              </a:rPr>
              <a:t>    </a:t>
            </a:r>
            <a:r>
              <a:rPr lang="zh-CN" altLang="en-US" sz="2600" b="1" dirty="0">
                <a:latin typeface="Times New Roman" panose="02020603050405020304" pitchFamily="18" charset="0"/>
                <a:ea typeface="黑体" panose="02010609060101010101" charset="-122"/>
              </a:rPr>
              <a:t>定句</a:t>
            </a:r>
            <a:r>
              <a:rPr lang="en-US" altLang="zh-CN" sz="2600" b="1" dirty="0">
                <a:latin typeface="Times New Roman" panose="02020603050405020304" pitchFamily="18" charset="0"/>
                <a:ea typeface="黑体" panose="02010609060101010101" charset="-122"/>
              </a:rPr>
              <a:t>)</a:t>
            </a:r>
          </a:p>
          <a:p>
            <a:pPr eaLnBrk="1" hangingPunct="1">
              <a:lnSpc>
                <a:spcPct val="130000"/>
              </a:lnSpc>
            </a:pPr>
            <a:r>
              <a:rPr lang="en-US" altLang="zh-CN" sz="2600" b="1" dirty="0">
                <a:latin typeface="Times New Roman" panose="02020603050405020304" pitchFamily="18" charset="0"/>
                <a:ea typeface="黑体" panose="02010609060101010101" charset="-122"/>
              </a:rPr>
              <a:t>   My father _______ _______ English in a middle school.</a:t>
            </a:r>
            <a:endParaRPr lang="zh-CN" altLang="en-US" sz="2600" b="1" dirty="0">
              <a:latin typeface="Times New Roman" panose="02020603050405020304" pitchFamily="18" charset="0"/>
              <a:ea typeface="黑体" panose="02010609060101010101" charset="-122"/>
            </a:endParaRPr>
          </a:p>
        </p:txBody>
      </p:sp>
      <p:sp>
        <p:nvSpPr>
          <p:cNvPr id="4" name="TextBox 3"/>
          <p:cNvSpPr txBox="1">
            <a:spLocks noChangeArrowheads="1"/>
          </p:cNvSpPr>
          <p:nvPr/>
        </p:nvSpPr>
        <p:spPr bwMode="auto">
          <a:xfrm>
            <a:off x="1806575" y="1584325"/>
            <a:ext cx="18986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a:solidFill>
                  <a:srgbClr val="FF0000"/>
                </a:solidFill>
                <a:latin typeface="Times New Roman" panose="02020603050405020304" pitchFamily="18" charset="0"/>
                <a:ea typeface="黑体" panose="02010609060101010101" charset="-122"/>
              </a:rPr>
              <a:t>good         at</a:t>
            </a:r>
            <a:endParaRPr lang="zh-CN" altLang="en-US" sz="2600" b="1">
              <a:solidFill>
                <a:srgbClr val="FF0000"/>
              </a:solidFill>
              <a:latin typeface="Times New Roman" panose="02020603050405020304" pitchFamily="18" charset="0"/>
              <a:ea typeface="黑体" panose="02010609060101010101" charset="-122"/>
            </a:endParaRPr>
          </a:p>
        </p:txBody>
      </p:sp>
      <p:sp>
        <p:nvSpPr>
          <p:cNvPr id="6" name="TextBox 5"/>
          <p:cNvSpPr txBox="1">
            <a:spLocks noChangeArrowheads="1"/>
          </p:cNvSpPr>
          <p:nvPr/>
        </p:nvSpPr>
        <p:spPr bwMode="auto">
          <a:xfrm>
            <a:off x="2209800" y="3181350"/>
            <a:ext cx="23971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a:solidFill>
                  <a:srgbClr val="FF0000"/>
                </a:solidFill>
                <a:latin typeface="Times New Roman" panose="02020603050405020304" pitchFamily="18" charset="0"/>
                <a:ea typeface="黑体" panose="02010609060101010101" charset="-122"/>
              </a:rPr>
              <a:t>doesn’t    teach</a:t>
            </a:r>
            <a:endParaRPr lang="zh-CN" altLang="en-US" sz="2600" b="1">
              <a:solidFill>
                <a:srgbClr val="FF0000"/>
              </a:solidFill>
              <a:latin typeface="Times New Roman" panose="02020603050405020304" pitchFamily="18"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Box 1"/>
          <p:cNvSpPr txBox="1">
            <a:spLocks noChangeArrowheads="1"/>
          </p:cNvSpPr>
          <p:nvPr/>
        </p:nvSpPr>
        <p:spPr bwMode="auto">
          <a:xfrm>
            <a:off x="715963" y="1155700"/>
            <a:ext cx="7558087"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600" b="1" dirty="0">
                <a:latin typeface="Times New Roman" panose="02020603050405020304" pitchFamily="18" charset="0"/>
                <a:ea typeface="黑体" panose="02010609060101010101" charset="-122"/>
              </a:rPr>
              <a:t>6. May I  ______ the English club?</a:t>
            </a:r>
          </a:p>
          <a:p>
            <a:pPr eaLnBrk="1" hangingPunct="1">
              <a:lnSpc>
                <a:spcPct val="150000"/>
              </a:lnSpc>
            </a:pPr>
            <a:r>
              <a:rPr lang="en-US" altLang="zh-CN" sz="2600" b="1" dirty="0">
                <a:latin typeface="Times New Roman" panose="02020603050405020304" pitchFamily="18" charset="0"/>
                <a:ea typeface="黑体" panose="02010609060101010101" charset="-122"/>
              </a:rPr>
              <a:t>    A. join      B. join in         C. take part      D. join to</a:t>
            </a:r>
          </a:p>
          <a:p>
            <a:pPr eaLnBrk="1" hangingPunct="1">
              <a:lnSpc>
                <a:spcPct val="150000"/>
              </a:lnSpc>
            </a:pPr>
            <a:r>
              <a:rPr lang="en-US" altLang="zh-CN" sz="2600" b="1" dirty="0">
                <a:latin typeface="Times New Roman" panose="02020603050405020304" pitchFamily="18" charset="0"/>
                <a:ea typeface="黑体" panose="02010609060101010101" charset="-122"/>
              </a:rPr>
              <a:t>7. Can you play the drums _______ the trumpet?</a:t>
            </a:r>
          </a:p>
          <a:p>
            <a:pPr eaLnBrk="1" hangingPunct="1">
              <a:lnSpc>
                <a:spcPct val="150000"/>
              </a:lnSpc>
            </a:pPr>
            <a:r>
              <a:rPr lang="en-US" altLang="zh-CN" sz="2600" b="1" dirty="0">
                <a:latin typeface="Times New Roman" panose="02020603050405020304" pitchFamily="18" charset="0"/>
                <a:ea typeface="黑体" panose="02010609060101010101" charset="-122"/>
              </a:rPr>
              <a:t>   A. and       B. but          C. or            D. / </a:t>
            </a:r>
            <a:endParaRPr lang="zh-CN" altLang="en-US" sz="2600" b="1" dirty="0">
              <a:latin typeface="Times New Roman" panose="02020603050405020304" pitchFamily="18" charset="0"/>
              <a:ea typeface="黑体" panose="02010609060101010101" charset="-122"/>
            </a:endParaRPr>
          </a:p>
        </p:txBody>
      </p:sp>
      <p:sp>
        <p:nvSpPr>
          <p:cNvPr id="3" name="TextBox 2"/>
          <p:cNvSpPr txBox="1">
            <a:spLocks noChangeArrowheads="1"/>
          </p:cNvSpPr>
          <p:nvPr/>
        </p:nvSpPr>
        <p:spPr bwMode="auto">
          <a:xfrm>
            <a:off x="2419350" y="1300163"/>
            <a:ext cx="4238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a:solidFill>
                  <a:srgbClr val="FF0000"/>
                </a:solidFill>
                <a:latin typeface="Times New Roman" panose="02020603050405020304" pitchFamily="18" charset="0"/>
                <a:ea typeface="黑体" panose="02010609060101010101" charset="-122"/>
              </a:rPr>
              <a:t>A</a:t>
            </a:r>
            <a:endParaRPr lang="zh-CN" altLang="en-US" sz="2600" b="1">
              <a:solidFill>
                <a:srgbClr val="FF0000"/>
              </a:solidFill>
              <a:latin typeface="Times New Roman" panose="02020603050405020304" pitchFamily="18" charset="0"/>
              <a:ea typeface="黑体" panose="02010609060101010101" charset="-122"/>
            </a:endParaRPr>
          </a:p>
        </p:txBody>
      </p:sp>
      <p:sp>
        <p:nvSpPr>
          <p:cNvPr id="4" name="TextBox 3"/>
          <p:cNvSpPr txBox="1">
            <a:spLocks noChangeArrowheads="1"/>
          </p:cNvSpPr>
          <p:nvPr/>
        </p:nvSpPr>
        <p:spPr bwMode="auto">
          <a:xfrm>
            <a:off x="4865688" y="2478088"/>
            <a:ext cx="4254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a:solidFill>
                  <a:srgbClr val="FF0000"/>
                </a:solidFill>
                <a:latin typeface="Times New Roman" panose="02020603050405020304" pitchFamily="18" charset="0"/>
                <a:ea typeface="黑体" panose="02010609060101010101" charset="-122"/>
              </a:rPr>
              <a:t>C</a:t>
            </a:r>
            <a:endParaRPr lang="zh-CN" altLang="en-US" sz="2600" b="1">
              <a:solidFill>
                <a:srgbClr val="FF0000"/>
              </a:solidFill>
              <a:latin typeface="Times New Roman" panose="02020603050405020304" pitchFamily="18"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图片 1"/>
          <p:cNvPicPr>
            <a:picLocks noChangeAspect="1"/>
          </p:cNvPicPr>
          <p:nvPr/>
        </p:nvPicPr>
        <p:blipFill>
          <a:blip r:embed="rId2" cstate="email"/>
          <a:srcRect/>
          <a:stretch>
            <a:fillRect/>
          </a:stretch>
        </p:blipFill>
        <p:spPr bwMode="auto">
          <a:xfrm>
            <a:off x="6064250" y="1146175"/>
            <a:ext cx="125730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圆角矩形标注 2"/>
          <p:cNvSpPr>
            <a:spLocks noChangeArrowheads="1"/>
          </p:cNvSpPr>
          <p:nvPr/>
        </p:nvSpPr>
        <p:spPr bwMode="auto">
          <a:xfrm>
            <a:off x="1509713" y="1595438"/>
            <a:ext cx="4157662" cy="1665287"/>
          </a:xfrm>
          <a:prstGeom prst="wedgeRoundRectCallout">
            <a:avLst>
              <a:gd name="adj1" fmla="val 56722"/>
              <a:gd name="adj2" fmla="val -25208"/>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66CCFF"/>
                </a:solidFill>
                <a:miter lim="800000"/>
                <a:headEnd/>
                <a:tailEnd/>
              </a14:hiddenLine>
            </a:ext>
          </a:extLst>
        </p:spPr>
        <p:txBody>
          <a:bodyPr anchor="ctr"/>
          <a:lstStyle/>
          <a:p>
            <a:pPr algn="ctr" eaLnBrk="1" hangingPunct="1">
              <a:defRPr/>
            </a:pPr>
            <a:r>
              <a:rPr lang="en-US" altLang="zh-CN" sz="2600" b="1" dirty="0">
                <a:latin typeface="+mj-lt"/>
                <a:ea typeface="+mn-ea"/>
              </a:rPr>
              <a:t>I can play the piano. I can sing and dance, too. I want to join the art club. </a:t>
            </a:r>
            <a:endParaRPr lang="zh-CN" altLang="en-US" sz="2600" b="1" dirty="0">
              <a:latin typeface="+mj-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06500" y="319088"/>
            <a:ext cx="7218363" cy="830997"/>
          </a:xfrm>
          <a:prstGeom prst="rect">
            <a:avLst/>
          </a:prstGeom>
        </p:spPr>
        <p:txBody>
          <a:bodyPr>
            <a:spAutoFit/>
          </a:bodyPr>
          <a:lstStyle/>
          <a:p>
            <a:pPr eaLnBrk="1" hangingPunct="1">
              <a:defRPr/>
            </a:pPr>
            <a:r>
              <a:rPr lang="en-US" altLang="zh-CN" sz="2400" b="1" dirty="0">
                <a:solidFill>
                  <a:srgbClr val="000000"/>
                </a:solidFill>
                <a:latin typeface="+mj-lt"/>
                <a:ea typeface="宋体" panose="02010600030101010101" pitchFamily="2" charset="-122"/>
                <a:cs typeface="Times New Roman" panose="02020603050405020304" pitchFamily="18" charset="0"/>
              </a:rPr>
              <a:t>Read the three descriptions about Peter, Alan </a:t>
            </a:r>
          </a:p>
          <a:p>
            <a:pPr eaLnBrk="1" hangingPunct="1">
              <a:defRPr/>
            </a:pPr>
            <a:r>
              <a:rPr lang="en-US" altLang="zh-CN" sz="2400" b="1" dirty="0">
                <a:solidFill>
                  <a:srgbClr val="000000"/>
                </a:solidFill>
                <a:latin typeface="+mj-lt"/>
                <a:ea typeface="宋体" panose="02010600030101010101" pitchFamily="2" charset="-122"/>
                <a:cs typeface="Times New Roman" panose="02020603050405020304" pitchFamily="18" charset="0"/>
              </a:rPr>
              <a:t>and Ma </a:t>
            </a:r>
            <a:r>
              <a:rPr lang="en-US" altLang="zh-CN" sz="2400" b="1" dirty="0" err="1">
                <a:solidFill>
                  <a:srgbClr val="000000"/>
                </a:solidFill>
                <a:latin typeface="+mj-lt"/>
                <a:ea typeface="宋体" panose="02010600030101010101" pitchFamily="2" charset="-122"/>
                <a:cs typeface="Times New Roman" panose="02020603050405020304" pitchFamily="18" charset="0"/>
              </a:rPr>
              <a:t>Huan</a:t>
            </a:r>
            <a:r>
              <a:rPr lang="en-US" altLang="zh-CN" sz="2400" b="1" dirty="0">
                <a:solidFill>
                  <a:srgbClr val="000000"/>
                </a:solidFill>
                <a:latin typeface="+mj-lt"/>
                <a:ea typeface="宋体" panose="02010600030101010101" pitchFamily="2" charset="-122"/>
                <a:cs typeface="Times New Roman" panose="02020603050405020304" pitchFamily="18" charset="0"/>
              </a:rPr>
              <a:t>. </a:t>
            </a:r>
            <a:r>
              <a:rPr lang="en-US" altLang="zh-CN" sz="2400" b="1" u="sng" dirty="0">
                <a:solidFill>
                  <a:srgbClr val="000000"/>
                </a:solidFill>
                <a:latin typeface="+mj-lt"/>
                <a:ea typeface="宋体" panose="02010600030101010101" pitchFamily="2" charset="-122"/>
                <a:cs typeface="Times New Roman" panose="02020603050405020304" pitchFamily="18" charset="0"/>
              </a:rPr>
              <a:t>Underline</a:t>
            </a:r>
            <a:r>
              <a:rPr lang="en-US" altLang="zh-CN" sz="2400" b="1" dirty="0">
                <a:solidFill>
                  <a:srgbClr val="000000"/>
                </a:solidFill>
                <a:latin typeface="+mj-lt"/>
                <a:ea typeface="宋体" panose="02010600030101010101" pitchFamily="2" charset="-122"/>
                <a:cs typeface="Times New Roman" panose="02020603050405020304" pitchFamily="18" charset="0"/>
              </a:rPr>
              <a:t> what they can do. </a:t>
            </a:r>
          </a:p>
        </p:txBody>
      </p:sp>
      <p:grpSp>
        <p:nvGrpSpPr>
          <p:cNvPr id="70659" name="组合 4"/>
          <p:cNvGrpSpPr/>
          <p:nvPr/>
        </p:nvGrpSpPr>
        <p:grpSpPr bwMode="auto">
          <a:xfrm>
            <a:off x="388938" y="449263"/>
            <a:ext cx="838200" cy="584200"/>
            <a:chOff x="449580" y="517058"/>
            <a:chExt cx="838200" cy="584775"/>
          </a:xfrm>
        </p:grpSpPr>
        <p:sp>
          <p:nvSpPr>
            <p:cNvPr id="4" name="椭圆 3"/>
            <p:cNvSpPr/>
            <p:nvPr/>
          </p:nvSpPr>
          <p:spPr>
            <a:xfrm>
              <a:off x="449580" y="571086"/>
              <a:ext cx="739775" cy="502144"/>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sz="3200" b="1" dirty="0">
                <a:solidFill>
                  <a:srgbClr val="0000FF"/>
                </a:solidFill>
              </a:endParaRPr>
            </a:p>
          </p:txBody>
        </p:sp>
        <p:sp>
          <p:nvSpPr>
            <p:cNvPr id="70661" name="TextBox 3"/>
            <p:cNvSpPr txBox="1">
              <a:spLocks noChangeArrowheads="1"/>
            </p:cNvSpPr>
            <p:nvPr/>
          </p:nvSpPr>
          <p:spPr bwMode="auto">
            <a:xfrm>
              <a:off x="502920" y="517058"/>
              <a:ext cx="7848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rPr>
                <a:t>2a</a:t>
              </a:r>
              <a:endParaRPr lang="zh-CN" altLang="en-US" sz="3200" b="1">
                <a:solidFill>
                  <a:srgbClr val="0000FF"/>
                </a:solidFill>
              </a:endParaRPr>
            </a:p>
          </p:txBody>
        </p:sp>
      </p:grpSp>
      <p:grpSp>
        <p:nvGrpSpPr>
          <p:cNvPr id="70662" name="组合 6"/>
          <p:cNvGrpSpPr/>
          <p:nvPr/>
        </p:nvGrpSpPr>
        <p:grpSpPr bwMode="auto">
          <a:xfrm>
            <a:off x="960438" y="1503363"/>
            <a:ext cx="7396162" cy="2847975"/>
            <a:chOff x="960960" y="1504105"/>
            <a:chExt cx="7394892" cy="2846717"/>
          </a:xfrm>
        </p:grpSpPr>
        <p:pic>
          <p:nvPicPr>
            <p:cNvPr id="70663" name="Picture 9"/>
            <p:cNvPicPr>
              <a:picLocks noChangeAspect="1" noChangeArrowheads="1"/>
            </p:cNvPicPr>
            <p:nvPr/>
          </p:nvPicPr>
          <p:blipFill>
            <a:blip r:embed="rId2">
              <a:clrChange>
                <a:clrFrom>
                  <a:srgbClr val="E5F1F7"/>
                </a:clrFrom>
                <a:clrTo>
                  <a:srgbClr val="E5F1F7">
                    <a:alpha val="0"/>
                  </a:srgbClr>
                </a:clrTo>
              </a:clrChange>
            </a:blip>
            <a:srcRect/>
            <a:stretch>
              <a:fillRect/>
            </a:stretch>
          </p:blipFill>
          <p:spPr bwMode="auto">
            <a:xfrm rot="194290">
              <a:off x="1183084" y="1941625"/>
              <a:ext cx="164782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图文框 2"/>
            <p:cNvSpPr/>
            <p:nvPr/>
          </p:nvSpPr>
          <p:spPr>
            <a:xfrm>
              <a:off x="960960" y="1504105"/>
              <a:ext cx="7394892" cy="2846717"/>
            </a:xfrm>
            <a:prstGeom prst="fram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70665" name="TextBox 4"/>
            <p:cNvSpPr txBox="1">
              <a:spLocks noChangeArrowheads="1"/>
            </p:cNvSpPr>
            <p:nvPr/>
          </p:nvSpPr>
          <p:spPr bwMode="auto">
            <a:xfrm>
              <a:off x="2984738" y="2281132"/>
              <a:ext cx="481354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dirty="0">
                  <a:latin typeface="Times New Roman" panose="02020603050405020304" pitchFamily="18" charset="0"/>
                  <a:ea typeface="黑体" panose="02010609060101010101" charset="-122"/>
                </a:rPr>
                <a:t>Hello, I’m Peter. I like to play basketball. I can speak English and I can also play soccer.</a:t>
              </a:r>
              <a:endParaRPr lang="zh-CN" altLang="en-US" sz="2600" b="1" dirty="0">
                <a:latin typeface="Times New Roman" panose="02020603050405020304" pitchFamily="18" charset="0"/>
                <a:ea typeface="黑体" panose="02010609060101010101" charset="-122"/>
              </a:endParaRPr>
            </a:p>
          </p:txBody>
        </p:sp>
      </p:grpSp>
      <p:cxnSp>
        <p:nvCxnSpPr>
          <p:cNvPr id="9" name="直接连接符 8"/>
          <p:cNvCxnSpPr/>
          <p:nvPr/>
        </p:nvCxnSpPr>
        <p:spPr>
          <a:xfrm>
            <a:off x="5478463" y="3165475"/>
            <a:ext cx="19399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126038" y="3573463"/>
            <a:ext cx="15684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984500" y="3148013"/>
            <a:ext cx="15668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570663" y="2773363"/>
            <a:ext cx="6921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bwMode="auto">
          <a:xfrm>
            <a:off x="882650" y="1044575"/>
            <a:ext cx="7396163" cy="2846388"/>
            <a:chOff x="883322" y="1044796"/>
            <a:chExt cx="7394892" cy="2846717"/>
          </a:xfrm>
        </p:grpSpPr>
        <p:pic>
          <p:nvPicPr>
            <p:cNvPr id="71683" name="Picture 2"/>
            <p:cNvPicPr>
              <a:picLocks noChangeAspect="1" noChangeArrowheads="1"/>
            </p:cNvPicPr>
            <p:nvPr/>
          </p:nvPicPr>
          <p:blipFill>
            <a:blip r:embed="rId2"/>
            <a:srcRect/>
            <a:stretch>
              <a:fillRect/>
            </a:stretch>
          </p:blipFill>
          <p:spPr bwMode="auto">
            <a:xfrm rot="-265440">
              <a:off x="1297489" y="1509456"/>
              <a:ext cx="142875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84" name="TextBox 3"/>
            <p:cNvSpPr txBox="1">
              <a:spLocks noChangeArrowheads="1"/>
            </p:cNvSpPr>
            <p:nvPr/>
          </p:nvSpPr>
          <p:spPr bwMode="auto">
            <a:xfrm>
              <a:off x="2921470" y="1744189"/>
              <a:ext cx="479246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dirty="0">
                  <a:latin typeface="Times New Roman" panose="02020603050405020304" pitchFamily="18" charset="0"/>
                  <a:ea typeface="黑体" panose="02010609060101010101" charset="-122"/>
                </a:rPr>
                <a:t>Hi, I’m Ma </a:t>
              </a:r>
              <a:r>
                <a:rPr lang="en-US" altLang="zh-CN" sz="2600" b="1" dirty="0" err="1">
                  <a:latin typeface="Times New Roman" panose="02020603050405020304" pitchFamily="18" charset="0"/>
                  <a:ea typeface="黑体" panose="02010609060101010101" charset="-122"/>
                </a:rPr>
                <a:t>Huan</a:t>
              </a:r>
              <a:r>
                <a:rPr lang="en-US" altLang="zh-CN" sz="2600" b="1" dirty="0">
                  <a:latin typeface="Times New Roman" panose="02020603050405020304" pitchFamily="18" charset="0"/>
                  <a:ea typeface="黑体" panose="02010609060101010101" charset="-122"/>
                </a:rPr>
                <a:t>. I can play </a:t>
              </a:r>
              <a:r>
                <a:rPr lang="en-US" altLang="zh-CN" sz="2600" b="1" dirty="0" err="1">
                  <a:latin typeface="Times New Roman" panose="02020603050405020304" pitchFamily="18" charset="0"/>
                  <a:ea typeface="黑体" panose="02010609060101010101" charset="-122"/>
                </a:rPr>
                <a:t>ping-pong</a:t>
              </a:r>
              <a:r>
                <a:rPr lang="en-US" altLang="zh-CN" sz="2600" b="1" dirty="0">
                  <a:latin typeface="Times New Roman" panose="02020603050405020304" pitchFamily="18" charset="0"/>
                  <a:ea typeface="黑体" panose="02010609060101010101" charset="-122"/>
                </a:rPr>
                <a:t> and chess. I like to talk and play games with people.</a:t>
              </a:r>
              <a:endParaRPr lang="zh-CN" altLang="en-US" sz="2600" b="1" dirty="0">
                <a:latin typeface="Times New Roman" panose="02020603050405020304" pitchFamily="18" charset="0"/>
                <a:ea typeface="黑体" panose="02010609060101010101" charset="-122"/>
              </a:endParaRPr>
            </a:p>
          </p:txBody>
        </p:sp>
        <p:sp>
          <p:nvSpPr>
            <p:cNvPr id="7" name="图文框 6"/>
            <p:cNvSpPr/>
            <p:nvPr/>
          </p:nvSpPr>
          <p:spPr>
            <a:xfrm>
              <a:off x="883322" y="1044796"/>
              <a:ext cx="7394892" cy="2846717"/>
            </a:xfrm>
            <a:prstGeom prst="fram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grpSp>
      <p:cxnSp>
        <p:nvCxnSpPr>
          <p:cNvPr id="9" name="直接连接符 8"/>
          <p:cNvCxnSpPr/>
          <p:nvPr/>
        </p:nvCxnSpPr>
        <p:spPr>
          <a:xfrm>
            <a:off x="6372225" y="2225675"/>
            <a:ext cx="7096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009900" y="2630488"/>
            <a:ext cx="28479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par>
                                <p:cTn id="17" presetID="53"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882650" y="1044575"/>
            <a:ext cx="7396163" cy="2846388"/>
            <a:chOff x="883322" y="1044796"/>
            <a:chExt cx="7394892" cy="2846717"/>
          </a:xfrm>
        </p:grpSpPr>
        <p:pic>
          <p:nvPicPr>
            <p:cNvPr id="72707" name="Picture 3"/>
            <p:cNvPicPr>
              <a:picLocks noChangeAspect="1" noChangeArrowheads="1"/>
            </p:cNvPicPr>
            <p:nvPr/>
          </p:nvPicPr>
          <p:blipFill>
            <a:blip r:embed="rId2"/>
            <a:srcRect/>
            <a:stretch>
              <a:fillRect/>
            </a:stretch>
          </p:blipFill>
          <p:spPr bwMode="auto">
            <a:xfrm>
              <a:off x="1492820" y="1675090"/>
              <a:ext cx="136207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8" name="TextBox 4"/>
            <p:cNvSpPr txBox="1">
              <a:spLocks noChangeArrowheads="1"/>
            </p:cNvSpPr>
            <p:nvPr/>
          </p:nvSpPr>
          <p:spPr bwMode="auto">
            <a:xfrm>
              <a:off x="2817958" y="1675090"/>
              <a:ext cx="5135052"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dirty="0">
                  <a:latin typeface="Times New Roman" panose="02020603050405020304" pitchFamily="18" charset="0"/>
                  <a:ea typeface="黑体" panose="02010609060101010101" charset="-122"/>
                </a:rPr>
                <a:t>My name’s Alan. I’m in the school music club. I can play the guitar and the piano. I can sing and dance, too.</a:t>
              </a:r>
              <a:endParaRPr lang="zh-CN" altLang="en-US" sz="2600" b="1" dirty="0">
                <a:latin typeface="Times New Roman" panose="02020603050405020304" pitchFamily="18" charset="0"/>
                <a:ea typeface="黑体" panose="02010609060101010101" charset="-122"/>
              </a:endParaRPr>
            </a:p>
          </p:txBody>
        </p:sp>
        <p:sp>
          <p:nvSpPr>
            <p:cNvPr id="6" name="图文框 5"/>
            <p:cNvSpPr/>
            <p:nvPr/>
          </p:nvSpPr>
          <p:spPr>
            <a:xfrm>
              <a:off x="883322" y="1044796"/>
              <a:ext cx="7394892" cy="2846717"/>
            </a:xfrm>
            <a:prstGeom prst="fram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grpSp>
      <p:cxnSp>
        <p:nvCxnSpPr>
          <p:cNvPr id="8" name="直接连接符 7"/>
          <p:cNvCxnSpPr/>
          <p:nvPr/>
        </p:nvCxnSpPr>
        <p:spPr>
          <a:xfrm>
            <a:off x="5346700" y="2551113"/>
            <a:ext cx="20542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854325" y="2959100"/>
            <a:ext cx="19843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753100" y="2959100"/>
            <a:ext cx="1346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854325" y="3359150"/>
            <a:ext cx="9921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3" descr="一级栏目"/>
          <p:cNvPicPr>
            <a:picLocks noChangeAspect="1" noChangeArrowheads="1"/>
          </p:cNvPicPr>
          <p:nvPr/>
        </p:nvPicPr>
        <p:blipFill>
          <a:blip r:embed="rId2" cstate="email"/>
          <a:srcRect/>
          <a:stretch>
            <a:fillRect/>
          </a:stretch>
        </p:blipFill>
        <p:spPr bwMode="auto">
          <a:xfrm>
            <a:off x="187325" y="381000"/>
            <a:ext cx="8350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Rectangle 387"/>
          <p:cNvSpPr>
            <a:spLocks noChangeArrowheads="1"/>
          </p:cNvSpPr>
          <p:nvPr/>
        </p:nvSpPr>
        <p:spPr bwMode="auto">
          <a:xfrm>
            <a:off x="965200" y="577850"/>
            <a:ext cx="3182938"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pPr>
            <a:r>
              <a:rPr kumimoji="1" lang="en-US" altLang="zh-CN" sz="3200" b="1" dirty="0">
                <a:solidFill>
                  <a:srgbClr val="0000FF"/>
                </a:solidFill>
                <a:latin typeface="Times New Roman" panose="02020603050405020304" pitchFamily="18" charset="0"/>
              </a:rPr>
              <a:t>Language points</a:t>
            </a:r>
          </a:p>
        </p:txBody>
      </p:sp>
      <p:sp>
        <p:nvSpPr>
          <p:cNvPr id="4" name="TextBox 3"/>
          <p:cNvSpPr txBox="1">
            <a:spLocks noChangeArrowheads="1"/>
          </p:cNvSpPr>
          <p:nvPr/>
        </p:nvSpPr>
        <p:spPr bwMode="auto">
          <a:xfrm>
            <a:off x="749300" y="1258888"/>
            <a:ext cx="78597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dirty="0">
                <a:latin typeface="Times New Roman" panose="02020603050405020304" pitchFamily="18" charset="0"/>
                <a:ea typeface="黑体" panose="02010609060101010101" charset="-122"/>
              </a:rPr>
              <a:t>1. I’m in the school music club.   </a:t>
            </a:r>
            <a:r>
              <a:rPr lang="zh-CN" altLang="en-US" sz="2600" b="1" dirty="0">
                <a:latin typeface="Times New Roman" panose="02020603050405020304" pitchFamily="18" charset="0"/>
                <a:ea typeface="黑体" panose="02010609060101010101" charset="-122"/>
              </a:rPr>
              <a:t>我在学校音乐社团。</a:t>
            </a:r>
          </a:p>
        </p:txBody>
      </p:sp>
      <p:sp>
        <p:nvSpPr>
          <p:cNvPr id="5" name="TextBox 4"/>
          <p:cNvSpPr txBox="1">
            <a:spLocks noChangeArrowheads="1"/>
          </p:cNvSpPr>
          <p:nvPr/>
        </p:nvSpPr>
        <p:spPr bwMode="auto">
          <a:xfrm>
            <a:off x="1022350" y="1882775"/>
            <a:ext cx="676751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2600" b="1" dirty="0">
                <a:latin typeface="Times New Roman" panose="02020603050405020304" pitchFamily="18" charset="0"/>
                <a:ea typeface="黑体" panose="02010609060101010101" charset="-122"/>
              </a:rPr>
              <a:t>be in+</a:t>
            </a:r>
            <a:r>
              <a:rPr lang="zh-CN" altLang="en-US" sz="2600" b="1" dirty="0">
                <a:latin typeface="Times New Roman" panose="02020603050405020304" pitchFamily="18" charset="0"/>
                <a:ea typeface="黑体" panose="02010609060101010101" charset="-122"/>
              </a:rPr>
              <a:t>组织，意为“成为</a:t>
            </a:r>
            <a:r>
              <a:rPr lang="en-US" altLang="zh-CN" sz="2600" b="1" dirty="0">
                <a:latin typeface="Times New Roman" panose="02020603050405020304" pitchFamily="18" charset="0"/>
                <a:ea typeface="黑体" panose="02010609060101010101" charset="-122"/>
              </a:rPr>
              <a:t>……</a:t>
            </a:r>
            <a:r>
              <a:rPr lang="zh-CN" altLang="en-US" sz="2600" b="1" dirty="0">
                <a:latin typeface="Times New Roman" panose="02020603050405020304" pitchFamily="18" charset="0"/>
                <a:ea typeface="黑体" panose="02010609060101010101" charset="-122"/>
              </a:rPr>
              <a:t>中的一员”。</a:t>
            </a:r>
            <a:endParaRPr lang="en-US" altLang="zh-CN" sz="2600" b="1" dirty="0">
              <a:latin typeface="Times New Roman" panose="02020603050405020304" pitchFamily="18" charset="0"/>
              <a:ea typeface="黑体" panose="02010609060101010101" charset="-122"/>
            </a:endParaRPr>
          </a:p>
          <a:p>
            <a:pPr eaLnBrk="1" hangingPunct="1">
              <a:lnSpc>
                <a:spcPct val="130000"/>
              </a:lnSpc>
            </a:pPr>
            <a:r>
              <a:rPr lang="zh-CN" altLang="en-US" sz="2600" b="1" dirty="0">
                <a:latin typeface="Times New Roman" panose="02020603050405020304" pitchFamily="18" charset="0"/>
                <a:ea typeface="黑体" panose="02010609060101010101" charset="-122"/>
              </a:rPr>
              <a:t>相当于“</a:t>
            </a:r>
            <a:r>
              <a:rPr lang="en-US" altLang="zh-CN" sz="2600" b="1" dirty="0">
                <a:latin typeface="Times New Roman" panose="02020603050405020304" pitchFamily="18" charset="0"/>
                <a:ea typeface="黑体" panose="02010609060101010101" charset="-122"/>
              </a:rPr>
              <a:t>be a member of+</a:t>
            </a:r>
            <a:r>
              <a:rPr lang="zh-CN" altLang="en-US" sz="2600" b="1" dirty="0">
                <a:latin typeface="Times New Roman" panose="02020603050405020304" pitchFamily="18" charset="0"/>
                <a:ea typeface="黑体" panose="02010609060101010101" charset="-122"/>
              </a:rPr>
              <a:t>组织”</a:t>
            </a:r>
            <a:r>
              <a:rPr lang="en-US" altLang="zh-CN" sz="2600" b="1" dirty="0">
                <a:latin typeface="Times New Roman" panose="02020603050405020304" pitchFamily="18" charset="0"/>
                <a:ea typeface="黑体" panose="02010609060101010101" charset="-122"/>
              </a:rPr>
              <a:t>, </a:t>
            </a:r>
            <a:r>
              <a:rPr lang="zh-CN" altLang="en-US" sz="2600" b="1" dirty="0">
                <a:latin typeface="Times New Roman" panose="02020603050405020304" pitchFamily="18" charset="0"/>
                <a:ea typeface="黑体" panose="02010609060101010101" charset="-122"/>
              </a:rPr>
              <a:t>强调状态。</a:t>
            </a:r>
          </a:p>
        </p:txBody>
      </p:sp>
      <p:sp>
        <p:nvSpPr>
          <p:cNvPr id="6" name="TextBox 5"/>
          <p:cNvSpPr txBox="1">
            <a:spLocks noChangeArrowheads="1"/>
          </p:cNvSpPr>
          <p:nvPr/>
        </p:nvSpPr>
        <p:spPr bwMode="auto">
          <a:xfrm>
            <a:off x="706438" y="3097213"/>
            <a:ext cx="4814887"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600" b="1" dirty="0">
                <a:latin typeface="Times New Roman" panose="02020603050405020304" pitchFamily="18" charset="0"/>
                <a:ea typeface="黑体" panose="02010609060101010101" charset="-122"/>
              </a:rPr>
              <a:t>例：他父亲在一个摇滚乐队。</a:t>
            </a:r>
            <a:endParaRPr lang="en-US" altLang="zh-CN" sz="2600" b="1" dirty="0">
              <a:latin typeface="Times New Roman" panose="02020603050405020304" pitchFamily="18" charset="0"/>
              <a:ea typeface="黑体" panose="02010609060101010101" charset="-122"/>
            </a:endParaRPr>
          </a:p>
          <a:p>
            <a:pPr eaLnBrk="1" hangingPunct="1">
              <a:lnSpc>
                <a:spcPct val="130000"/>
              </a:lnSpc>
            </a:pPr>
            <a:r>
              <a:rPr lang="en-US" altLang="zh-CN" sz="2600" b="1" dirty="0">
                <a:latin typeface="Times New Roman" panose="02020603050405020304" pitchFamily="18" charset="0"/>
                <a:ea typeface="黑体" panose="02010609060101010101" charset="-122"/>
              </a:rPr>
              <a:t>        His father is in a rock band.</a:t>
            </a:r>
            <a:endParaRPr lang="zh-CN" altLang="en-US" sz="2600" b="1" dirty="0">
              <a:latin typeface="Times New Roman" panose="02020603050405020304" pitchFamily="18"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left)">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left)">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654050" y="177800"/>
            <a:ext cx="76327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Times New Roman" panose="02020603050405020304" pitchFamily="18" charset="0"/>
                <a:ea typeface="宋体" panose="02010600030101010101" pitchFamily="2" charset="-122"/>
              </a:defRPr>
            </a:lvl1pPr>
            <a:lvl2pPr marL="742950" indent="-285750" eaLnBrk="0" hangingPunct="0">
              <a:defRPr b="1">
                <a:solidFill>
                  <a:schemeClr val="tx1"/>
                </a:solidFill>
                <a:latin typeface="Times New Roman" panose="02020603050405020304" pitchFamily="18" charset="0"/>
                <a:ea typeface="宋体" panose="02010600030101010101" pitchFamily="2" charset="-122"/>
              </a:defRPr>
            </a:lvl2pPr>
            <a:lvl3pPr marL="1143000" indent="-228600" eaLnBrk="0" hangingPunct="0">
              <a:defRPr b="1">
                <a:solidFill>
                  <a:schemeClr val="tx1"/>
                </a:solidFill>
                <a:latin typeface="Times New Roman" panose="02020603050405020304" pitchFamily="18" charset="0"/>
                <a:ea typeface="宋体" panose="02010600030101010101" pitchFamily="2" charset="-122"/>
              </a:defRPr>
            </a:lvl3pPr>
            <a:lvl4pPr marL="1600200" indent="-228600" eaLnBrk="0" hangingPunct="0">
              <a:defRPr b="1">
                <a:solidFill>
                  <a:schemeClr val="tx1"/>
                </a:solidFill>
                <a:latin typeface="Times New Roman" panose="02020603050405020304" pitchFamily="18" charset="0"/>
                <a:ea typeface="宋体" panose="02010600030101010101" pitchFamily="2" charset="-122"/>
              </a:defRPr>
            </a:lvl4pPr>
            <a:lvl5pPr marL="2057400" indent="-228600" eaLnBrk="0" hangingPunct="0">
              <a:defRPr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lnSpc>
                <a:spcPct val="120000"/>
              </a:lnSpc>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lnSpc>
                <a:spcPct val="120000"/>
              </a:lnSpc>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lnSpc>
                <a:spcPct val="120000"/>
              </a:lnSpc>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lnSpc>
                <a:spcPct val="120000"/>
              </a:lnSpc>
              <a:spcBef>
                <a:spcPct val="0"/>
              </a:spcBef>
              <a:spcAft>
                <a:spcPct val="0"/>
              </a:spcAft>
              <a:buFont typeface="Arial" panose="020B0604020202020204" pitchFamily="34" charset="0"/>
              <a:defRPr b="1">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defRPr/>
            </a:pPr>
            <a:r>
              <a:rPr lang="en-US" altLang="zh-CN" sz="2800" dirty="0" smtClean="0">
                <a:solidFill>
                  <a:srgbClr val="000000"/>
                </a:solidFill>
                <a:latin typeface="+mj-lt"/>
              </a:rPr>
              <a:t>Read the three descriptions, choosing what they can do from the picture.</a:t>
            </a:r>
          </a:p>
        </p:txBody>
      </p:sp>
      <p:sp>
        <p:nvSpPr>
          <p:cNvPr id="3" name="Oval 3"/>
          <p:cNvSpPr>
            <a:spLocks noChangeArrowheads="1"/>
          </p:cNvSpPr>
          <p:nvPr/>
        </p:nvSpPr>
        <p:spPr bwMode="auto">
          <a:xfrm>
            <a:off x="1382713" y="1287463"/>
            <a:ext cx="2636837" cy="998537"/>
          </a:xfrm>
          <a:prstGeom prst="ellipse">
            <a:avLst/>
          </a:prstGeom>
          <a:noFill/>
          <a:ln>
            <a:noFill/>
          </a:ln>
          <a:effectLst>
            <a:outerShdw blurRad="40000" dist="20000" dir="5400000" rotWithShape="0">
              <a:srgbClr val="000000">
                <a:alpha val="37999"/>
              </a:srgbClr>
            </a:outerShdw>
          </a:effectLst>
          <a:extLst>
            <a:ext uri="{909E8E84-426E-40DD-AFC4-6F175D3DCCD1}">
              <a14:hiddenFill xmlns:a14="http://schemas.microsoft.com/office/drawing/2010/main">
                <a:gradFill rotWithShape="1">
                  <a:gsLst>
                    <a:gs pos="0">
                      <a:srgbClr val="9EEAFF"/>
                    </a:gs>
                    <a:gs pos="35001">
                      <a:srgbClr val="BBEFFF"/>
                    </a:gs>
                    <a:gs pos="100000">
                      <a:srgbClr val="E4F9FF"/>
                    </a:gs>
                  </a:gsLst>
                  <a:lin ang="16200000" scaled="1"/>
                </a:gradFill>
              </a14:hiddenFill>
            </a:ext>
            <a:ext uri="{91240B29-F687-4F45-9708-019B960494DF}">
              <a14:hiddenLine xmlns:a14="http://schemas.microsoft.com/office/drawing/2010/main" w="9525">
                <a:solidFill>
                  <a:srgbClr val="46AAC5"/>
                </a:solidFill>
                <a:round/>
              </a14:hiddenLine>
            </a:ext>
          </a:extLst>
        </p:spPr>
        <p:txBody>
          <a:bodyPr wrap="none" lIns="90170" tIns="46990" rIns="90170" bIns="46990" anchor="ctr"/>
          <a:lstStyle/>
          <a:p>
            <a:pPr eaLnBrk="1" hangingPunct="1">
              <a:defRPr/>
            </a:pPr>
            <a:r>
              <a:rPr lang="en-US" altLang="zh-CN" sz="2600" b="1" dirty="0">
                <a:solidFill>
                  <a:srgbClr val="000000"/>
                </a:solidFill>
                <a:latin typeface="+mj-lt"/>
                <a:ea typeface="+mn-ea"/>
              </a:rPr>
              <a:t>Peter can do</a:t>
            </a:r>
          </a:p>
          <a:p>
            <a:pPr eaLnBrk="1" hangingPunct="1">
              <a:defRPr/>
            </a:pPr>
            <a:endParaRPr lang="en-US" altLang="zh-CN" sz="2600" dirty="0">
              <a:solidFill>
                <a:schemeClr val="dk1"/>
              </a:solidFill>
              <a:latin typeface="+mn-lt"/>
              <a:ea typeface="+mn-ea"/>
            </a:endParaRPr>
          </a:p>
        </p:txBody>
      </p:sp>
      <p:sp>
        <p:nvSpPr>
          <p:cNvPr id="4" name="Oval 4"/>
          <p:cNvSpPr>
            <a:spLocks noChangeArrowheads="1"/>
          </p:cNvSpPr>
          <p:nvPr/>
        </p:nvSpPr>
        <p:spPr bwMode="auto">
          <a:xfrm>
            <a:off x="1400175" y="2478088"/>
            <a:ext cx="2740025" cy="1076325"/>
          </a:xfrm>
          <a:prstGeom prst="ellipse">
            <a:avLst/>
          </a:prstGeom>
          <a:noFill/>
          <a:ln>
            <a:noFill/>
          </a:ln>
          <a:effectLst>
            <a:outerShdw blurRad="40000" dist="20000" dir="5400000" rotWithShape="0">
              <a:srgbClr val="000000">
                <a:alpha val="37999"/>
              </a:srgbClr>
            </a:outerShdw>
          </a:effectLst>
          <a:extLst>
            <a:ext uri="{909E8E84-426E-40DD-AFC4-6F175D3DCCD1}">
              <a14:hiddenFill xmlns:a14="http://schemas.microsoft.com/office/drawing/2010/main">
                <a:gradFill rotWithShape="1">
                  <a:gsLst>
                    <a:gs pos="0">
                      <a:srgbClr val="DAFDA7"/>
                    </a:gs>
                    <a:gs pos="35001">
                      <a:srgbClr val="E4FDC2"/>
                    </a:gs>
                    <a:gs pos="100000">
                      <a:srgbClr val="F5FFE6"/>
                    </a:gs>
                  </a:gsLst>
                  <a:lin ang="16200000" scaled="1"/>
                </a:gradFill>
              </a14:hiddenFill>
            </a:ext>
            <a:ext uri="{91240B29-F687-4F45-9708-019B960494DF}">
              <a14:hiddenLine xmlns:a14="http://schemas.microsoft.com/office/drawing/2010/main" w="9525">
                <a:solidFill>
                  <a:srgbClr val="98B954"/>
                </a:solidFill>
                <a:round/>
              </a14:hiddenLine>
            </a:ext>
          </a:extLst>
        </p:spPr>
        <p:txBody>
          <a:bodyPr wrap="none" lIns="90170" tIns="46990" rIns="90170" bIns="46990" anchor="ctr"/>
          <a:lstStyle/>
          <a:p>
            <a:pPr eaLnBrk="1" hangingPunct="1">
              <a:defRPr/>
            </a:pPr>
            <a:r>
              <a:rPr lang="en-US" altLang="zh-CN" sz="2600" b="1" dirty="0">
                <a:solidFill>
                  <a:srgbClr val="000000"/>
                </a:solidFill>
                <a:latin typeface="+mj-lt"/>
                <a:ea typeface="+mn-ea"/>
              </a:rPr>
              <a:t>Alan can do</a:t>
            </a:r>
          </a:p>
          <a:p>
            <a:pPr eaLnBrk="1" hangingPunct="1">
              <a:defRPr/>
            </a:pPr>
            <a:endParaRPr lang="en-US" altLang="zh-CN" sz="2600" dirty="0">
              <a:solidFill>
                <a:srgbClr val="000000"/>
              </a:solidFill>
              <a:latin typeface="+mn-lt"/>
              <a:ea typeface="+mn-ea"/>
            </a:endParaRPr>
          </a:p>
        </p:txBody>
      </p:sp>
      <p:sp>
        <p:nvSpPr>
          <p:cNvPr id="5" name="Oval 5"/>
          <p:cNvSpPr>
            <a:spLocks noChangeArrowheads="1"/>
          </p:cNvSpPr>
          <p:nvPr/>
        </p:nvSpPr>
        <p:spPr bwMode="auto">
          <a:xfrm>
            <a:off x="1495425" y="3838575"/>
            <a:ext cx="2671763" cy="1020763"/>
          </a:xfrm>
          <a:prstGeom prst="ellipse">
            <a:avLst/>
          </a:prstGeom>
          <a:noFill/>
          <a:ln>
            <a:noFill/>
          </a:ln>
          <a:effectLst>
            <a:outerShdw blurRad="40000" dist="20000" dir="5400000" rotWithShape="0">
              <a:srgbClr val="000000">
                <a:alpha val="37999"/>
              </a:srgbClr>
            </a:outerShdw>
          </a:effectLst>
          <a:extLst>
            <a:ext uri="{909E8E84-426E-40DD-AFC4-6F175D3DCCD1}">
              <a14:hiddenFill xmlns:a14="http://schemas.microsoft.com/office/drawing/2010/main">
                <a:gradFill rotWithShape="1">
                  <a:gsLst>
                    <a:gs pos="0">
                      <a:srgbClr val="C9B5E8"/>
                    </a:gs>
                    <a:gs pos="35001">
                      <a:srgbClr val="D9CBEE"/>
                    </a:gs>
                    <a:gs pos="100000">
                      <a:srgbClr val="F0EAF9"/>
                    </a:gs>
                  </a:gsLst>
                  <a:lin ang="16200000" scaled="1"/>
                </a:gradFill>
              </a14:hiddenFill>
            </a:ext>
            <a:ext uri="{91240B29-F687-4F45-9708-019B960494DF}">
              <a14:hiddenLine xmlns:a14="http://schemas.microsoft.com/office/drawing/2010/main" w="9525">
                <a:solidFill>
                  <a:srgbClr val="7D60A0"/>
                </a:solidFill>
                <a:round/>
              </a14:hiddenLine>
            </a:ext>
          </a:extLst>
        </p:spPr>
        <p:txBody>
          <a:bodyPr wrap="none" lIns="90170" tIns="46990" rIns="90170" bIns="46990" anchor="ctr"/>
          <a:lstStyle/>
          <a:p>
            <a:pPr algn="ctr" eaLnBrk="1" hangingPunct="1">
              <a:defRPr/>
            </a:pPr>
            <a:r>
              <a:rPr lang="en-US" altLang="zh-CN" sz="2600" b="1" dirty="0">
                <a:solidFill>
                  <a:srgbClr val="000000"/>
                </a:solidFill>
                <a:latin typeface="+mj-lt"/>
                <a:ea typeface="+mn-ea"/>
              </a:rPr>
              <a:t>Ma </a:t>
            </a:r>
            <a:r>
              <a:rPr lang="en-US" altLang="zh-CN" sz="2600" b="1" dirty="0" err="1">
                <a:solidFill>
                  <a:srgbClr val="000000"/>
                </a:solidFill>
                <a:latin typeface="+mj-lt"/>
                <a:ea typeface="+mn-ea"/>
              </a:rPr>
              <a:t>Huan</a:t>
            </a:r>
            <a:r>
              <a:rPr lang="en-US" altLang="zh-CN" sz="2600" b="1" dirty="0">
                <a:solidFill>
                  <a:srgbClr val="000000"/>
                </a:solidFill>
                <a:latin typeface="+mj-lt"/>
                <a:ea typeface="+mn-ea"/>
              </a:rPr>
              <a:t> can do</a:t>
            </a:r>
          </a:p>
          <a:p>
            <a:pPr eaLnBrk="1" hangingPunct="1">
              <a:defRPr/>
            </a:pPr>
            <a:endParaRPr lang="en-US" altLang="zh-CN" sz="2600" dirty="0">
              <a:solidFill>
                <a:srgbClr val="000000"/>
              </a:solidFill>
              <a:latin typeface="+mn-lt"/>
              <a:ea typeface="+mn-ea"/>
            </a:endParaRPr>
          </a:p>
        </p:txBody>
      </p:sp>
      <p:sp>
        <p:nvSpPr>
          <p:cNvPr id="6" name="Text Box 7"/>
          <p:cNvSpPr txBox="1">
            <a:spLocks noChangeArrowheads="1"/>
          </p:cNvSpPr>
          <p:nvPr/>
        </p:nvSpPr>
        <p:spPr bwMode="auto">
          <a:xfrm>
            <a:off x="2211388" y="1790700"/>
            <a:ext cx="1006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600" b="1">
                <a:solidFill>
                  <a:srgbClr val="FF0000"/>
                </a:solidFill>
              </a:rPr>
              <a:t>E F I</a:t>
            </a:r>
          </a:p>
        </p:txBody>
      </p:sp>
      <p:sp>
        <p:nvSpPr>
          <p:cNvPr id="7" name="Text Box 9"/>
          <p:cNvSpPr txBox="1">
            <a:spLocks noChangeArrowheads="1"/>
          </p:cNvSpPr>
          <p:nvPr/>
        </p:nvSpPr>
        <p:spPr bwMode="auto">
          <a:xfrm>
            <a:off x="1992313" y="3025775"/>
            <a:ext cx="14605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600" b="1">
                <a:solidFill>
                  <a:srgbClr val="FF0000"/>
                </a:solidFill>
              </a:rPr>
              <a:t>B C D G</a:t>
            </a:r>
          </a:p>
        </p:txBody>
      </p:sp>
      <p:sp>
        <p:nvSpPr>
          <p:cNvPr id="8" name="Text Box 10"/>
          <p:cNvSpPr txBox="1">
            <a:spLocks noChangeArrowheads="1"/>
          </p:cNvSpPr>
          <p:nvPr/>
        </p:nvSpPr>
        <p:spPr bwMode="auto">
          <a:xfrm>
            <a:off x="2484438" y="4349750"/>
            <a:ext cx="82867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600" b="1">
                <a:solidFill>
                  <a:srgbClr val="FF0000"/>
                </a:solidFill>
              </a:rPr>
              <a:t>A H</a:t>
            </a:r>
          </a:p>
        </p:txBody>
      </p:sp>
      <p:sp>
        <p:nvSpPr>
          <p:cNvPr id="9" name="Rectangle 11"/>
          <p:cNvSpPr>
            <a:spLocks noChangeArrowheads="1"/>
          </p:cNvSpPr>
          <p:nvPr/>
        </p:nvSpPr>
        <p:spPr bwMode="auto">
          <a:xfrm>
            <a:off x="5087938" y="984250"/>
            <a:ext cx="2779712"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9BBB59"/>
                </a:solidFill>
                <a:miter lim="800000"/>
                <a:headEnd/>
                <a:tailEnd/>
              </a14:hiddenLine>
            </a:ext>
          </a:extLst>
        </p:spPr>
        <p:txBody>
          <a:bodyPr wrap="none" lIns="90170" tIns="46990" rIns="90170" bIns="46990" anchor="ctr"/>
          <a:lstStyle/>
          <a:p>
            <a:pPr eaLnBrk="1" hangingPunct="1">
              <a:lnSpc>
                <a:spcPct val="110000"/>
              </a:lnSpc>
              <a:defRPr/>
            </a:pPr>
            <a:r>
              <a:rPr lang="zh-CN" altLang="en-US" sz="2400" dirty="0">
                <a:solidFill>
                  <a:schemeClr val="dk1"/>
                </a:solidFill>
                <a:latin typeface="+mj-lt"/>
                <a:ea typeface="+mn-ea"/>
              </a:rPr>
              <a:t> </a:t>
            </a:r>
            <a:r>
              <a:rPr lang="en-US" altLang="zh-CN" sz="2400" dirty="0">
                <a:solidFill>
                  <a:schemeClr val="dk1"/>
                </a:solidFill>
                <a:latin typeface="+mj-lt"/>
                <a:ea typeface="+mn-ea"/>
              </a:rPr>
              <a:t> </a:t>
            </a:r>
            <a:r>
              <a:rPr lang="zh-CN" altLang="en-US" sz="2400" b="1" dirty="0">
                <a:latin typeface="+mj-lt"/>
                <a:ea typeface="+mn-ea"/>
              </a:rPr>
              <a:t>A.  play chess</a:t>
            </a:r>
          </a:p>
          <a:p>
            <a:pPr eaLnBrk="1" hangingPunct="1">
              <a:lnSpc>
                <a:spcPct val="110000"/>
              </a:lnSpc>
              <a:defRPr/>
            </a:pPr>
            <a:r>
              <a:rPr lang="zh-CN" altLang="en-US" sz="2400" b="1" dirty="0">
                <a:latin typeface="+mj-lt"/>
                <a:ea typeface="+mn-ea"/>
              </a:rPr>
              <a:t>  B.  sing</a:t>
            </a:r>
          </a:p>
          <a:p>
            <a:pPr eaLnBrk="1" hangingPunct="1">
              <a:lnSpc>
                <a:spcPct val="110000"/>
              </a:lnSpc>
              <a:defRPr/>
            </a:pPr>
            <a:r>
              <a:rPr lang="zh-CN" altLang="en-US" sz="2400" b="1" dirty="0">
                <a:latin typeface="+mj-lt"/>
                <a:ea typeface="+mn-ea"/>
              </a:rPr>
              <a:t>  C.  dance</a:t>
            </a:r>
          </a:p>
          <a:p>
            <a:pPr eaLnBrk="1" hangingPunct="1">
              <a:lnSpc>
                <a:spcPct val="110000"/>
              </a:lnSpc>
              <a:defRPr/>
            </a:pPr>
            <a:r>
              <a:rPr lang="zh-CN" altLang="en-US" sz="2400" b="1" dirty="0">
                <a:latin typeface="+mj-lt"/>
                <a:ea typeface="+mn-ea"/>
              </a:rPr>
              <a:t>  D.  play the guitar</a:t>
            </a:r>
          </a:p>
          <a:p>
            <a:pPr eaLnBrk="1" hangingPunct="1">
              <a:lnSpc>
                <a:spcPct val="110000"/>
              </a:lnSpc>
              <a:defRPr/>
            </a:pPr>
            <a:r>
              <a:rPr lang="zh-CN" altLang="en-US" sz="2400" b="1" dirty="0">
                <a:latin typeface="+mj-lt"/>
                <a:ea typeface="+mn-ea"/>
              </a:rPr>
              <a:t>  E.  speak </a:t>
            </a:r>
            <a:r>
              <a:rPr lang="en-US" altLang="zh-CN" sz="2400" b="1" dirty="0">
                <a:latin typeface="+mj-lt"/>
                <a:ea typeface="+mn-ea"/>
              </a:rPr>
              <a:t>E</a:t>
            </a:r>
            <a:r>
              <a:rPr lang="zh-CN" altLang="en-US" sz="2400" b="1" dirty="0">
                <a:latin typeface="+mj-lt"/>
                <a:ea typeface="+mn-ea"/>
              </a:rPr>
              <a:t>nglish</a:t>
            </a:r>
          </a:p>
          <a:p>
            <a:pPr eaLnBrk="1" hangingPunct="1">
              <a:lnSpc>
                <a:spcPct val="110000"/>
              </a:lnSpc>
              <a:defRPr/>
            </a:pPr>
            <a:r>
              <a:rPr lang="zh-CN" altLang="en-US" sz="2400" b="1" dirty="0">
                <a:latin typeface="+mj-lt"/>
                <a:ea typeface="+mn-ea"/>
              </a:rPr>
              <a:t>  F.   play soccer</a:t>
            </a:r>
          </a:p>
          <a:p>
            <a:pPr eaLnBrk="1" hangingPunct="1">
              <a:lnSpc>
                <a:spcPct val="110000"/>
              </a:lnSpc>
              <a:defRPr/>
            </a:pPr>
            <a:r>
              <a:rPr lang="zh-CN" altLang="en-US" sz="2400" b="1" dirty="0">
                <a:latin typeface="+mj-lt"/>
                <a:ea typeface="+mn-ea"/>
              </a:rPr>
              <a:t>  G.  play the piano</a:t>
            </a:r>
          </a:p>
          <a:p>
            <a:pPr eaLnBrk="1" hangingPunct="1">
              <a:lnSpc>
                <a:spcPct val="110000"/>
              </a:lnSpc>
              <a:defRPr/>
            </a:pPr>
            <a:r>
              <a:rPr lang="zh-CN" altLang="en-US" sz="2400" b="1" dirty="0">
                <a:latin typeface="+mj-lt"/>
                <a:ea typeface="+mn-ea"/>
              </a:rPr>
              <a:t>  H.  play ping</a:t>
            </a:r>
            <a:r>
              <a:rPr lang="en-US" altLang="zh-CN" sz="2400" b="1" dirty="0">
                <a:latin typeface="+mj-lt"/>
                <a:ea typeface="+mn-ea"/>
              </a:rPr>
              <a:t>-</a:t>
            </a:r>
            <a:r>
              <a:rPr lang="zh-CN" altLang="en-US" sz="2400" b="1" dirty="0">
                <a:latin typeface="+mj-lt"/>
                <a:ea typeface="+mn-ea"/>
              </a:rPr>
              <a:t>pong</a:t>
            </a:r>
          </a:p>
          <a:p>
            <a:pPr eaLnBrk="1" hangingPunct="1">
              <a:lnSpc>
                <a:spcPct val="110000"/>
              </a:lnSpc>
              <a:defRPr/>
            </a:pPr>
            <a:r>
              <a:rPr lang="zh-CN" altLang="en-US" sz="2400" b="1" dirty="0">
                <a:latin typeface="+mj-lt"/>
                <a:ea typeface="+mn-ea"/>
              </a:rPr>
              <a:t>  I.    play basketball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4)">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ldLvl="0"/>
      <p:bldP spid="4" grpId="0" bldLvl="0"/>
      <p:bldP spid="5" grpId="0" bldLvl="0"/>
      <p:bldP spid="6" grpId="0" autoUpdateAnimBg="0"/>
      <p:bldP spid="7" grpId="0" autoUpdateAnimBg="0"/>
      <p:bldP spid="8" grpId="0" autoUpdateAnimBg="0"/>
      <p:bldP spid="9" grpId="0" bldLvl="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Box 1"/>
          <p:cNvSpPr txBox="1">
            <a:spLocks noChangeArrowheads="1"/>
          </p:cNvSpPr>
          <p:nvPr/>
        </p:nvSpPr>
        <p:spPr bwMode="auto">
          <a:xfrm>
            <a:off x="482600" y="681038"/>
            <a:ext cx="7323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a:latin typeface="Times New Roman" panose="02020603050405020304" pitchFamily="18" charset="0"/>
                <a:ea typeface="黑体" panose="02010609060101010101" charset="-122"/>
              </a:rPr>
              <a:t>Talk about what Peter, Alan and Ma Huan can do.</a:t>
            </a:r>
            <a:endParaRPr lang="zh-CN" altLang="en-US" sz="2600" b="1">
              <a:latin typeface="Times New Roman" panose="02020603050405020304" pitchFamily="18" charset="0"/>
              <a:ea typeface="黑体" panose="02010609060101010101" charset="-122"/>
            </a:endParaRPr>
          </a:p>
        </p:txBody>
      </p:sp>
      <p:pic>
        <p:nvPicPr>
          <p:cNvPr id="3" name="图片 2"/>
          <p:cNvPicPr>
            <a:picLocks noChangeAspect="1"/>
          </p:cNvPicPr>
          <p:nvPr/>
        </p:nvPicPr>
        <p:blipFill>
          <a:blip r:embed="rId2" cstate="email"/>
          <a:srcRect/>
          <a:stretch>
            <a:fillRect/>
          </a:stretch>
        </p:blipFill>
        <p:spPr bwMode="auto">
          <a:xfrm>
            <a:off x="2670175" y="2297113"/>
            <a:ext cx="1543050"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3" cstate="email"/>
          <a:srcRect/>
          <a:stretch>
            <a:fillRect/>
          </a:stretch>
        </p:blipFill>
        <p:spPr bwMode="auto">
          <a:xfrm>
            <a:off x="4408488" y="2392363"/>
            <a:ext cx="1630362"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圆角矩形标注 4"/>
          <p:cNvSpPr>
            <a:spLocks noChangeArrowheads="1"/>
          </p:cNvSpPr>
          <p:nvPr/>
        </p:nvSpPr>
        <p:spPr bwMode="auto">
          <a:xfrm>
            <a:off x="482600" y="1485900"/>
            <a:ext cx="2424113" cy="1030288"/>
          </a:xfrm>
          <a:prstGeom prst="wedgeRoundRectCallout">
            <a:avLst>
              <a:gd name="adj1" fmla="val 37773"/>
              <a:gd name="adj2" fmla="val 76454"/>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92D050"/>
                </a:solidFill>
                <a:miter lim="800000"/>
                <a:headEnd/>
                <a:tailEnd/>
              </a14:hiddenLine>
            </a:ext>
          </a:extLst>
        </p:spPr>
        <p:txBody>
          <a:bodyPr anchor="ctr"/>
          <a:lstStyle/>
          <a:p>
            <a:pPr algn="ctr" eaLnBrk="1" hangingPunct="1">
              <a:defRPr/>
            </a:pPr>
            <a:r>
              <a:rPr lang="en-US" altLang="zh-CN" sz="2600" b="1" dirty="0">
                <a:latin typeface="+mj-lt"/>
                <a:ea typeface="+mn-ea"/>
              </a:rPr>
              <a:t>What can Ma </a:t>
            </a:r>
            <a:r>
              <a:rPr lang="en-US" altLang="zh-CN" sz="2600" b="1" dirty="0" err="1">
                <a:latin typeface="+mj-lt"/>
                <a:ea typeface="+mn-ea"/>
              </a:rPr>
              <a:t>Huan</a:t>
            </a:r>
            <a:r>
              <a:rPr lang="en-US" altLang="zh-CN" sz="2600" b="1" dirty="0">
                <a:latin typeface="+mj-lt"/>
                <a:ea typeface="+mn-ea"/>
              </a:rPr>
              <a:t> do</a:t>
            </a:r>
            <a:r>
              <a:rPr lang="zh-CN" altLang="en-US" sz="2600" b="1" dirty="0">
                <a:latin typeface="+mj-lt"/>
                <a:ea typeface="+mn-ea"/>
              </a:rPr>
              <a:t>？</a:t>
            </a:r>
            <a:r>
              <a:rPr lang="en-US" altLang="zh-CN" sz="2600" b="1" dirty="0">
                <a:latin typeface="+mj-lt"/>
                <a:ea typeface="+mn-ea"/>
              </a:rPr>
              <a:t> </a:t>
            </a:r>
            <a:endParaRPr lang="zh-CN" altLang="en-US" sz="2600" b="1" dirty="0">
              <a:latin typeface="+mj-lt"/>
              <a:ea typeface="+mn-ea"/>
            </a:endParaRPr>
          </a:p>
        </p:txBody>
      </p:sp>
      <p:sp>
        <p:nvSpPr>
          <p:cNvPr id="6" name="圆角矩形标注 5"/>
          <p:cNvSpPr>
            <a:spLocks noChangeArrowheads="1"/>
          </p:cNvSpPr>
          <p:nvPr/>
        </p:nvSpPr>
        <p:spPr bwMode="auto">
          <a:xfrm>
            <a:off x="5737225" y="1363663"/>
            <a:ext cx="3035300" cy="1141412"/>
          </a:xfrm>
          <a:prstGeom prst="wedgeRoundRectCallout">
            <a:avLst>
              <a:gd name="adj1" fmla="val -38384"/>
              <a:gd name="adj2" fmla="val 80644"/>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8BD8FF"/>
                </a:solidFill>
                <a:miter lim="800000"/>
                <a:headEnd/>
                <a:tailEnd/>
              </a14:hiddenLine>
            </a:ext>
          </a:extLst>
        </p:spPr>
        <p:txBody>
          <a:bodyPr anchor="ctr"/>
          <a:lstStyle/>
          <a:p>
            <a:pPr algn="ctr" eaLnBrk="1" hangingPunct="1">
              <a:defRPr/>
            </a:pPr>
            <a:r>
              <a:rPr lang="en-US" altLang="zh-CN" sz="2600" b="1" dirty="0">
                <a:latin typeface="+mj-lt"/>
                <a:ea typeface="+mn-ea"/>
              </a:rPr>
              <a:t>She can play </a:t>
            </a:r>
            <a:r>
              <a:rPr lang="en-US" altLang="zh-CN" sz="2600" b="1" dirty="0" err="1">
                <a:latin typeface="+mj-lt"/>
                <a:ea typeface="+mn-ea"/>
              </a:rPr>
              <a:t>ping-pong</a:t>
            </a:r>
            <a:r>
              <a:rPr lang="en-US" altLang="zh-CN" sz="2600" b="1" dirty="0">
                <a:latin typeface="+mj-lt"/>
                <a:ea typeface="+mn-ea"/>
              </a:rPr>
              <a:t> and chess.</a:t>
            </a:r>
            <a:endParaRPr lang="zh-CN" altLang="en-US" sz="2600" b="1" dirty="0">
              <a:latin typeface="+mj-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WWW.2PPT.COM&#10;">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1157</Words>
  <Application>Microsoft Office PowerPoint</Application>
  <PresentationFormat>全屏显示(16:9)</PresentationFormat>
  <Paragraphs>143</Paragraphs>
  <Slides>24</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Calibri</vt:lpstr>
      <vt:lpstr>黑体</vt:lpstr>
      <vt:lpstr>微软雅黑</vt:lpstr>
      <vt:lpstr>Wingdings</vt:lpstr>
      <vt:lpstr>宋体</vt:lpstr>
      <vt:lpstr>Arial</vt:lpstr>
      <vt:lpstr>Times New Roman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2022-01-13T06:29:05Z</dcterms:created>
  <dcterms:modified xsi:type="dcterms:W3CDTF">2023-01-16T17:25:48Z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3447171EC61B4869823ECF9944FD0EB9</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