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87" r:id="rId5"/>
    <p:sldId id="288" r:id="rId6"/>
    <p:sldId id="261" r:id="rId7"/>
    <p:sldId id="286" r:id="rId8"/>
    <p:sldId id="263" r:id="rId9"/>
    <p:sldId id="285" r:id="rId10"/>
    <p:sldId id="280" r:id="rId11"/>
    <p:sldId id="282" r:id="rId12"/>
    <p:sldId id="283" r:id="rId13"/>
    <p:sldId id="281" r:id="rId14"/>
    <p:sldId id="279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3AE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9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AE910-FC01-4E0C-80C2-4AE318EC040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85CB9-A05F-46E5-AFF9-5CE29F330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4557713"/>
            <a:ext cx="2289175" cy="357187"/>
          </a:xfrm>
        </p:spPr>
        <p:txBody>
          <a:bodyPr/>
          <a:lstStyle>
            <a:lvl1pPr>
              <a:defRPr/>
            </a:lvl1pPr>
          </a:lstStyle>
          <a:p>
            <a:fld id="{08A7F3B3-FD4C-4182-BEA9-A80DD2C413A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557713"/>
            <a:ext cx="2895600" cy="357187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557713"/>
            <a:ext cx="2289175" cy="357187"/>
          </a:xfrm>
        </p:spPr>
        <p:txBody>
          <a:bodyPr/>
          <a:lstStyle>
            <a:lvl1pPr>
              <a:defRPr/>
            </a:lvl1pPr>
          </a:lstStyle>
          <a:p>
            <a:fld id="{05F39A09-28AC-4180-ABF8-186B8451977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6C673-84BF-4978-9346-27E33E2A2B7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6C5DE-7FD1-4790-8BD6-FF5415C697F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514350"/>
            <a:ext cx="2135187" cy="3886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514350"/>
            <a:ext cx="6256338" cy="3886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1D175-BBFE-4909-8FB8-014E68BD7B7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35545-4AFC-447B-AF4A-63225768F4F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FF8CC0-2C55-45DB-A110-E83ECDEB1B4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155CC-01A6-47AF-AB0A-4ABFAF1EA12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D6162F-AE97-46B4-BFA3-1712105AED1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D35A-EB95-4556-9415-D757781D706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485900"/>
            <a:ext cx="4194175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485900"/>
            <a:ext cx="4194175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75F6A-577A-4E9F-B077-3CF03564C6D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CF76E-4B90-494D-BE48-02063504E4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AAC96A-2C0B-45D3-8A23-B88EE6B8F50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CEC9-10E4-402C-BDDE-33D9D42DA21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5AB8F0-27D9-4153-ABB0-9653FC002F7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9C73C-61C5-4F4B-9DBF-C316E83C4D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4464E-C150-4ACD-9357-ACF3117E9C9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BCEE-2CBB-4008-A94E-6D388ADD83A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AE201-8F0F-46CB-9D59-C5707559DA6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DA038-296D-4579-B759-BB4B72FC37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944BD-72DF-42C8-95AE-B5D33E2DFE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9DCCB-24F7-4C58-96EF-9C86AF53E1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514350"/>
            <a:ext cx="85407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485900"/>
            <a:ext cx="85407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4514850"/>
            <a:ext cx="228917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74AD695-D95D-43C5-B8F0-ACDA2786FDC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514850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514850"/>
            <a:ext cx="2289175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C1FC7F9-60E1-4C34-BEB3-F7F477B7901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U1%20Integrated%20skills%20A1&#35838;&#25991;&#21548;&#21147;.mp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1%20Integrated%20skills%20A3&#35838;&#25991;&#21548;&#21147;.mp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95350"/>
            <a:ext cx="913113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</a:t>
            </a:r>
            <a:r>
              <a:rPr lang="en-US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Friends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9433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0238" y="666750"/>
            <a:ext cx="8001000" cy="3933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一、根据首字母或汉语提示完成单词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—What do you want to be in the f________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indent="26543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want to become a teacher.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（杭州）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China is 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（著名的）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the Great Wall.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His uncle is a 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（社会的）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worker.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He is making a 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（计划）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next week. </a:t>
            </a:r>
          </a:p>
          <a:p>
            <a:pPr marL="361950" indent="-361950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Don't be ________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（害羞的）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you speak English to foreign friends. 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094288" y="1198563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uture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133600" y="2187575"/>
            <a:ext cx="109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famous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71800" y="2649538"/>
            <a:ext cx="901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social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230563" y="3116263"/>
            <a:ext cx="71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plan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371725" y="3595688"/>
            <a:ext cx="61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shy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725488"/>
            <a:ext cx="78486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—Would you like to go for a bike ride on Sunday afternoon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indent="26543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—______.  I haven't been outdoors these days.  I can't wait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</a:p>
          <a:p>
            <a:pPr indent="26543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Sorry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can‘t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Sure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I'd love to</a:t>
            </a:r>
          </a:p>
          <a:p>
            <a:pPr indent="26543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Not at all                            D. Forget it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Leo is ______ of all the students. He often helps others.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A. nice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nicer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the nicest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 nicest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600200" y="196532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060575" y="3617913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590550"/>
            <a:ext cx="7848600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430" indent="-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Yao Ming is famous _______ playing basketball.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（黔东南）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to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as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for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D. between</a:t>
            </a:r>
          </a:p>
          <a:p>
            <a:pPr marL="265430" indent="-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She is a kind girl. We all like to 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her. </a:t>
            </a:r>
          </a:p>
          <a:p>
            <a:pPr marL="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make friend with              B. make friends of</a:t>
            </a:r>
          </a:p>
          <a:p>
            <a:pPr marL="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makes friends with           D. make friends with</a:t>
            </a:r>
          </a:p>
          <a:p>
            <a:pPr marL="265430" indent="-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—_________ your teacher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？</a:t>
            </a:r>
          </a:p>
          <a:p>
            <a:pPr marL="265430" indent="-265430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—He is friendly and helpful. </a:t>
            </a:r>
          </a:p>
          <a:p>
            <a:pPr marL="265430" indent="180975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How is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                  B. What is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</a:t>
            </a:r>
          </a:p>
          <a:p>
            <a:pPr marL="265430" indent="180975">
              <a:lnSpc>
                <a:spcPct val="12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How does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              D. What does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886200" y="6667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5280025" y="157003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981200" y="29527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09600" y="658813"/>
            <a:ext cx="80772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三、选单词或短语填空</a:t>
            </a:r>
          </a:p>
          <a:p>
            <a:pPr>
              <a:lnSpc>
                <a:spcPct val="15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11. I _________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go with you.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12. My friend Sandy lives _________ me.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13. Our English teacher is very _________. 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14. What do you _________ to do tomorrow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15. Nora sits on my right. That is to say, I am ________ of Nora. 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1127125" y="1273175"/>
            <a:ext cx="63404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Plan,  would like,  humorous,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the left,  next to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95400" y="1878013"/>
            <a:ext cx="1490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would like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100513" y="2443163"/>
            <a:ext cx="1028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next to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591050" y="3000375"/>
            <a:ext cx="1416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humorous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048000" y="3533775"/>
            <a:ext cx="714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plan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172200" y="4087813"/>
            <a:ext cx="1430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on the left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863600"/>
            <a:ext cx="7162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with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What's sb.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143000" y="742950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would you like to be in the future?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219" name="Picture 4" descr="F:\2018秋课件成品\小学人教PEP\六年级\18秋小学英语 6上PEP Unit 5\备课资源\教学图片\doctor-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1536700"/>
            <a:ext cx="11572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F:\2018秋课件成品\小学人教PEP\六年级\18秋小学英语 6上PEP Unit 5\备课资源\教学图片\nurse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751138"/>
            <a:ext cx="1447800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F:\2018秋课件成品\小学人教PEP\六年级\18秋小学英语 6上PEP Unit 5\备课资源\教学图片\police office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200" y="1558925"/>
            <a:ext cx="2062163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F:\2018秋课件成品\小学人教PEP\六年级\18秋小学英语 6上PEP Unit 5\备课资源\教学图片\teacher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3011488"/>
            <a:ext cx="183515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F:\2018秋课件成品\小学人教PEP\六年级\18秋小学英语 6上PEP Unit 5\备课资源\教学图片\scientist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810000" y="1481138"/>
            <a:ext cx="169227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2475" y="63500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457200" y="987425"/>
            <a:ext cx="8153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A1) Nora is talking to Amy about her future plans. Listen to their conversation. Help Nora put a tick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（√） </a:t>
            </a: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correct boxes. 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271588" y="1862138"/>
          <a:ext cx="4995862" cy="2743200"/>
        </p:xfrm>
        <a:graphic>
          <a:graphicData uri="http://schemas.openxmlformats.org/drawingml/2006/table">
            <a:tbl>
              <a:tblPr/>
              <a:tblGrid>
                <a:gridCol w="37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I would like to. . . 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be an artist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be famous</a:t>
                      </a: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meet different people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make friends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listen to people carefully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help people with their problems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make people happy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travel around the world</a:t>
                      </a: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353050" y="2700338"/>
            <a:ext cx="4794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34000" y="3005138"/>
            <a:ext cx="4794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334000" y="3309938"/>
            <a:ext cx="4794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334000" y="3614738"/>
            <a:ext cx="4794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335588" y="3967163"/>
            <a:ext cx="4794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3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  <a:endParaRPr lang="zh-CN" altLang="en-US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281" name="矩形 1"/>
          <p:cNvSpPr>
            <a:spLocks noChangeArrowheads="1"/>
          </p:cNvSpPr>
          <p:nvPr/>
        </p:nvSpPr>
        <p:spPr bwMode="auto">
          <a:xfrm>
            <a:off x="428625" y="59055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skills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2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29400" y="3008313"/>
            <a:ext cx="16795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533400" y="611188"/>
            <a:ext cx="8001000" cy="411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2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A2) Nora is writing about her future plans in her diary. Look at the table in Part A1. Help Nora complete her diary entry. </a:t>
            </a:r>
          </a:p>
          <a:p>
            <a:pPr indent="446405" algn="just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Dear Diary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</a:p>
          <a:p>
            <a:pPr indent="446405" algn="just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Today Amy and I talked about our future plans. </a:t>
            </a:r>
          </a:p>
          <a:p>
            <a:pPr indent="446405" algn="just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would like to be a social worker when I grow up. </a:t>
            </a:r>
          </a:p>
          <a:p>
            <a:pPr marL="542925" indent="-97155" algn="just">
              <a:lnSpc>
                <a:spcPct val="12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am always kind to people. I have many friends at school. I like to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lot of people and make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them. I can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people carefully and help them with their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_________. I will be happy if I can make other people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_________. 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581400" y="4291013"/>
            <a:ext cx="12192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endParaRPr lang="zh-CN" altLang="en-US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51088" y="3084513"/>
            <a:ext cx="733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315200" y="3084513"/>
            <a:ext cx="10398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 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13213" y="3494088"/>
            <a:ext cx="7953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</a:t>
            </a:r>
            <a:endParaRPr lang="zh-CN" altLang="zh-CN" sz="2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789363" y="3890963"/>
            <a:ext cx="12334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533400" y="666750"/>
            <a:ext cx="80010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A3) Sandy is writing about her future plans in her diary too. Listen to her conversation with Daniel. Help Sandy complete her diary entry. 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Dear Diary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love drawing and I would like to be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________when I grow up. 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Among all the Chinese artists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like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best. His pictures of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 are beautiful works of art. I want to be as 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 he is. </a:t>
            </a:r>
          </a:p>
          <a:p>
            <a:pPr marL="446405" algn="just">
              <a:lnSpc>
                <a:spcPct val="11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want to travel around the world and learn more about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 some day. 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477000" y="2173288"/>
            <a:ext cx="1085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artist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324600" y="2887663"/>
            <a:ext cx="15557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 Beihong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670300" y="3292475"/>
            <a:ext cx="904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horses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79713" y="3638550"/>
            <a:ext cx="1016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famous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71600" y="4383088"/>
            <a:ext cx="482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</a:p>
        </p:txBody>
      </p:sp>
      <p:pic>
        <p:nvPicPr>
          <p:cNvPr id="12298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8488" y="1438275"/>
            <a:ext cx="1557337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725488"/>
            <a:ext cx="7385050" cy="5635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3315" name="TextBox 39"/>
          <p:cNvSpPr txBox="1">
            <a:spLocks noChangeArrowheads="1"/>
          </p:cNvSpPr>
          <p:nvPr/>
        </p:nvSpPr>
        <p:spPr bwMode="auto">
          <a:xfrm>
            <a:off x="2617788" y="712788"/>
            <a:ext cx="558641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plæn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计划，打算</a:t>
            </a:r>
          </a:p>
        </p:txBody>
      </p:sp>
      <p:sp>
        <p:nvSpPr>
          <p:cNvPr id="13316" name="AutoShape 2"/>
          <p:cNvSpPr>
            <a:spLocks noChangeArrowheads="1"/>
          </p:cNvSpPr>
          <p:nvPr/>
        </p:nvSpPr>
        <p:spPr bwMode="gray">
          <a:xfrm flipH="1">
            <a:off x="850900" y="82708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7" name="文本框 24"/>
          <p:cNvSpPr txBox="1">
            <a:spLocks noChangeArrowheads="1"/>
          </p:cNvSpPr>
          <p:nvPr/>
        </p:nvSpPr>
        <p:spPr bwMode="auto">
          <a:xfrm>
            <a:off x="952500" y="744538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3026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884363" y="1976438"/>
            <a:ext cx="59436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还可作动词，意为“计划”。</a:t>
            </a:r>
          </a:p>
        </p:txBody>
      </p:sp>
      <p:sp>
        <p:nvSpPr>
          <p:cNvPr id="13320" name="TextBox 39"/>
          <p:cNvSpPr txBox="1">
            <a:spLocks noChangeArrowheads="1"/>
          </p:cNvSpPr>
          <p:nvPr/>
        </p:nvSpPr>
        <p:spPr bwMode="auto">
          <a:xfrm>
            <a:off x="1143000" y="2073275"/>
            <a:ext cx="11430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19200" y="1320800"/>
            <a:ext cx="62865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What's your plan?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你的计划是什么？</a:t>
            </a:r>
          </a:p>
        </p:txBody>
      </p:sp>
      <p:sp>
        <p:nvSpPr>
          <p:cNvPr id="4" name="矩形 3"/>
          <p:cNvSpPr/>
          <p:nvPr/>
        </p:nvSpPr>
        <p:spPr>
          <a:xfrm>
            <a:off x="1219200" y="2506663"/>
            <a:ext cx="6172200" cy="1130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 you plan to do this afternoon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indent="713105">
              <a:lnSpc>
                <a:spcPct val="150000"/>
              </a:lnSpc>
              <a:defRPr/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今天下午你计划干什么？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76450" y="3594100"/>
            <a:ext cx="4781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 a plan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制订计划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 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计划做某事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19200" y="370840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搭配：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9788" y="739775"/>
            <a:ext cx="7385050" cy="5048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339" name="TextBox 39"/>
          <p:cNvSpPr txBox="1">
            <a:spLocks noChangeArrowheads="1"/>
          </p:cNvSpPr>
          <p:nvPr/>
        </p:nvSpPr>
        <p:spPr bwMode="auto">
          <a:xfrm>
            <a:off x="2649538" y="715963"/>
            <a:ext cx="55864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带有，具有，和，用，伴随</a:t>
            </a:r>
          </a:p>
        </p:txBody>
      </p:sp>
      <p:sp>
        <p:nvSpPr>
          <p:cNvPr id="14340" name="AutoShape 2"/>
          <p:cNvSpPr>
            <a:spLocks noChangeArrowheads="1"/>
          </p:cNvSpPr>
          <p:nvPr/>
        </p:nvSpPr>
        <p:spPr bwMode="gray">
          <a:xfrm flipH="1">
            <a:off x="850900" y="850900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文本框 24"/>
          <p:cNvSpPr txBox="1">
            <a:spLocks noChangeArrowheads="1"/>
          </p:cNvSpPr>
          <p:nvPr/>
        </p:nvSpPr>
        <p:spPr bwMode="auto">
          <a:xfrm>
            <a:off x="952500" y="7683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8223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147763" y="1331913"/>
            <a:ext cx="65532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a house with a garden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带有花园的房子</a:t>
            </a:r>
          </a:p>
          <a:p>
            <a:pPr indent="542925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 with sb.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和某人一起玩</a:t>
            </a:r>
          </a:p>
          <a:p>
            <a:pPr indent="542925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write with a pen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用笔写字</a:t>
            </a:r>
          </a:p>
          <a:p>
            <a:pPr indent="542925">
              <a:lnSpc>
                <a:spcPct val="14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Fish sleep with eyes open.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鱼睁着眼睛睡觉。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43088" y="3454400"/>
            <a:ext cx="64817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without“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没有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without doing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没有做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21"/>
          <p:cNvSpPr>
            <a:spLocks noChangeArrowheads="1"/>
          </p:cNvSpPr>
          <p:nvPr/>
        </p:nvSpPr>
        <p:spPr bwMode="auto">
          <a:xfrm>
            <a:off x="1143000" y="3554413"/>
            <a:ext cx="803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819150"/>
            <a:ext cx="7385050" cy="9334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5363" name="TextBox 39"/>
          <p:cNvSpPr txBox="1">
            <a:spLocks noChangeArrowheads="1"/>
          </p:cNvSpPr>
          <p:nvPr/>
        </p:nvSpPr>
        <p:spPr bwMode="auto">
          <a:xfrm>
            <a:off x="2649538" y="795338"/>
            <a:ext cx="5586412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What's sb. like?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某人（为人或长相）怎么样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364" name="AutoShape 2"/>
          <p:cNvSpPr>
            <a:spLocks noChangeArrowheads="1"/>
          </p:cNvSpPr>
          <p:nvPr/>
        </p:nvSpPr>
        <p:spPr bwMode="gray">
          <a:xfrm flipH="1">
            <a:off x="850900" y="90963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5" name="文本框 24"/>
          <p:cNvSpPr txBox="1">
            <a:spLocks noChangeArrowheads="1"/>
          </p:cNvSpPr>
          <p:nvPr/>
        </p:nvSpPr>
        <p:spPr bwMode="auto">
          <a:xfrm>
            <a:off x="952500" y="847725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128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2" name="矩形 7"/>
          <p:cNvSpPr>
            <a:spLocks noChangeArrowheads="1"/>
          </p:cNvSpPr>
          <p:nvPr/>
        </p:nvSpPr>
        <p:spPr bwMode="auto">
          <a:xfrm>
            <a:off x="1143000" y="1809750"/>
            <a:ext cx="7092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此句型常用于询问人的性格、品质，也可用来询问人的相貌。</a:t>
            </a: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219200" y="2944813"/>
            <a:ext cx="65532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—What's his sister like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 他的姐姐怎么样？</a:t>
            </a:r>
          </a:p>
          <a:p>
            <a:pPr marL="62738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—She is very helpful.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她非常乐于助人。（或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is tall and thin.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她又高又瘦。）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9"/>
          <p:cNvSpPr txBox="1">
            <a:spLocks noChangeArrowheads="1"/>
          </p:cNvSpPr>
          <p:nvPr/>
        </p:nvSpPr>
        <p:spPr bwMode="auto">
          <a:xfrm>
            <a:off x="838200" y="895350"/>
            <a:ext cx="1295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89088" y="847725"/>
            <a:ext cx="66294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does sb. like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？意为“某人喜欢什么？”，用于询问人的爱好。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does sb. look like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？意为“某人长得如何？”，用于询问人的相貌。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1_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1_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849</Words>
  <Application>Microsoft Office PowerPoint</Application>
  <PresentationFormat>全屏显示(16:9)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Adobe 黑体 Std R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2023-01-16T17:25:58Z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3DCB7A4799984890BE71F41C90F3751E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