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771" r:id="rId5"/>
    <p:sldId id="772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1825D6-63A7-4576-A658-C02063879E7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E34EDF9-6A68-478D-B213-1855B5A5976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07" y="1605311"/>
            <a:ext cx="573405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我不能失信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16378" y="4651821"/>
            <a:ext cx="159530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603885" y="2533015"/>
            <a:ext cx="11105515" cy="2710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课文讲一个星期天，宋耀如一家(        )到一位(        )家去，二女儿宋庆龄(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       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)。她突然想起今天上午（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），爸爸妈妈都劝她(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)，但她为了(           )还是(                   )，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履行了自己的诺言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1353789" y="1755554"/>
            <a:ext cx="5816631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5445" y="29478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准备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6637" y="29382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朋友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8742" y="38649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也很想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52327" y="386496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要教小珍学叠花篮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2574" y="47849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改天再教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78540" y="47849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守信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1191" y="47849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留了下来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81268" y="4579245"/>
            <a:ext cx="826325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宋庆龄面临的选择是和小珍叠花篮与去伯伯家冲突了，因此才跟爸爸说，不去朋友家了。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56168" y="1621415"/>
            <a:ext cx="7386856" cy="796469"/>
          </a:xfrm>
          <a:prstGeom prst="cloudCallout">
            <a:avLst/>
          </a:prstGeom>
          <a:solidFill>
            <a:srgbClr val="FFC5C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这句话是在什么情况下说的？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1268" y="2465330"/>
            <a:ext cx="9044305" cy="1709805"/>
          </a:xfrm>
          <a:prstGeom prst="plaque">
            <a:avLst/>
          </a:prstGeom>
          <a:noFill/>
          <a:ln w="38100">
            <a:solidFill>
              <a:srgbClr val="FBD0D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“爸爸，我昨天和小珍约好了，今天他来我们家，我教她叠花篮。”宋庆龄说。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2460" y="5676760"/>
            <a:ext cx="7357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用反问的语气强调了宋庆龄十分想去伯伯家。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0685" y="1662747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从哪些地方可以看出宋庆龄很想去这位伯伯家？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8075" y="2413952"/>
            <a:ext cx="93052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二女儿宋庆龄特别高兴，她早就盼着到这位伯伯家去了。伯伯家养的鸽子，尖尖的嘴巴，红红的眼睛，漂亮极啦！伯伯还说准备送她一只呢！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8075" y="2413952"/>
            <a:ext cx="93052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二女儿宋庆龄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特别高兴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，她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早就盼着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到这位伯伯家去了。伯伯家养的鸽子，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尖尖的嘴巴，红红的眼睛，漂亮极啦！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伯伯还说准备送她一只呢！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9370" y="4045902"/>
            <a:ext cx="4501036" cy="577902"/>
          </a:xfrm>
          <a:prstGeom prst="wedgeRoundRectCallout">
            <a:avLst>
              <a:gd name="adj1" fmla="val -35214"/>
              <a:gd name="adj2" fmla="val -752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说明了对鸽子的喜爱之情。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5375" y="4799012"/>
            <a:ext cx="4643817" cy="57888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你不是一直想去伯伯家吗？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缺角矩形 2"/>
          <p:cNvSpPr/>
          <p:nvPr/>
        </p:nvSpPr>
        <p:spPr>
          <a:xfrm>
            <a:off x="1859915" y="3882390"/>
            <a:ext cx="3143885" cy="543560"/>
          </a:xfrm>
          <a:prstGeom prst="plaque">
            <a:avLst/>
          </a:prstGeom>
          <a:solidFill>
            <a:srgbClr val="87CDD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34790" y="1144905"/>
            <a:ext cx="3347085" cy="1268095"/>
            <a:chOff x="6414" y="1923"/>
            <a:chExt cx="5271" cy="1997"/>
          </a:xfrm>
        </p:grpSpPr>
        <p:pic>
          <p:nvPicPr>
            <p:cNvPr id="5" name="图片 4" descr="1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4" y="1923"/>
              <a:ext cx="5271" cy="199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533" y="251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爸爸劝说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45815" y="5250815"/>
            <a:ext cx="6296025" cy="828809"/>
          </a:xfrm>
          <a:prstGeom prst="cloudCallout">
            <a:avLst>
              <a:gd name="adj1" fmla="val -28234"/>
              <a:gd name="adj2" fmla="val -81506"/>
            </a:avLst>
          </a:prstGeom>
          <a:noFill/>
          <a:ln w="38100">
            <a:solidFill>
              <a:srgbClr val="87CDD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说明宋庆龄态度很坚决！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6645" y="2463165"/>
            <a:ext cx="9904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正当爸爸拉起庆龄的手就要走的时候，庆龄又一次想到了小珍，连忙说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小珍来了会扑空的，那多不好啊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庆龄边说边把手抽回来。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10305" y="4105910"/>
            <a:ext cx="6644005" cy="1942913"/>
          </a:xfrm>
          <a:prstGeom prst="wedgeRoundRectCallout">
            <a:avLst>
              <a:gd name="adj1" fmla="val 6570"/>
              <a:gd name="adj2" fmla="val -69451"/>
              <a:gd name="adj3" fmla="val 16667"/>
            </a:avLst>
          </a:prstGeom>
          <a:noFill/>
          <a:ln w="3810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从这句话中可以看出，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宋庆龄是一个非常诚实，守信的人，自己没有忘记并且记住的事情，是一定会信守承诺的。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88415" y="2292350"/>
            <a:ext cx="988504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“不，妈妈。如果我忘记了这件事，明天可以向她道歉，可是我并没有忘记，我不能失信啊！”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45635" y="1112520"/>
            <a:ext cx="5210810" cy="1304925"/>
            <a:chOff x="6621" y="1872"/>
            <a:chExt cx="8206" cy="2055"/>
          </a:xfrm>
        </p:grpSpPr>
        <p:pic>
          <p:nvPicPr>
            <p:cNvPr id="7" name="图片 6" descr="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1" y="1872"/>
              <a:ext cx="8206" cy="205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883" y="2150"/>
              <a:ext cx="5946" cy="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怎样理解宋庆龄的话？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4737" b="3388"/>
          <a:stretch>
            <a:fillRect/>
          </a:stretch>
        </p:blipFill>
        <p:spPr>
          <a:xfrm>
            <a:off x="881380" y="4105910"/>
            <a:ext cx="1979295" cy="1806575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5675" y="4483735"/>
            <a:ext cx="1007681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宋庆龄的做法是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对的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，她是在坚持正确的做法，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不能因为一些诱惑或原因，而失去自己的初衷，正确的事情，我们要坚持，做得问心无愧，坦坦荡荡。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5560" y="3290570"/>
            <a:ext cx="6116955" cy="695482"/>
          </a:xfrm>
          <a:prstGeom prst="bevel">
            <a:avLst/>
          </a:prstGeom>
          <a:solidFill>
            <a:srgbClr val="87CD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你认为宋庆龄的做法对吗？为什么？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675" y="1789430"/>
            <a:ext cx="1061529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妈妈心疼地说：“我的女儿一个人在家，该多没意思啊！”庆龄仰起脸回答道：“一个人在家，是很没劲。可是，我并不后悔，因为我并没有失信。”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21685" y="3719195"/>
            <a:ext cx="7897495" cy="2125352"/>
          </a:xfrm>
          <a:prstGeom prst="snip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我认为宋庆龄为了守约放弃出行是值得的，因为诚实守信是一个人应有的道德水平，如果我遇到这种情况，我也会像宋庆龄一样去做。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87220" y="1679575"/>
            <a:ext cx="9413240" cy="155088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说一说：学完课文，你觉得宋庆龄为了守约放弃出行值不值得？如果你遇到这种情况，你会怎么做？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3797935"/>
            <a:ext cx="2653030" cy="1886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86605" y="1329690"/>
            <a:ext cx="2689905" cy="1274445"/>
            <a:chOff x="3386" y="3418"/>
            <a:chExt cx="11029" cy="2007"/>
          </a:xfrm>
        </p:grpSpPr>
        <p:pic>
          <p:nvPicPr>
            <p:cNvPr id="4" name="图片 3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6" y="3418"/>
              <a:ext cx="10142" cy="20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415" y="416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35082" y="3164874"/>
            <a:ext cx="693039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课文讲了一个星期天，宋庆龄一家准备到朋友家去，二女儿宋庆龄也想去。她突然想起今天上午要教小珍叠花篮，爸爸妈妈都劝她改天再教，但她为了守信还是留了下来，履行了自己的诺言。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51560" y="2961640"/>
            <a:ext cx="2495550" cy="2451735"/>
            <a:chOff x="125147" y="1674320"/>
            <a:chExt cx="2030553" cy="220069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/>
            <a:srcRect l="6546" r="71706"/>
            <a:stretch>
              <a:fillRect/>
            </a:stretch>
          </p:blipFill>
          <p:spPr>
            <a:xfrm>
              <a:off x="186146" y="2214567"/>
              <a:ext cx="1842699" cy="1660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15"/>
            <p:cNvSpPr txBox="1"/>
            <p:nvPr/>
          </p:nvSpPr>
          <p:spPr>
            <a:xfrm>
              <a:off x="125147" y="1674320"/>
              <a:ext cx="2030553" cy="5158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我不能失信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8765" y="2654935"/>
            <a:ext cx="68014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俗话说“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一诺千金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”。出示关于诚信的名言。希望同学们也能像宋庆龄一样做个诚实守信的人。</a:t>
            </a:r>
          </a:p>
        </p:txBody>
      </p:sp>
      <p:pic>
        <p:nvPicPr>
          <p:cNvPr id="4" name="图片 3" descr="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80" y="2248535"/>
            <a:ext cx="2056130" cy="348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右大括号 2"/>
          <p:cNvSpPr/>
          <p:nvPr/>
        </p:nvSpPr>
        <p:spPr>
          <a:xfrm flipH="1">
            <a:off x="2759871" y="2645711"/>
            <a:ext cx="353282" cy="2157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208802" y="4569659"/>
            <a:ext cx="3216812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没有后悔  </a:t>
            </a:r>
          </a:p>
        </p:txBody>
      </p:sp>
      <p:sp>
        <p:nvSpPr>
          <p:cNvPr id="5" name="矩形 4"/>
          <p:cNvSpPr/>
          <p:nvPr/>
        </p:nvSpPr>
        <p:spPr>
          <a:xfrm rot="10800000" flipV="1">
            <a:off x="1871655" y="2512559"/>
            <a:ext cx="480546" cy="25304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我不能失信</a:t>
            </a:r>
          </a:p>
        </p:txBody>
      </p:sp>
      <p:sp>
        <p:nvSpPr>
          <p:cNvPr id="7" name="矩形 6"/>
          <p:cNvSpPr/>
          <p:nvPr/>
        </p:nvSpPr>
        <p:spPr>
          <a:xfrm>
            <a:off x="3208962" y="2347390"/>
            <a:ext cx="369316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宋庆龄一家要去朋友家</a:t>
            </a:r>
          </a:p>
        </p:txBody>
      </p:sp>
      <p:sp>
        <p:nvSpPr>
          <p:cNvPr id="8" name="矩形 7"/>
          <p:cNvSpPr/>
          <p:nvPr/>
        </p:nvSpPr>
        <p:spPr>
          <a:xfrm>
            <a:off x="3208963" y="3528460"/>
            <a:ext cx="440436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宋庆龄很想去，但有约在先</a:t>
            </a:r>
          </a:p>
        </p:txBody>
      </p:sp>
      <p:sp>
        <p:nvSpPr>
          <p:cNvPr id="9" name="右大括号 8"/>
          <p:cNvSpPr/>
          <p:nvPr/>
        </p:nvSpPr>
        <p:spPr>
          <a:xfrm>
            <a:off x="8275644" y="2727120"/>
            <a:ext cx="378091" cy="2157912"/>
          </a:xfrm>
          <a:prstGeom prst="rightBrace">
            <a:avLst>
              <a:gd name="adj1" fmla="val 8333"/>
              <a:gd name="adj2" fmla="val 51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8873445" y="2846447"/>
            <a:ext cx="480546" cy="20383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诚实守信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/>
      <p:bldP spid="8" grpId="0"/>
      <p:bldP spid="9" grpId="0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52814" y="1297801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52814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52814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52814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52814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2" name="矩形 17"/>
          <p:cNvSpPr/>
          <p:nvPr/>
        </p:nvSpPr>
        <p:spPr>
          <a:xfrm>
            <a:off x="660384" y="1198245"/>
            <a:ext cx="1029144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一、选字填空。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耀 要 药        闪（   ）       （   ）品            只（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盼 畔 判       湖（   ）         企（   ）          （   ）断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歉 欠 纤      （   ）钱         （   ）夫            道（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40608" y="24052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耀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6292" y="2414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药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0662" y="242390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2396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畔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83151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盼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6826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判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44785" y="41237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欠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36292" y="41237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纤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3391" y="4129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歉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  <p:sp>
        <p:nvSpPr>
          <p:cNvPr id="22" name="矩形 17"/>
          <p:cNvSpPr/>
          <p:nvPr/>
        </p:nvSpPr>
        <p:spPr>
          <a:xfrm>
            <a:off x="428346" y="1459075"/>
            <a:ext cx="893953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二、形近字组词。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庆（          ）     盼（           ）      歉（ 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庄（         ）      扮（          ）       谦（          ）                                        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9449" y="263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庆祝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47387" y="343374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村庄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31651" y="263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盼望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39589" y="346277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打扮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68275" y="259328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道歉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15570" y="3454184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谦虚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0458" y="1158318"/>
            <a:ext cx="8130540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1.分角色朗读并表演课文。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2.请你设想一下，如果小珍知道了这件事，她会说些什么呢？请你试着写一写。 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68" y="4021494"/>
            <a:ext cx="1619829" cy="22100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07" y="1605311"/>
            <a:ext cx="573405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16378" y="4651821"/>
            <a:ext cx="159530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95115" y="1969135"/>
            <a:ext cx="7143115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孔子说：“人而无信，不知其可也。”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一个人如果没有了诚信，不知道他还能做什么。同学们，你们在生活中有面临过关于诚信的两难选择吗？你们又是怎么做的呢？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今天，我们就去看看小时候的宋庆龄在是否守信之间是怎样选择的！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007707" y="1480833"/>
            <a:ext cx="10441776" cy="373897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宋庆龄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（1893-1981）中华人民共和国领导人，爱国主义、民主主义、国际主义、共产主义战士。广东文昌（今属海南）人，生于上海。是孙中山先生的夫人。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走近作者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9506" y="2027555"/>
            <a:ext cx="10292988" cy="332398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牟文正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著有小学课文《我不能失信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文学科普类作品《中国百首经典歌曲及其背后的故事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中国传统节日故事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全国儿童幻想作文选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中华名人童年故事》等，青少年名著类作品有（均为青少年版或缩写版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复活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钢铁是怎样炼成的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八十天环游地球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基督山伯爵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巴黎圣母院》等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660384" y="1470025"/>
            <a:ext cx="8976360" cy="529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35430" y="778778"/>
            <a:ext cx="2424430" cy="890171"/>
          </a:xfrm>
          <a:prstGeom prst="cloudCallout">
            <a:avLst>
              <a:gd name="adj1" fmla="val 6615"/>
              <a:gd name="adj2" fmla="val 23610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3115" y="2297549"/>
            <a:ext cx="89084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照耀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宋庆龄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盼着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道歉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叠花篮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守信用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后悔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0960" y="1930519"/>
            <a:ext cx="78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yào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0085" y="193051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qìng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7610" y="1930519"/>
            <a:ext cx="90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pàn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6670" y="193051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qiàn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1060" y="3867269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ié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49820" y="784999"/>
            <a:ext cx="2424430" cy="895560"/>
          </a:xfrm>
          <a:prstGeom prst="cloudCallout">
            <a:avLst>
              <a:gd name="adj1" fmla="val 39093"/>
              <a:gd name="adj2" fmla="val 18544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会认字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907950" y="1708796"/>
            <a:ext cx="7493416" cy="145955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加一加：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盼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兼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歉 </a:t>
            </a:r>
          </a:p>
        </p:txBody>
      </p:sp>
      <p:sp>
        <p:nvSpPr>
          <p:cNvPr id="15" name="TextBox 39"/>
          <p:cNvSpPr txBox="1"/>
          <p:nvPr/>
        </p:nvSpPr>
        <p:spPr>
          <a:xfrm>
            <a:off x="990433" y="3522818"/>
            <a:ext cx="7328451" cy="73128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猜谜语：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“鸦背夕阳红”谜底是“耀”。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3" name="图片 2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467485"/>
            <a:ext cx="6990715" cy="4658360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38580" y="2901315"/>
            <a:ext cx="628396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解释：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说明含义、原因、理由等。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失信：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答应别人的事没做，失去信用。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扑空：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没有在目的地找到要找的对象。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信用：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能够履行跟人约定的事情而取得的信任。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准备：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412evmt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宽屏</PresentationFormat>
  <Paragraphs>128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2021-05-10T00:55:16Z</dcterms:created>
  <dcterms:modified xsi:type="dcterms:W3CDTF">2023-01-10T05:39:46Z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3EE10C06878E4A8281C1CA0B3622BB90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