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6" r:id="rId2"/>
    <p:sldId id="518" r:id="rId3"/>
    <p:sldId id="548" r:id="rId4"/>
    <p:sldId id="488" r:id="rId5"/>
    <p:sldId id="490" r:id="rId6"/>
    <p:sldId id="491" r:id="rId7"/>
    <p:sldId id="492" r:id="rId8"/>
    <p:sldId id="493" r:id="rId9"/>
    <p:sldId id="494" r:id="rId10"/>
    <p:sldId id="495" r:id="rId11"/>
    <p:sldId id="498" r:id="rId12"/>
    <p:sldId id="499" r:id="rId13"/>
    <p:sldId id="500" r:id="rId14"/>
    <p:sldId id="501" r:id="rId15"/>
    <p:sldId id="549" r:id="rId16"/>
    <p:sldId id="550" r:id="rId17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FF6600"/>
    <a:srgbClr val="FAFADC"/>
    <a:srgbClr val="0000FF"/>
    <a:srgbClr val="D3E0B6"/>
    <a:srgbClr val="3366FF"/>
    <a:srgbClr val="DA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0" autoAdjust="0"/>
    <p:restoredTop sz="94254" autoAdjust="0"/>
  </p:normalViewPr>
  <p:slideViewPr>
    <p:cSldViewPr snapToGrid="0" snapToObjects="1">
      <p:cViewPr varScale="1">
        <p:scale>
          <a:sx n="145" d="100"/>
          <a:sy n="145" d="100"/>
        </p:scale>
        <p:origin x="-816" y="-96"/>
      </p:cViewPr>
      <p:guideLst>
        <p:guide orient="horz" pos="162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fld id="{9DCA5162-BC3A-4708-B4D6-48846FE293E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FFBC68B-66B4-4AE3-B2E8-3E1E91FA91C6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E682A86-2412-46E2-8430-B944AAF1FCC9}" type="slidenum">
              <a:rPr lang="zh-CN" altLang="en-US">
                <a:latin typeface="Arial" panose="020B0604020202020204" pitchFamily="34" charset="0"/>
              </a:rPr>
              <a:t>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8483DA1-3B47-4C48-AB92-BC9FA58D80A1}" type="slidenum">
              <a:rPr lang="zh-CN" altLang="en-US">
                <a:latin typeface="Arial" panose="020B0604020202020204" pitchFamily="34" charset="0"/>
              </a:rPr>
              <a:t>9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3FC9-8F14-4250-8B1B-A2F3490F9A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9B6E-0889-4349-8F83-11B4295344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B9B4-9DD4-430E-969F-26833038E5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5023E-7D3B-46ED-8DCF-4FAFBE2028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CACD-2462-4C5A-A0DC-16E0950566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A4971-7633-4B8F-81B1-0E53BB00AF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础巩固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50875" y="55563"/>
            <a:ext cx="187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基础巩固练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能力提升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1513" y="44450"/>
            <a:ext cx="1751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能力提升练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F37E-FC42-4E56-BC16-A3CC07AC528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FC45-BF9C-41FB-A70A-70606C9DFF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8ECB8-4C5A-4559-BDC0-0411D630A7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F999-98CA-4EC1-91F6-08B1C9FAD2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CBD6-8102-455E-9A4C-289C7CE0FB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6B180-2AF3-4D35-80FD-7D2AD9F68A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DD3E-3E40-44E0-94CC-D4C0D60937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EDDA-5D09-4BAC-9425-DCB9A20CA2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C476-559B-4FCB-9616-A0C26FF28F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6854F-1CF8-488B-9CD5-3CAD13FDD9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35B6-247A-4D87-9AD7-D2ECBEC213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3855F-6C9F-4DB2-97C8-E61DBEB42E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4BB4-C53E-44D1-8A5B-D089291C2B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77437-41A0-4276-B3AD-A1A17760D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BE99-FD08-4AEB-ADBC-E2ED97EA11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17B5-735B-49DB-BC19-83C12DCD93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955CEB-6D26-4D7B-8A14-E20B6C1573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4B2001C2-1E29-4EA6-873B-3B8926A8C83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0" y="1146152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 1   </a:t>
            </a:r>
            <a:r>
              <a:rPr lang="en-US" altLang="zh-CN" sz="4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Know </a:t>
            </a:r>
            <a:r>
              <a:rPr lang="en-US" altLang="zh-CN" sz="4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yourself</a:t>
            </a:r>
            <a:endParaRPr lang="zh-CN" altLang="zh-CN" sz="4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403225" y="93663"/>
            <a:ext cx="217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E46C0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2000" b="1" dirty="0">
                <a:solidFill>
                  <a:srgbClr val="FF669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译林版 九年级上</a:t>
            </a:r>
          </a:p>
        </p:txBody>
      </p:sp>
      <p:sp>
        <p:nvSpPr>
          <p:cNvPr id="7172" name="TextBox 19"/>
          <p:cNvSpPr txBox="1">
            <a:spLocks noChangeArrowheads="1"/>
          </p:cNvSpPr>
          <p:nvPr/>
        </p:nvSpPr>
        <p:spPr bwMode="auto">
          <a:xfrm>
            <a:off x="1027113" y="2346246"/>
            <a:ext cx="7197725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FF66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Welcome </a:t>
            </a:r>
            <a:r>
              <a:rPr lang="en-US" altLang="zh-CN" sz="3200" b="1" dirty="0">
                <a:solidFill>
                  <a:srgbClr val="FF66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the unit</a:t>
            </a:r>
            <a:endParaRPr lang="zh-CN" altLang="zh-CN" sz="3200" b="1" dirty="0">
              <a:solidFill>
                <a:srgbClr val="FF66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4450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3238" y="954088"/>
            <a:ext cx="8332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保持课堂秩序是很重要的。</a:t>
            </a:r>
          </a:p>
          <a:p>
            <a:pPr indent="4508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is very important _______ ______ classes ______ ______.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733800" y="1933575"/>
            <a:ext cx="4840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keep                  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     order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943225" y="1641475"/>
            <a:ext cx="141446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79838" y="587375"/>
            <a:ext cx="3738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It is important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to do </a:t>
            </a:r>
            <a:r>
              <a:rPr lang="en-US" altLang="zh-CN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3827463" y="976313"/>
            <a:ext cx="376237" cy="33496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108075" y="1641475"/>
            <a:ext cx="1633538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63675" y="2808288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keep ... in order 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使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...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保持有序</a:t>
            </a:r>
            <a:endParaRPr lang="zh-CN" altLang="zh-CN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738313" y="1803400"/>
            <a:ext cx="374650" cy="100488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962025"/>
            <a:ext cx="85947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整天工作不说话真可怕。</a:t>
            </a:r>
          </a:p>
          <a:p>
            <a:pPr indent="450850" eaLnBrk="1" fontAlgn="auto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is _______  to work without speaking _____ ______ _____.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460750" y="1785938"/>
            <a:ext cx="6826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66788" y="1785938"/>
            <a:ext cx="576262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449388" y="2293938"/>
            <a:ext cx="127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terrible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064250" y="2297113"/>
            <a:ext cx="2398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      day    long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53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1046163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我和我父母都认为我不能成为一名优秀的会计。</a:t>
            </a:r>
          </a:p>
          <a:p>
            <a:pPr marL="4508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Neither my parents nor I think I can ______ ______ ______ ___________.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2825750" y="490538"/>
            <a:ext cx="5689600" cy="555625"/>
          </a:xfrm>
          <a:prstGeom prst="wedgeRoundRectCallout">
            <a:avLst>
              <a:gd name="adj1" fmla="val -13635"/>
              <a:gd name="adj2" fmla="val 9604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make+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宾语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宾语补足语，表示使某人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...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70538" y="2068513"/>
            <a:ext cx="2944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make       a       good 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82675" y="2728913"/>
            <a:ext cx="1638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accountant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4518025" y="1749425"/>
            <a:ext cx="25717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55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773113"/>
            <a:ext cx="8332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他容易发怒吗？</a:t>
            </a:r>
          </a:p>
          <a:p>
            <a:pPr indent="535305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Does he _______ _______ _______?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11413" y="1779588"/>
            <a:ext cx="3057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        angry     easily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368425" y="1476375"/>
            <a:ext cx="12858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581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57225" y="487363"/>
            <a:ext cx="78930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四、补全对话。（有两项多余）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[2018·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天津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</a:p>
          <a:p>
            <a:pPr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Lingling, you look unhappy. What’s up?</a:t>
            </a:r>
          </a:p>
          <a:p>
            <a:pPr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Dad, I have a problem with my best friend.</a:t>
            </a:r>
          </a:p>
          <a:p>
            <a:pPr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16      </a:t>
            </a:r>
          </a:p>
          <a:p>
            <a:pPr marL="355600" indent="-355600"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We’ve been friends for five years. We went to different schools last term. And she came to study at my school this term. I was very happy at first.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17</a:t>
            </a:r>
          </a:p>
          <a:p>
            <a:pPr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Can you tell me how she’s different?</a:t>
            </a:r>
          </a:p>
        </p:txBody>
      </p:sp>
      <p:sp>
        <p:nvSpPr>
          <p:cNvPr id="11" name="圆角矩形标注 10"/>
          <p:cNvSpPr/>
          <p:nvPr/>
        </p:nvSpPr>
        <p:spPr>
          <a:xfrm>
            <a:off x="2693988" y="1598613"/>
            <a:ext cx="5424487" cy="1038225"/>
          </a:xfrm>
          <a:prstGeom prst="wedgeRoundRectCallout">
            <a:avLst>
              <a:gd name="adj1" fmla="val -58112"/>
              <a:gd name="adj2" fmla="val 1649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下文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开始叙说与朋友之间的问题，故此处应为询问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与朋友发生了什么事</a:t>
            </a:r>
            <a:endParaRPr lang="zh-CN" alt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93825" y="2098675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3" name="圆角矩形标注 12"/>
          <p:cNvSpPr/>
          <p:nvPr/>
        </p:nvSpPr>
        <p:spPr>
          <a:xfrm>
            <a:off x="6326188" y="3040063"/>
            <a:ext cx="2616200" cy="1306512"/>
          </a:xfrm>
          <a:prstGeom prst="wedgeRoundRectCallout">
            <a:avLst>
              <a:gd name="adj1" fmla="val -58112"/>
              <a:gd name="adj2" fmla="val 1649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下文是询问她如何不同寻常，此处应说她是不同寻常的</a:t>
            </a:r>
            <a:endParaRPr lang="zh-CN" altLang="en-US" sz="2200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1152525" y="4575175"/>
            <a:ext cx="43815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126038" y="3606800"/>
            <a:ext cx="423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</a:p>
        </p:txBody>
      </p:sp>
      <p:pic>
        <p:nvPicPr>
          <p:cNvPr id="2560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692150" y="571500"/>
            <a:ext cx="833278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She doesn’t like me to see my other friends.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18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Yes, I have. But she refused to listen.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19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No, I don’t know.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2917825" y="1282700"/>
            <a:ext cx="3411538" cy="919163"/>
          </a:xfrm>
          <a:prstGeom prst="wedgeRoundRectCallout">
            <a:avLst>
              <a:gd name="adj1" fmla="val -62713"/>
              <a:gd name="adj2" fmla="val 393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由回答可知此处应为询问是否做了某事</a:t>
            </a:r>
            <a:endParaRPr lang="zh-CN" altLang="en-US" sz="22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1127125" y="2700338"/>
            <a:ext cx="12954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11300" y="15144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150938" y="4206875"/>
            <a:ext cx="20018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圆角矩形标注 8"/>
          <p:cNvSpPr/>
          <p:nvPr/>
        </p:nvSpPr>
        <p:spPr>
          <a:xfrm>
            <a:off x="3152775" y="2763838"/>
            <a:ext cx="3411538" cy="919162"/>
          </a:xfrm>
          <a:prstGeom prst="wedgeRoundRectCallout">
            <a:avLst>
              <a:gd name="adj1" fmla="val -62713"/>
              <a:gd name="adj2" fmla="val 393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由回答可知此处应为询问是否知道某事</a:t>
            </a:r>
            <a:endParaRPr lang="zh-CN" altLang="en-US" sz="2200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11300" y="29924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2663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3327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Maybe she doesn’t feel sure of herself.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20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Maybe. What shall I do then?</a:t>
            </a:r>
          </a:p>
          <a:p>
            <a:pPr marL="355600" indent="-3556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A: You can introduce her to your other friends and encourage her to join in more activities.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B: I see. Thanks, Dad.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4983163" y="1425575"/>
            <a:ext cx="3411537" cy="820738"/>
          </a:xfrm>
          <a:prstGeom prst="wedgeRoundRectCallout">
            <a:avLst>
              <a:gd name="adj1" fmla="val -67935"/>
              <a:gd name="adj2" fmla="val -6288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此处为分析原因，下句应承接上句的内容。</a:t>
            </a:r>
            <a:endParaRPr lang="zh-CN" altLang="en-US" sz="2200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89650" y="823913"/>
            <a:ext cx="37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416175" y="1273175"/>
            <a:ext cx="200183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65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4350" y="546100"/>
            <a:ext cx="836771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一、根据首字母及汉语提示完成单词。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55600" indent="-3556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N_______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（两者都不）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of the two children is from Beijing. They are from Hefei.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She likes to keep everything in the kitchen in good o 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（顺序）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Neither Tom n 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（也不）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Jim has finished the homework .</a:t>
            </a:r>
          </a:p>
        </p:txBody>
      </p:sp>
      <p:pic>
        <p:nvPicPr>
          <p:cNvPr id="10243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1035050" y="1212850"/>
            <a:ext cx="1509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either</a:t>
            </a: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7234238" y="2305050"/>
            <a:ext cx="1065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rder</a:t>
            </a:r>
          </a:p>
        </p:txBody>
      </p:sp>
      <p:sp>
        <p:nvSpPr>
          <p:cNvPr id="43" name="TextBox 14"/>
          <p:cNvSpPr txBox="1">
            <a:spLocks noChangeArrowheads="1"/>
          </p:cNvSpPr>
          <p:nvPr/>
        </p:nvSpPr>
        <p:spPr bwMode="auto">
          <a:xfrm>
            <a:off x="2592388" y="3408363"/>
            <a:ext cx="585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617538"/>
            <a:ext cx="83677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Look! The card s 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（写着）“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Happy Birthday To You”.</a:t>
            </a:r>
          </a:p>
          <a:p>
            <a:pPr marL="355600" indent="-3556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I am poor at g 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（语法）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Could you give me some advice?</a:t>
            </a:r>
          </a:p>
        </p:txBody>
      </p:sp>
      <p:pic>
        <p:nvPicPr>
          <p:cNvPr id="1229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2947988" y="871538"/>
            <a:ext cx="738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ays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TextBox 10"/>
          <p:cNvSpPr txBox="1">
            <a:spLocks noChangeArrowheads="1"/>
          </p:cNvSpPr>
          <p:nvPr/>
        </p:nvSpPr>
        <p:spPr bwMode="auto">
          <a:xfrm>
            <a:off x="2554288" y="1612900"/>
            <a:ext cx="1482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rammar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49275" y="379413"/>
            <a:ext cx="7953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二、单项选择。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温州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—Do you like rock music or light music?</a:t>
            </a:r>
          </a:p>
          <a:p>
            <a:pPr indent="273050" eaLnBrk="1" fontAlgn="auto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______. I like Beijing Opera.</a:t>
            </a:r>
          </a:p>
          <a:p>
            <a:pPr indent="273050" eaLnBrk="1" fontAlgn="auto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Either            B. None            C. Both           D. Neither</a:t>
            </a:r>
          </a:p>
        </p:txBody>
      </p:sp>
      <p:pic>
        <p:nvPicPr>
          <p:cNvPr id="1433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9200" y="42957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1581150" y="2233613"/>
            <a:ext cx="65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387600" y="2671763"/>
            <a:ext cx="2409825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 bwMode="auto">
          <a:xfrm>
            <a:off x="5308600" y="1958975"/>
            <a:ext cx="2965450" cy="1200150"/>
            <a:chOff x="3835729" y="3583570"/>
            <a:chExt cx="2965721" cy="1022260"/>
          </a:xfrm>
        </p:grpSpPr>
        <p:sp>
          <p:nvSpPr>
            <p:cNvPr id="3" name="圆角矩形标注 2"/>
            <p:cNvSpPr/>
            <p:nvPr/>
          </p:nvSpPr>
          <p:spPr>
            <a:xfrm>
              <a:off x="3835729" y="3586274"/>
              <a:ext cx="2730750" cy="969525"/>
            </a:xfrm>
            <a:prstGeom prst="wedgeRoundRectCallout">
              <a:avLst>
                <a:gd name="adj1" fmla="val -64275"/>
                <a:gd name="adj2" fmla="val -729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7" name="TextBox 10"/>
            <p:cNvSpPr txBox="1">
              <a:spLocks noChangeArrowheads="1"/>
            </p:cNvSpPr>
            <p:nvPr/>
          </p:nvSpPr>
          <p:spPr bwMode="auto">
            <a:xfrm>
              <a:off x="3870657" y="3583570"/>
              <a:ext cx="2930793" cy="1022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回答既不是</a:t>
              </a:r>
              <a:r>
                <a:rPr lang="en-US" altLang="zh-CN" sz="24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rock music </a:t>
              </a:r>
              <a:r>
                <a:rPr lang="zh-CN" altLang="en-US" sz="24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也不是</a:t>
              </a:r>
              <a:r>
                <a:rPr lang="en-US" altLang="zh-CN" sz="24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 light music</a:t>
              </a:r>
              <a:endParaRPr lang="zh-CN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TextBox 10"/>
          <p:cNvSpPr txBox="1">
            <a:spLocks noChangeArrowheads="1"/>
          </p:cNvSpPr>
          <p:nvPr/>
        </p:nvSpPr>
        <p:spPr bwMode="auto">
          <a:xfrm>
            <a:off x="828675" y="3640138"/>
            <a:ext cx="1760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（两者中）任何一个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2527300" y="3663950"/>
            <a:ext cx="21748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（三者或三者以上）都不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4702175" y="3635375"/>
            <a:ext cx="166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两者都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6565900" y="3663950"/>
            <a:ext cx="166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两者都不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33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558800"/>
            <a:ext cx="83693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7. — Dad, I have won an Award for the Best Student in our school.</a:t>
            </a:r>
          </a:p>
          <a:p>
            <a:pPr indent="2730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Congratulations! But remember not to ______ everywhere.</a:t>
            </a:r>
          </a:p>
          <a:p>
            <a:pPr indent="2730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turn off         B. take off          C. get off            D. show off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6172200" y="1562100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667000" y="1241425"/>
            <a:ext cx="420846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204913" y="3421063"/>
            <a:ext cx="5564187" cy="5445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结合语境，可知应为“不要到处炫耀”</a:t>
            </a: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5366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077913" y="2776538"/>
            <a:ext cx="1012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关掉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2987675" y="2776538"/>
            <a:ext cx="1087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起飞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691063" y="2770188"/>
            <a:ext cx="166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下车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7134225" y="2800350"/>
            <a:ext cx="126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炫耀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32113" y="460375"/>
            <a:ext cx="2732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获得了最佳学生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0" grpId="0"/>
      <p:bldP spid="12" grpId="0"/>
      <p:bldP spid="13" grpId="0"/>
      <p:bldP spid="1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0213" y="677863"/>
            <a:ext cx="8120062" cy="3711575"/>
          </a:xfrm>
          <a:prstGeom prst="rect">
            <a:avLst/>
          </a:prstGeom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fontAlgn="auto" hangingPunct="1">
              <a:lnSpc>
                <a:spcPct val="16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We are supposed to ______ a solution to stop people from looking down at their mobile phones while driving cars.</a:t>
            </a:r>
          </a:p>
          <a:p>
            <a:pPr indent="355600" eaLnBrk="1" fontAlgn="auto" hangingPunct="1">
              <a:lnSpc>
                <a:spcPct val="16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come up with               </a:t>
            </a:r>
          </a:p>
          <a:p>
            <a:pPr indent="355600" eaLnBrk="1" fontAlgn="auto" hangingPunct="1">
              <a:lnSpc>
                <a:spcPct val="16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come from</a:t>
            </a:r>
          </a:p>
          <a:p>
            <a:pPr indent="355600" eaLnBrk="1" fontAlgn="auto" hangingPunct="1">
              <a:lnSpc>
                <a:spcPct val="16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come out                </a:t>
            </a:r>
          </a:p>
          <a:p>
            <a:pPr indent="355600" eaLnBrk="1" fontAlgn="auto" hangingPunct="1">
              <a:lnSpc>
                <a:spcPct val="16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come true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3535363" y="833438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638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>
          <a:xfrm>
            <a:off x="2951163" y="2312988"/>
            <a:ext cx="71755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68713" y="2081213"/>
            <a:ext cx="1746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提出，想出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662238" y="2954338"/>
            <a:ext cx="71755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79788" y="2722563"/>
            <a:ext cx="1746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来自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484438" y="3535363"/>
            <a:ext cx="71755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01988" y="3305175"/>
            <a:ext cx="1744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出来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2592388" y="4154488"/>
            <a:ext cx="71755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09938" y="3924300"/>
            <a:ext cx="1036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实现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491038" y="1252538"/>
            <a:ext cx="9239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346575" y="514350"/>
            <a:ext cx="15668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</a:rPr>
              <a:t>解决方案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5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68338" y="725488"/>
            <a:ext cx="81200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—Guess what! Teresa makes her own clothes.</a:t>
            </a:r>
          </a:p>
          <a:p>
            <a:pPr indent="2730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—Wow, she is so ______ . I could never do that.</a:t>
            </a:r>
          </a:p>
          <a:p>
            <a:pPr indent="2730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simple       B. creative       C. popular        D. energetic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497263" y="1744663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854450" y="1403350"/>
            <a:ext cx="284321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270375" y="603250"/>
            <a:ext cx="201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自己做衣服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1176338" y="2976563"/>
            <a:ext cx="1198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简单的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2636838" y="3000375"/>
            <a:ext cx="1935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有创造性的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633913" y="2995613"/>
            <a:ext cx="166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流行的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6591300" y="2976563"/>
            <a:ext cx="1803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有能量的，有活力的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228725" y="3778250"/>
            <a:ext cx="5160963" cy="54451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结合语境，可知应为“很有创造力”</a:t>
            </a: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741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938213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The teacher shouldn’t make the students ______ so much homework.</a:t>
            </a:r>
          </a:p>
          <a:p>
            <a:pPr indent="4508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do            B. to do              C. doing            D. does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786188" y="1622425"/>
            <a:ext cx="31972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圆角矩形标注 8"/>
          <p:cNvSpPr/>
          <p:nvPr/>
        </p:nvSpPr>
        <p:spPr>
          <a:xfrm>
            <a:off x="2647950" y="522288"/>
            <a:ext cx="6223000" cy="604837"/>
          </a:xfrm>
          <a:prstGeom prst="wedgeRoundRectCallout">
            <a:avLst>
              <a:gd name="adj1" fmla="val -17419"/>
              <a:gd name="adj2" fmla="val 72930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后接不带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的动词不定式作宾语补足语</a:t>
            </a:r>
            <a:endParaRPr lang="zh-CN" alt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6332538" y="1216025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3557588" y="1979613"/>
            <a:ext cx="427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结构：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make+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宾语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动词原形</a:t>
            </a:r>
            <a:endParaRPr lang="zh-CN" altLang="zh-CN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 flipH="1" flipV="1">
            <a:off x="4310063" y="1676400"/>
            <a:ext cx="669925" cy="41592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5224463" y="1563688"/>
            <a:ext cx="669925" cy="52863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1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标注 17"/>
          <p:cNvSpPr/>
          <p:nvPr/>
        </p:nvSpPr>
        <p:spPr>
          <a:xfrm>
            <a:off x="568325" y="3032125"/>
            <a:ext cx="5880100" cy="603250"/>
          </a:xfrm>
          <a:prstGeom prst="wedgeRoundRectCallout">
            <a:avLst>
              <a:gd name="adj1" fmla="val -25277"/>
              <a:gd name="adj2" fmla="val -22202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用现在完成时：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have/has+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动词的过去分词</a:t>
            </a:r>
            <a:endParaRPr lang="zh-CN" altLang="en-US" dirty="0"/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544513"/>
            <a:ext cx="8332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三、根据汉语意思完成句子。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孩子们已经吃光了冰箱里面的食物。</a:t>
            </a:r>
          </a:p>
          <a:p>
            <a:pPr indent="4508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children have ______ ______ the food in the fridge.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028825" y="1966913"/>
            <a:ext cx="5476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2589213" y="1508125"/>
            <a:ext cx="735012" cy="48260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3313113" y="2281238"/>
            <a:ext cx="1868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eaten       up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9463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全屏显示(16:9)</PresentationFormat>
  <Paragraphs>111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等线</vt:lpstr>
      <vt:lpstr>等线 Light</vt:lpstr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2023-01-16T17:26:22Z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6CA0CA3718D84CDCB6DE99594B9CB21F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