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6" r:id="rId9"/>
    <p:sldId id="281" r:id="rId10"/>
    <p:sldId id="275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4FF"/>
    <a:srgbClr val="ECE8E4"/>
    <a:srgbClr val="FFFFE5"/>
    <a:srgbClr val="FFFFA9"/>
    <a:srgbClr val="FFFF99"/>
    <a:srgbClr val="FF9933"/>
    <a:srgbClr val="FF0000"/>
    <a:srgbClr val="E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9" autoAdjust="0"/>
    <p:restoredTop sz="98640" autoAdjust="0"/>
  </p:normalViewPr>
  <p:slideViewPr>
    <p:cSldViewPr>
      <p:cViewPr>
        <p:scale>
          <a:sx n="100" d="100"/>
          <a:sy n="100" d="100"/>
        </p:scale>
        <p:origin x="-57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29E1269F-F6BF-4F41-8109-18C3D0DB510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1269F-F6BF-4F41-8109-18C3D0DB5104}" type="slidenum">
              <a:rPr lang="zh-CN" altLang="en-US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D87C-8393-4CDD-8876-4B42CCA8DBF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BF513-AD92-463D-ABD0-83EDE84C34F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BF513-AD92-463D-ABD0-83EDE84C34F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B71CF-D1A8-4B34-A3B8-E68D381EFCC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62175" y="2390775"/>
            <a:ext cx="15763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3483443" y="2162634"/>
            <a:ext cx="4260802" cy="123507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483443" y="3424698"/>
            <a:ext cx="4260802" cy="450623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C3F1A-6D8E-4FE0-B4CB-AAAAFF321E5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659F-29E4-4E4D-8571-CAAD47F5AFB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408D-5E7E-4A27-A14A-E08703744EF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AB871-6F20-4610-8292-13B91BB116F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1A93-AD39-48AB-A6DA-DA594FF376B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29687-E918-476C-BDF7-BCD4F8BEE30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902AD-A009-4A0E-B96A-29AD2BD315A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028950" y="674688"/>
            <a:ext cx="5532438" cy="70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 bwMode="auto">
          <a:xfrm>
            <a:off x="496888" y="1549400"/>
            <a:ext cx="8204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fld id="{BECBF513-AD92-463D-ABD0-83EDE84C34F3}" type="slidenum">
              <a:rPr lang="zh-CN" altLang="en-US" smtClean="0"/>
              <a:t>‹#›</a:t>
            </a:fld>
            <a:endParaRPr lang="en-US" altLang="zh-CN"/>
          </a:p>
        </p:txBody>
      </p:sp>
      <p:pic>
        <p:nvPicPr>
          <p:cNvPr id="1032" name="图片 7"/>
          <p:cNvPicPr>
            <a:picLocks noChangeAspect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307388" y="657225"/>
            <a:ext cx="8366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90000"/>
        <a:buBlip>
          <a:blip r:embed="rId16"/>
        </a:buBlip>
        <a:defRPr sz="2000" kern="1200">
          <a:solidFill>
            <a:srgbClr val="8B8E2E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B1D19B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448" y="206084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7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7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多边形与</a:t>
            </a:r>
            <a:r>
              <a:rPr lang="zh-CN" altLang="en-US" sz="7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圆</a:t>
            </a:r>
            <a:endParaRPr lang="zh-CN" alt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94911" y="5445224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519" y="2041254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052513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1.(2004</a:t>
            </a:r>
            <a:r>
              <a:rPr lang="en-US" altLang="zh-CN" sz="2800" dirty="0">
                <a:cs typeface="Arial" panose="020B0604020202020204" pitchFamily="34" charset="0"/>
              </a:rPr>
              <a:t>·</a:t>
            </a:r>
            <a:r>
              <a:rPr lang="zh-CN" altLang="en-US" sz="2800" dirty="0">
                <a:cs typeface="Arial" panose="020B0604020202020204" pitchFamily="34" charset="0"/>
              </a:rPr>
              <a:t>天津</a:t>
            </a:r>
            <a:r>
              <a:rPr lang="en-US" altLang="zh-CN" sz="2800" dirty="0"/>
              <a:t>)</a:t>
            </a:r>
            <a:r>
              <a:rPr lang="zh-CN" altLang="en-US" sz="2800" dirty="0"/>
              <a:t>若一个正多边形的每一个内角都等于</a:t>
            </a:r>
            <a:r>
              <a:rPr lang="en-US" altLang="zh-CN" sz="2800" dirty="0"/>
              <a:t>120</a:t>
            </a:r>
            <a:r>
              <a:rPr lang="en-US" altLang="zh-CN" sz="2800" dirty="0">
                <a:cs typeface="Arial" panose="020B0604020202020204" pitchFamily="34" charset="0"/>
              </a:rPr>
              <a:t>°</a:t>
            </a:r>
            <a:r>
              <a:rPr lang="en-US" altLang="zh-CN" sz="2800" dirty="0"/>
              <a:t>,</a:t>
            </a:r>
            <a:r>
              <a:rPr lang="zh-CN" altLang="en-US" sz="2800" dirty="0"/>
              <a:t>则它是                                                                 </a:t>
            </a:r>
            <a:r>
              <a:rPr lang="en-US" altLang="zh-CN" sz="2800" dirty="0"/>
              <a:t>(      )</a:t>
            </a:r>
          </a:p>
          <a:p>
            <a:pPr eaLnBrk="1" hangingPunct="1"/>
            <a:r>
              <a:rPr lang="zh-CN" altLang="en-US" sz="2800" dirty="0"/>
              <a:t>  </a:t>
            </a:r>
            <a:r>
              <a:rPr lang="en-US" altLang="zh-CN" sz="2800" dirty="0"/>
              <a:t>A.</a:t>
            </a:r>
            <a:r>
              <a:rPr lang="zh-CN" altLang="en-US" sz="2800" dirty="0"/>
              <a:t>正方形            </a:t>
            </a:r>
            <a:r>
              <a:rPr lang="en-US" altLang="zh-CN" sz="2800" dirty="0"/>
              <a:t>B.</a:t>
            </a:r>
            <a:r>
              <a:rPr lang="zh-CN" altLang="en-US" sz="2800" dirty="0"/>
              <a:t>正五边形   </a:t>
            </a:r>
          </a:p>
          <a:p>
            <a:pPr eaLnBrk="1" hangingPunct="1"/>
            <a:r>
              <a:rPr lang="en-US" altLang="zh-CN" sz="2800" dirty="0"/>
              <a:t>  C.</a:t>
            </a:r>
            <a:r>
              <a:rPr lang="zh-CN" altLang="en-US" sz="2800" dirty="0"/>
              <a:t>正六边形        </a:t>
            </a:r>
            <a:r>
              <a:rPr lang="en-US" altLang="zh-CN" sz="2800" dirty="0"/>
              <a:t>D.</a:t>
            </a:r>
            <a:r>
              <a:rPr lang="zh-CN" altLang="en-US" sz="2800" dirty="0"/>
              <a:t>正八边形 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667625" y="148431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84213" y="330200"/>
            <a:ext cx="2376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rgbClr val="FF9933"/>
                </a:solidFill>
                <a:ea typeface="华文新魏" panose="02010800040101010101" pitchFamily="2" charset="-122"/>
              </a:rPr>
              <a:t>课时训练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250825" y="306863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2.(2003</a:t>
            </a:r>
            <a:r>
              <a:rPr lang="zh-CN" altLang="en-US" sz="2800" dirty="0"/>
              <a:t>年</a:t>
            </a:r>
            <a:r>
              <a:rPr lang="en-US" altLang="zh-CN" sz="2800" dirty="0"/>
              <a:t>·</a:t>
            </a:r>
            <a:r>
              <a:rPr lang="zh-CN" altLang="en-US" sz="2800" dirty="0"/>
              <a:t>辽宁省</a:t>
            </a:r>
            <a:r>
              <a:rPr lang="en-US" altLang="zh-CN" sz="2800" dirty="0"/>
              <a:t>)</a:t>
            </a:r>
            <a:r>
              <a:rPr lang="zh-CN" altLang="en-US" sz="2800" dirty="0"/>
              <a:t>如图，在同心圆中，两圆半径分别为</a:t>
            </a:r>
            <a:r>
              <a:rPr lang="en-US" altLang="zh-CN" sz="2800" dirty="0"/>
              <a:t>2</a:t>
            </a:r>
            <a:r>
              <a:rPr lang="zh-CN" altLang="en-US" sz="2800" dirty="0"/>
              <a:t>、</a:t>
            </a:r>
            <a:r>
              <a:rPr lang="en-US" altLang="zh-CN" sz="2800" dirty="0"/>
              <a:t>1</a:t>
            </a:r>
            <a:r>
              <a:rPr lang="zh-CN" altLang="en-US" sz="2800" dirty="0"/>
              <a:t>，</a:t>
            </a:r>
            <a:r>
              <a:rPr lang="en-US" altLang="zh-CN" sz="2800" dirty="0"/>
              <a:t>∠AOB=120°</a:t>
            </a:r>
            <a:r>
              <a:rPr lang="zh-CN" altLang="en-US" sz="2800" dirty="0"/>
              <a:t>，则阴影部分的面积为    </a:t>
            </a:r>
            <a:r>
              <a:rPr lang="en-US" altLang="zh-CN" sz="2800" dirty="0"/>
              <a:t>(      )</a:t>
            </a:r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14342" name="Picture 7" descr="GH1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221163"/>
            <a:ext cx="2519363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95288" y="4005263"/>
            <a:ext cx="4089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zh-CN" sz="2800" dirty="0">
                <a:latin typeface="宋体" panose="02010600030101010101" pitchFamily="2" charset="-122"/>
              </a:rPr>
              <a:t>A.4π         B.2π</a:t>
            </a:r>
          </a:p>
          <a:p>
            <a:pPr algn="just" eaLnBrk="0" hangingPunct="0"/>
            <a:r>
              <a:rPr lang="en-US" altLang="zh-CN" sz="2800" dirty="0">
                <a:latin typeface="宋体" panose="02010600030101010101" pitchFamily="2" charset="-122"/>
              </a:rPr>
              <a:t>C.4/3π       D.π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7956550" y="3500438"/>
            <a:ext cx="41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B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434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67200" y="6172200"/>
            <a:ext cx="3810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940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4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432793"/>
            <a:ext cx="9144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3.</a:t>
            </a:r>
            <a:r>
              <a:rPr lang="zh-CN" altLang="en-US" sz="2800" dirty="0"/>
              <a:t>如果圆柱的侧面展开图是长和宽分别为8</a:t>
            </a:r>
            <a:r>
              <a:rPr lang="en-US" altLang="zh-CN" sz="2800" dirty="0"/>
              <a:t>cm</a:t>
            </a:r>
            <a:r>
              <a:rPr lang="zh-CN" altLang="en-US" sz="2800" dirty="0"/>
              <a:t>和4</a:t>
            </a:r>
            <a:r>
              <a:rPr lang="en-US" altLang="zh-CN" sz="2800" dirty="0"/>
              <a:t>cm</a:t>
            </a:r>
            <a:r>
              <a:rPr lang="zh-CN" altLang="en-US" sz="2800" dirty="0"/>
              <a:t>的矩形，则圆柱的底面半径为(                 )</a:t>
            </a:r>
            <a:r>
              <a:rPr lang="en-US" altLang="zh-CN" sz="2800" dirty="0"/>
              <a:t>cm .</a:t>
            </a:r>
          </a:p>
          <a:p>
            <a:pPr eaLnBrk="1" hangingPunct="1"/>
            <a:endParaRPr lang="en-US" altLang="zh-CN" sz="2800" dirty="0"/>
          </a:p>
          <a:p>
            <a:pPr eaLnBrk="1" hangingPunct="1"/>
            <a:endParaRPr lang="en-US" altLang="zh-CN" sz="2800" dirty="0"/>
          </a:p>
          <a:p>
            <a:pPr eaLnBrk="1" hangingPunct="1"/>
            <a:r>
              <a:rPr lang="en-US" altLang="zh-CN" sz="2800" dirty="0"/>
              <a:t>4.(2004</a:t>
            </a:r>
            <a:r>
              <a:rPr lang="zh-CN" altLang="en-US" sz="2800" dirty="0"/>
              <a:t>年</a:t>
            </a:r>
            <a:r>
              <a:rPr lang="en-US" altLang="zh-CN" sz="2800" dirty="0"/>
              <a:t>·</a:t>
            </a:r>
            <a:r>
              <a:rPr lang="zh-CN" altLang="en-US" sz="2800" dirty="0"/>
              <a:t>福州</a:t>
            </a:r>
            <a:r>
              <a:rPr lang="en-US" altLang="zh-CN" sz="2800" dirty="0"/>
              <a:t>)</a:t>
            </a:r>
            <a:r>
              <a:rPr lang="zh-CN" altLang="en-US" sz="2800" dirty="0"/>
              <a:t>下列图形中能够用来作平面镶嵌的是</a:t>
            </a:r>
          </a:p>
          <a:p>
            <a:pPr eaLnBrk="1" hangingPunct="1"/>
            <a:r>
              <a:rPr lang="en-US" altLang="zh-CN" sz="2800" dirty="0"/>
              <a:t>                                                                       (         )</a:t>
            </a:r>
          </a:p>
          <a:p>
            <a:pPr eaLnBrk="1" hangingPunct="1"/>
            <a:r>
              <a:rPr lang="en-US" altLang="zh-CN" sz="2800" dirty="0"/>
              <a:t>    A.</a:t>
            </a:r>
            <a:r>
              <a:rPr lang="zh-CN" altLang="en-US" sz="2800" dirty="0"/>
              <a:t>正八边形          </a:t>
            </a:r>
            <a:r>
              <a:rPr lang="en-US" altLang="zh-CN" sz="2800" dirty="0"/>
              <a:t>B.</a:t>
            </a:r>
            <a:r>
              <a:rPr lang="zh-CN" altLang="en-US" sz="2800" dirty="0"/>
              <a:t>正七边形</a:t>
            </a:r>
          </a:p>
          <a:p>
            <a:pPr eaLnBrk="1" hangingPunct="1"/>
            <a:r>
              <a:rPr lang="en-US" altLang="zh-CN" sz="2800" dirty="0"/>
              <a:t>    C.</a:t>
            </a:r>
            <a:r>
              <a:rPr lang="zh-CN" altLang="en-US" sz="2800" dirty="0"/>
              <a:t>正六边形          </a:t>
            </a:r>
            <a:r>
              <a:rPr lang="en-US" altLang="zh-CN" sz="2800" dirty="0"/>
              <a:t>D.</a:t>
            </a:r>
            <a:r>
              <a:rPr lang="zh-CN" altLang="en-US" sz="2800" dirty="0"/>
              <a:t>正五边</a:t>
            </a:r>
            <a:r>
              <a:rPr lang="zh-CN" altLang="en-US" sz="2800" dirty="0" smtClean="0"/>
              <a:t>形 </a:t>
            </a:r>
            <a:endParaRPr lang="zh-CN" altLang="en-US" sz="2800" dirty="0"/>
          </a:p>
        </p:txBody>
      </p:sp>
      <p:sp>
        <p:nvSpPr>
          <p:cNvPr id="15363" name="Text Box 10"/>
          <p:cNvSpPr txBox="1">
            <a:spLocks noChangeArrowheads="1"/>
          </p:cNvSpPr>
          <p:nvPr/>
        </p:nvSpPr>
        <p:spPr bwMode="auto">
          <a:xfrm>
            <a:off x="323528" y="476672"/>
            <a:ext cx="2376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rgbClr val="FF9933"/>
                </a:solidFill>
                <a:ea typeface="华文新魏" panose="02010800040101010101" pitchFamily="2" charset="-122"/>
              </a:rPr>
              <a:t>课时训练</a:t>
            </a:r>
          </a:p>
        </p:txBody>
      </p:sp>
      <p:pic>
        <p:nvPicPr>
          <p:cNvPr id="55315" name="Object 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1889993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7391400" y="3642593"/>
            <a:ext cx="549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2"/>
                </a:solidFill>
              </a:rPr>
              <a:t>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0"/>
          <p:cNvSpPr txBox="1">
            <a:spLocks noChangeArrowheads="1"/>
          </p:cNvSpPr>
          <p:nvPr/>
        </p:nvSpPr>
        <p:spPr bwMode="auto">
          <a:xfrm>
            <a:off x="467544" y="1196752"/>
            <a:ext cx="8208912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1</a:t>
            </a:r>
            <a:r>
              <a:rPr lang="zh-CN" altLang="en-US" sz="2800" dirty="0"/>
              <a:t>、本课时的重点是正多边形的有关计算方法，圆及简单组合图形的周长与面积的计算方法</a:t>
            </a:r>
            <a:r>
              <a:rPr lang="en-US" altLang="zh-CN" sz="2800" dirty="0"/>
              <a:t>.</a:t>
            </a:r>
          </a:p>
          <a:p>
            <a:pPr eaLnBrk="1" hangingPunct="1"/>
            <a:r>
              <a:rPr lang="en-US" altLang="zh-CN" sz="2800" dirty="0"/>
              <a:t>2</a:t>
            </a:r>
            <a:r>
              <a:rPr lang="zh-CN" altLang="en-US" sz="2800" dirty="0"/>
              <a:t>、正多边形的定义：各</a:t>
            </a:r>
            <a:r>
              <a:rPr lang="zh-CN" altLang="en-US" sz="2800" dirty="0">
                <a:solidFill>
                  <a:schemeClr val="tx2"/>
                </a:solidFill>
              </a:rPr>
              <a:t>边</a:t>
            </a:r>
            <a:r>
              <a:rPr lang="zh-CN" altLang="en-US" sz="2800" dirty="0"/>
              <a:t>相等，各</a:t>
            </a:r>
            <a:r>
              <a:rPr lang="zh-CN" altLang="en-US" sz="2800" dirty="0">
                <a:solidFill>
                  <a:schemeClr val="tx2"/>
                </a:solidFill>
              </a:rPr>
              <a:t>角</a:t>
            </a:r>
            <a:r>
              <a:rPr lang="zh-CN" altLang="en-US" sz="2800" dirty="0"/>
              <a:t>也相等的多边形</a:t>
            </a:r>
            <a:r>
              <a:rPr lang="en-US" altLang="zh-CN" sz="2800" dirty="0"/>
              <a:t>.</a:t>
            </a:r>
          </a:p>
          <a:p>
            <a:pPr eaLnBrk="1" hangingPunct="1"/>
            <a:r>
              <a:rPr lang="en-US" altLang="zh-CN" sz="2800" dirty="0"/>
              <a:t>3</a:t>
            </a:r>
            <a:r>
              <a:rPr lang="zh-CN" altLang="en-US" sz="2800" dirty="0"/>
              <a:t>、正多边形与圆的关系</a:t>
            </a:r>
            <a:r>
              <a:rPr lang="en-US" altLang="zh-CN" sz="2800" dirty="0"/>
              <a:t>(</a:t>
            </a:r>
            <a:r>
              <a:rPr lang="zh-CN" altLang="en-US" sz="2800" dirty="0"/>
              <a:t>这也是判定正多边形的方法</a:t>
            </a:r>
            <a:r>
              <a:rPr lang="en-US" altLang="zh-CN" sz="2800" dirty="0"/>
              <a:t>)</a:t>
            </a:r>
          </a:p>
          <a:p>
            <a:pPr eaLnBrk="1" hangingPunct="1"/>
            <a:r>
              <a:rPr lang="zh-CN" altLang="en-US" sz="2800" dirty="0"/>
              <a:t>定理：把圆分成</a:t>
            </a:r>
            <a:r>
              <a:rPr lang="en-US" altLang="zh-CN" sz="2800" dirty="0"/>
              <a:t>n(n≥3)</a:t>
            </a:r>
            <a:r>
              <a:rPr lang="zh-CN" altLang="en-US" sz="2800" dirty="0"/>
              <a:t>等份：</a:t>
            </a:r>
          </a:p>
          <a:p>
            <a:pPr eaLnBrk="1" hangingPunct="1"/>
            <a:r>
              <a:rPr lang="en-US" altLang="zh-CN" sz="2800" dirty="0"/>
              <a:t>①</a:t>
            </a:r>
            <a:r>
              <a:rPr lang="zh-CN" altLang="en-US" sz="2800" dirty="0"/>
              <a:t>依次连结各分点所得的多边形是这个圆的内接正</a:t>
            </a:r>
            <a:r>
              <a:rPr lang="en-US" altLang="zh-CN" sz="2800" dirty="0"/>
              <a:t>n</a:t>
            </a:r>
            <a:r>
              <a:rPr lang="zh-CN" altLang="en-US" sz="2800" dirty="0"/>
              <a:t>边形</a:t>
            </a:r>
            <a:r>
              <a:rPr lang="en-US" altLang="zh-CN" sz="2800" dirty="0"/>
              <a:t>.</a:t>
            </a:r>
          </a:p>
          <a:p>
            <a:pPr eaLnBrk="1" hangingPunct="1"/>
            <a:r>
              <a:rPr lang="en-US" altLang="zh-CN" sz="2800" dirty="0"/>
              <a:t>②</a:t>
            </a:r>
            <a:r>
              <a:rPr lang="zh-CN" altLang="en-US" sz="2800" dirty="0"/>
              <a:t>经过各分点作圆的切线，以相邻切线的交点为顶点的多边形是这个圆的外切正</a:t>
            </a:r>
            <a:r>
              <a:rPr lang="en-US" altLang="zh-CN" sz="2800" dirty="0"/>
              <a:t>n</a:t>
            </a:r>
            <a:r>
              <a:rPr lang="zh-CN" altLang="en-US" sz="2800" dirty="0"/>
              <a:t>边形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sp>
        <p:nvSpPr>
          <p:cNvPr id="5123" name="Text Box 31"/>
          <p:cNvSpPr txBox="1">
            <a:spLocks noChangeArrowheads="1"/>
          </p:cNvSpPr>
          <p:nvPr/>
        </p:nvSpPr>
        <p:spPr bwMode="auto">
          <a:xfrm>
            <a:off x="539750" y="404813"/>
            <a:ext cx="384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rgbClr val="FF9933"/>
                </a:solidFill>
                <a:ea typeface="华文新魏" panose="02010800040101010101" pitchFamily="2" charset="-122"/>
              </a:rPr>
              <a:t>要点、考点聚焦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1625" y="696913"/>
            <a:ext cx="835342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4.</a:t>
            </a:r>
            <a:r>
              <a:rPr lang="zh-CN" altLang="en-US" sz="2800" dirty="0"/>
              <a:t>与正多边形有关的概念</a:t>
            </a:r>
            <a:r>
              <a:rPr lang="en-US" altLang="zh-CN" sz="2800" dirty="0"/>
              <a:t>.</a:t>
            </a:r>
          </a:p>
          <a:p>
            <a:pPr eaLnBrk="1" hangingPunct="1"/>
            <a:r>
              <a:rPr lang="en-US" altLang="zh-CN" sz="2800" dirty="0"/>
              <a:t>①</a:t>
            </a:r>
            <a:r>
              <a:rPr lang="zh-CN" altLang="en-US" sz="2800" dirty="0"/>
              <a:t>正多边形的外接圆</a:t>
            </a:r>
            <a:r>
              <a:rPr lang="en-US" altLang="zh-CN" sz="2800" dirty="0"/>
              <a:t>(</a:t>
            </a:r>
            <a:r>
              <a:rPr lang="zh-CN" altLang="en-US" sz="2800" dirty="0"/>
              <a:t>或内切圆</a:t>
            </a:r>
            <a:r>
              <a:rPr lang="en-US" altLang="zh-CN" sz="2800" dirty="0"/>
              <a:t>)</a:t>
            </a:r>
            <a:r>
              <a:rPr lang="zh-CN" altLang="en-US" sz="2800" dirty="0"/>
              <a:t>的圆心叫做正多边形的中心</a:t>
            </a:r>
            <a:r>
              <a:rPr lang="en-US" altLang="zh-CN" sz="2800" dirty="0"/>
              <a:t>.②</a:t>
            </a:r>
            <a:r>
              <a:rPr lang="zh-CN" altLang="en-US" sz="2800" dirty="0"/>
              <a:t>外接圆的半径叫做正多边形的半径，记作</a:t>
            </a:r>
            <a:r>
              <a:rPr lang="en-US" altLang="zh-CN" sz="2800" dirty="0" err="1"/>
              <a:t>R</a:t>
            </a:r>
            <a:r>
              <a:rPr lang="en-US" altLang="zh-CN" sz="2800" baseline="-30000" dirty="0" err="1">
                <a:latin typeface="宋体" panose="02010600030101010101" pitchFamily="2" charset="-122"/>
              </a:rPr>
              <a:t>n</a:t>
            </a:r>
            <a:r>
              <a:rPr lang="en-US" altLang="zh-CN" sz="2800" dirty="0"/>
              <a:t>.③</a:t>
            </a:r>
            <a:r>
              <a:rPr lang="zh-CN" altLang="en-US" sz="2800" dirty="0"/>
              <a:t>内切圆的半径叫做正多边形的边心距，记作</a:t>
            </a:r>
            <a:r>
              <a:rPr lang="en-US" altLang="zh-CN" sz="2800" dirty="0" err="1"/>
              <a:t>r</a:t>
            </a:r>
            <a:r>
              <a:rPr lang="en-US" altLang="zh-CN" sz="2800" baseline="-30000" dirty="0" err="1">
                <a:latin typeface="宋体" panose="02010600030101010101" pitchFamily="2" charset="-122"/>
              </a:rPr>
              <a:t>n</a:t>
            </a:r>
            <a:r>
              <a:rPr lang="zh-CN" altLang="en-US" sz="2800" dirty="0"/>
              <a:t>。</a:t>
            </a:r>
            <a:r>
              <a:rPr lang="en-US" altLang="zh-CN" sz="2800" dirty="0"/>
              <a:t>④</a:t>
            </a:r>
            <a:r>
              <a:rPr lang="zh-CN" altLang="en-US" sz="2800" dirty="0"/>
              <a:t>正多边形各边所对的外接圆的圆心角都相等，正多边形每一边所对的外接圆的圆心角叫做正多边形的中心角</a:t>
            </a:r>
            <a:r>
              <a:rPr lang="en-US" altLang="zh-CN" sz="2800" dirty="0"/>
              <a:t>. </a:t>
            </a:r>
            <a:r>
              <a:rPr lang="en-US" altLang="zh-CN" sz="2800" dirty="0">
                <a:latin typeface="宋体" panose="02010600030101010101" pitchFamily="2" charset="-122"/>
              </a:rPr>
              <a:t>α</a:t>
            </a:r>
            <a:r>
              <a:rPr lang="en-US" altLang="zh-CN" sz="2800" baseline="-30000" dirty="0">
                <a:latin typeface="宋体" panose="02010600030101010101" pitchFamily="2" charset="-122"/>
              </a:rPr>
              <a:t>n</a:t>
            </a:r>
            <a:r>
              <a:rPr lang="en-US" altLang="zh-CN" sz="2800" dirty="0">
                <a:latin typeface="宋体" panose="02010600030101010101" pitchFamily="2" charset="-122"/>
              </a:rPr>
              <a:t>= 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pic>
        <p:nvPicPr>
          <p:cNvPr id="6147" name="Object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3284538"/>
            <a:ext cx="6096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4868863"/>
            <a:ext cx="84248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⑥</a:t>
            </a:r>
            <a:r>
              <a:rPr lang="zh-CN" altLang="en-US" sz="2800" dirty="0"/>
              <a:t>正多边形</a:t>
            </a:r>
            <a:r>
              <a:rPr lang="zh-CN" altLang="en-US" sz="2800" dirty="0">
                <a:solidFill>
                  <a:schemeClr val="tx2"/>
                </a:solidFill>
              </a:rPr>
              <a:t>都是轴对称图形</a:t>
            </a:r>
            <a:r>
              <a:rPr lang="zh-CN" altLang="en-US" sz="2800" dirty="0"/>
              <a:t>，一个正</a:t>
            </a:r>
            <a:r>
              <a:rPr lang="en-US" altLang="zh-CN" sz="2800" dirty="0"/>
              <a:t>n</a:t>
            </a:r>
            <a:r>
              <a:rPr lang="zh-CN" altLang="en-US" sz="2800" dirty="0"/>
              <a:t>边形共有</a:t>
            </a:r>
            <a:r>
              <a:rPr lang="en-US" altLang="zh-CN" sz="2800" dirty="0"/>
              <a:t>n</a:t>
            </a:r>
            <a:r>
              <a:rPr lang="zh-CN" altLang="en-US" sz="2800" dirty="0"/>
              <a:t>条对称轴，每条对称轴都通过正</a:t>
            </a:r>
            <a:r>
              <a:rPr lang="en-US" altLang="zh-CN" sz="2800" dirty="0"/>
              <a:t>n</a:t>
            </a:r>
            <a:r>
              <a:rPr lang="zh-CN" altLang="en-US" sz="2800" dirty="0"/>
              <a:t>边形的中心</a:t>
            </a:r>
            <a:r>
              <a:rPr lang="en-US" altLang="zh-CN" sz="2800" dirty="0"/>
              <a:t>.</a:t>
            </a:r>
            <a:r>
              <a:rPr lang="zh-CN" altLang="en-US" sz="2800" dirty="0"/>
              <a:t>如果正</a:t>
            </a:r>
            <a:r>
              <a:rPr lang="en-US" altLang="zh-CN" sz="2800" dirty="0"/>
              <a:t>n</a:t>
            </a:r>
            <a:r>
              <a:rPr lang="zh-CN" altLang="en-US" sz="2800" dirty="0"/>
              <a:t>边形有</a:t>
            </a:r>
            <a:r>
              <a:rPr lang="zh-CN" altLang="en-US" sz="2800" dirty="0">
                <a:solidFill>
                  <a:schemeClr val="tx2"/>
                </a:solidFill>
              </a:rPr>
              <a:t>偶数</a:t>
            </a:r>
            <a:r>
              <a:rPr lang="zh-CN" altLang="en-US" sz="2800" dirty="0"/>
              <a:t>条边，那么它又是</a:t>
            </a:r>
            <a:r>
              <a:rPr lang="zh-CN" altLang="en-US" sz="2800" dirty="0">
                <a:solidFill>
                  <a:schemeClr val="tx2"/>
                </a:solidFill>
              </a:rPr>
              <a:t>中心对称图形</a:t>
            </a:r>
            <a:r>
              <a:rPr lang="zh-CN" altLang="en-US" sz="2800" dirty="0"/>
              <a:t>，它的中心就是对称中心。 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250825" y="3860800"/>
            <a:ext cx="85693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宋体" panose="02010600030101010101" pitchFamily="2" charset="-122"/>
              </a:rPr>
              <a:t>⑤R</a:t>
            </a:r>
            <a:r>
              <a:rPr lang="en-US" altLang="zh-CN" sz="2800" baseline="30000" dirty="0">
                <a:latin typeface="宋体" panose="02010600030101010101" pitchFamily="2" charset="-122"/>
              </a:rPr>
              <a:t>2</a:t>
            </a:r>
            <a:r>
              <a:rPr lang="en-US" altLang="zh-CN" sz="2800" baseline="-30000" dirty="0">
                <a:latin typeface="宋体" panose="02010600030101010101" pitchFamily="2" charset="-122"/>
              </a:rPr>
              <a:t>n</a:t>
            </a:r>
            <a:r>
              <a:rPr lang="en-US" altLang="zh-CN" sz="2800" dirty="0">
                <a:latin typeface="宋体" panose="02010600030101010101" pitchFamily="2" charset="-122"/>
              </a:rPr>
              <a:t>=r</a:t>
            </a:r>
            <a:r>
              <a:rPr lang="en-US" altLang="zh-CN" sz="2800" baseline="30000" dirty="0">
                <a:latin typeface="宋体" panose="02010600030101010101" pitchFamily="2" charset="-122"/>
              </a:rPr>
              <a:t>2</a:t>
            </a:r>
            <a:r>
              <a:rPr lang="en-US" altLang="zh-CN" sz="2800" baseline="-30000" dirty="0">
                <a:latin typeface="宋体" panose="02010600030101010101" pitchFamily="2" charset="-122"/>
              </a:rPr>
              <a:t>n</a:t>
            </a:r>
            <a:r>
              <a:rPr lang="en-US" altLang="zh-CN" sz="2800" dirty="0">
                <a:latin typeface="宋体" panose="02010600030101010101" pitchFamily="2" charset="-122"/>
              </a:rPr>
              <a:t>+(   )</a:t>
            </a:r>
            <a:r>
              <a:rPr lang="en-US" altLang="zh-CN" sz="2800" baseline="30000" dirty="0">
                <a:latin typeface="宋体" panose="02010600030101010101" pitchFamily="2" charset="-122"/>
              </a:rPr>
              <a:t>２</a:t>
            </a:r>
            <a:r>
              <a:rPr lang="zh-CN" altLang="en-US" sz="2800" dirty="0">
                <a:latin typeface="宋体" panose="02010600030101010101" pitchFamily="2" charset="-122"/>
              </a:rPr>
              <a:t>这是正多边形有关计算常用的一个</a:t>
            </a:r>
          </a:p>
          <a:p>
            <a:r>
              <a:rPr lang="zh-CN" altLang="en-US" sz="2800" dirty="0">
                <a:latin typeface="宋体" panose="02010600030101010101" pitchFamily="2" charset="-122"/>
              </a:rPr>
              <a:t>公式。 </a:t>
            </a:r>
          </a:p>
        </p:txBody>
      </p:sp>
      <p:pic>
        <p:nvPicPr>
          <p:cNvPr id="6150" name="Object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513" y="3798888"/>
            <a:ext cx="4318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0660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5.</a:t>
            </a:r>
            <a:r>
              <a:rPr lang="zh-CN" altLang="en-US" sz="2800" dirty="0"/>
              <a:t>平面镶嵌，用形状相同或不同的平面封闭图形，把一块地面既无缝隙，又不重叠地全部覆盖，在几何里叫镶嵌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grpSp>
        <p:nvGrpSpPr>
          <p:cNvPr id="7171" name="Group 8"/>
          <p:cNvGrpSpPr/>
          <p:nvPr/>
        </p:nvGrpSpPr>
        <p:grpSpPr bwMode="auto">
          <a:xfrm>
            <a:off x="304800" y="2590800"/>
            <a:ext cx="9144000" cy="3935413"/>
            <a:chOff x="144" y="432"/>
            <a:chExt cx="5760" cy="2479"/>
          </a:xfrm>
        </p:grpSpPr>
        <p:sp>
          <p:nvSpPr>
            <p:cNvPr id="7172" name="Rectangle 9"/>
            <p:cNvSpPr>
              <a:spLocks noChangeArrowheads="1"/>
            </p:cNvSpPr>
            <p:nvPr/>
          </p:nvSpPr>
          <p:spPr bwMode="auto">
            <a:xfrm>
              <a:off x="144" y="432"/>
              <a:ext cx="5760" cy="2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zh-CN" altLang="en-US" sz="2800" dirty="0">
                  <a:latin typeface="宋体" panose="02010600030101010101" pitchFamily="2" charset="-122"/>
                </a:rPr>
                <a:t>6.有关圆周长、弧长及圆、扇形、弓形面积公式</a:t>
              </a:r>
            </a:p>
            <a:p>
              <a:pPr algn="just" eaLnBrk="0" hangingPunct="0"/>
              <a:r>
                <a:rPr lang="zh-CN" altLang="en-US" sz="2800" dirty="0">
                  <a:latin typeface="宋体" panose="02010600030101010101" pitchFamily="2" charset="-122"/>
                </a:rPr>
                <a:t>①</a:t>
              </a:r>
              <a:r>
                <a:rPr lang="en-US" altLang="zh-CN" sz="2800" dirty="0">
                  <a:latin typeface="宋体" panose="02010600030101010101" pitchFamily="2" charset="-122"/>
                </a:rPr>
                <a:t>C=2πR=πd</a:t>
              </a:r>
            </a:p>
            <a:p>
              <a:pPr algn="just" eaLnBrk="0" hangingPunct="0"/>
              <a:r>
                <a:rPr lang="en-US" altLang="zh-CN" sz="2800" dirty="0">
                  <a:latin typeface="宋体" panose="02010600030101010101" pitchFamily="2" charset="-122"/>
                </a:rPr>
                <a:t>②l=</a:t>
              </a:r>
            </a:p>
            <a:p>
              <a:pPr algn="just" eaLnBrk="0" hangingPunct="0"/>
              <a:r>
                <a:rPr lang="en-US" altLang="zh-CN" sz="2800" dirty="0">
                  <a:latin typeface="宋体" panose="02010600030101010101" pitchFamily="2" charset="-122"/>
                </a:rPr>
                <a:t>③S</a:t>
              </a:r>
              <a:r>
                <a:rPr lang="en-US" altLang="zh-CN" sz="2800" baseline="-30000" dirty="0">
                  <a:latin typeface="宋体" panose="02010600030101010101" pitchFamily="2" charset="-122"/>
                </a:rPr>
                <a:t>⊙</a:t>
              </a:r>
              <a:r>
                <a:rPr lang="en-US" altLang="zh-CN" sz="2800" dirty="0">
                  <a:latin typeface="宋体" panose="02010600030101010101" pitchFamily="2" charset="-122"/>
                </a:rPr>
                <a:t>=πR</a:t>
              </a:r>
              <a:r>
                <a:rPr lang="en-US" altLang="zh-CN" sz="2800" baseline="30000" dirty="0">
                  <a:latin typeface="宋体" panose="02010600030101010101" pitchFamily="2" charset="-122"/>
                </a:rPr>
                <a:t>2</a:t>
              </a:r>
              <a:endParaRPr lang="en-US" altLang="zh-CN" sz="2800" dirty="0">
                <a:latin typeface="宋体" panose="02010600030101010101" pitchFamily="2" charset="-122"/>
              </a:endParaRPr>
            </a:p>
            <a:p>
              <a:pPr algn="just" eaLnBrk="0" hangingPunct="0"/>
              <a:r>
                <a:rPr lang="en-US" altLang="zh-CN" sz="2800" dirty="0">
                  <a:latin typeface="宋体" panose="02010600030101010101" pitchFamily="2" charset="-122"/>
                </a:rPr>
                <a:t>④S</a:t>
              </a:r>
              <a:r>
                <a:rPr lang="zh-CN" altLang="en-US" sz="2800" baseline="-30000" dirty="0">
                  <a:latin typeface="宋体" panose="02010600030101010101" pitchFamily="2" charset="-122"/>
                </a:rPr>
                <a:t>扇</a:t>
              </a:r>
              <a:r>
                <a:rPr lang="zh-CN" altLang="en-US" sz="2800" dirty="0">
                  <a:latin typeface="宋体" panose="02010600030101010101" pitchFamily="2" charset="-122"/>
                </a:rPr>
                <a:t>=    =   </a:t>
              </a:r>
              <a:r>
                <a:rPr lang="en-US" altLang="zh-CN" sz="2800" dirty="0" err="1">
                  <a:latin typeface="宋体" panose="02010600030101010101" pitchFamily="2" charset="-122"/>
                </a:rPr>
                <a:t>l</a:t>
              </a:r>
              <a:r>
                <a:rPr lang="en-US" altLang="zh-CN" sz="2800" dirty="0" err="1">
                  <a:latin typeface="Courier New" panose="02070309020205020404" pitchFamily="49" charset="0"/>
                </a:rPr>
                <a:t>·</a:t>
              </a:r>
              <a:r>
                <a:rPr lang="en-US" altLang="zh-CN" sz="2800" dirty="0" err="1">
                  <a:latin typeface="宋体" panose="02010600030101010101" pitchFamily="2" charset="-122"/>
                </a:rPr>
                <a:t>R</a:t>
              </a:r>
              <a:endParaRPr lang="en-US" altLang="zh-CN" sz="2800" dirty="0">
                <a:latin typeface="宋体" panose="02010600030101010101" pitchFamily="2" charset="-122"/>
              </a:endParaRPr>
            </a:p>
            <a:p>
              <a:pPr algn="just" eaLnBrk="0" hangingPunct="0"/>
              <a:endParaRPr lang="en-US" altLang="zh-CN" sz="2800" dirty="0">
                <a:latin typeface="宋体" panose="02010600030101010101" pitchFamily="2" charset="-122"/>
              </a:endParaRPr>
            </a:p>
            <a:p>
              <a:r>
                <a:rPr lang="en-US" altLang="zh-CN" sz="2800" dirty="0"/>
                <a:t>⑤</a:t>
              </a:r>
              <a:r>
                <a:rPr lang="zh-CN" altLang="en-US" sz="2800" dirty="0"/>
                <a:t>当弓形所含的弧是劣弧时，Ｓ</a:t>
              </a:r>
              <a:r>
                <a:rPr lang="zh-CN" altLang="en-US" sz="2800" baseline="-25000" dirty="0"/>
                <a:t>弓形</a:t>
              </a:r>
              <a:r>
                <a:rPr lang="en-US" altLang="zh-CN" sz="2800" dirty="0"/>
                <a:t>=S</a:t>
              </a:r>
              <a:r>
                <a:rPr lang="zh-CN" altLang="en-US" sz="2800" baseline="-25000" dirty="0"/>
                <a:t>扇</a:t>
              </a:r>
              <a:r>
                <a:rPr lang="en-US" altLang="zh-CN" sz="2800" dirty="0"/>
                <a:t>-S</a:t>
              </a:r>
              <a:r>
                <a:rPr lang="en-US" altLang="zh-CN" sz="2800" baseline="-25000" dirty="0"/>
                <a:t>△</a:t>
              </a:r>
              <a:r>
                <a:rPr lang="zh-CN" altLang="en-US" sz="2800" dirty="0"/>
                <a:t>当弓形</a:t>
              </a:r>
            </a:p>
            <a:p>
              <a:r>
                <a:rPr lang="zh-CN" altLang="en-US" sz="2800" dirty="0"/>
                <a:t>所含的弧是优弧时，</a:t>
              </a:r>
              <a:r>
                <a:rPr lang="en-US" altLang="zh-CN" sz="2800" dirty="0"/>
                <a:t>S</a:t>
              </a:r>
              <a:r>
                <a:rPr lang="zh-CN" altLang="en-US" sz="2800" baseline="-25000" dirty="0"/>
                <a:t>弓形</a:t>
              </a:r>
              <a:r>
                <a:rPr lang="en-US" altLang="zh-CN" sz="2800" dirty="0"/>
                <a:t>=S+S</a:t>
              </a:r>
              <a:r>
                <a:rPr lang="en-US" altLang="zh-CN" sz="2800" baseline="-25000" dirty="0"/>
                <a:t>△</a:t>
              </a:r>
            </a:p>
            <a:p>
              <a:pPr eaLnBrk="0" hangingPunct="0"/>
              <a:endParaRPr lang="en-US" altLang="zh-CN" sz="2800" dirty="0">
                <a:latin typeface="宋体" panose="02010600030101010101" pitchFamily="2" charset="-122"/>
              </a:endParaRPr>
            </a:p>
          </p:txBody>
        </p:sp>
        <p:pic>
          <p:nvPicPr>
            <p:cNvPr id="7173" name="Object 1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05" y="920"/>
              <a:ext cx="441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4" name="Object 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03" y="1488"/>
              <a:ext cx="449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Object 1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440" y="1392"/>
              <a:ext cx="225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4248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7.</a:t>
            </a:r>
            <a:r>
              <a:rPr lang="zh-CN" altLang="en-US" sz="2800" dirty="0"/>
              <a:t>圆柱和圆锥的侧面展开图</a:t>
            </a:r>
          </a:p>
          <a:p>
            <a:pPr eaLnBrk="1" hangingPunct="1"/>
            <a:r>
              <a:rPr lang="en-US" altLang="zh-CN" sz="2800" dirty="0"/>
              <a:t>8.</a:t>
            </a:r>
            <a:r>
              <a:rPr lang="zh-CN" altLang="en-US" sz="2800" dirty="0"/>
              <a:t>中考命题方向及题型设置正多边形和圆，平面镶嵌，弧长、扇形、弓形、圆的周长和面积这部分内容在中考中主要是计算题，题型以填空和选择题为主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pic>
        <p:nvPicPr>
          <p:cNvPr id="8195" name="Picture 11" descr="10413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505200"/>
            <a:ext cx="24288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4419600"/>
            <a:ext cx="533400" cy="304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1219200"/>
            <a:ext cx="77739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/>
              <a:t> 1.在正三角形、正五边形、正十边形和正十五边形中，既是轴对称又是中心对称的个数是　　　　　　　</a:t>
            </a:r>
            <a:r>
              <a:rPr lang="en-US" altLang="zh-CN" sz="2800" dirty="0"/>
              <a:t>　　 　　　　　                （  　  ）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　　 </a:t>
            </a:r>
            <a:r>
              <a:rPr lang="en-US" altLang="zh-CN" sz="2800" dirty="0">
                <a:latin typeface="宋体" panose="02010600030101010101" pitchFamily="2" charset="-122"/>
              </a:rPr>
              <a:t>A.</a:t>
            </a:r>
            <a:r>
              <a:rPr lang="en-US" altLang="zh-CN" sz="2800" dirty="0"/>
              <a:t> 1</a:t>
            </a:r>
            <a:r>
              <a:rPr lang="zh-CN" altLang="en-US" sz="2800" dirty="0"/>
              <a:t>个　  </a:t>
            </a:r>
            <a:r>
              <a:rPr lang="en-US" altLang="zh-CN" sz="2800" dirty="0">
                <a:latin typeface="宋体" panose="02010600030101010101" pitchFamily="2" charset="-122"/>
              </a:rPr>
              <a:t>B.</a:t>
            </a:r>
            <a:r>
              <a:rPr lang="zh-CN" altLang="en-US" sz="2800" dirty="0"/>
              <a:t> </a:t>
            </a:r>
            <a:r>
              <a:rPr lang="en-US" altLang="zh-CN" sz="2800" dirty="0"/>
              <a:t>2 </a:t>
            </a:r>
            <a:r>
              <a:rPr lang="zh-CN" altLang="en-US" sz="2800" dirty="0"/>
              <a:t>个  　 </a:t>
            </a:r>
            <a:r>
              <a:rPr lang="en-US" altLang="zh-CN" sz="2800" dirty="0">
                <a:latin typeface="宋体" panose="02010600030101010101" pitchFamily="2" charset="-122"/>
              </a:rPr>
              <a:t>C.</a:t>
            </a:r>
            <a:r>
              <a:rPr lang="zh-CN" altLang="en-US" sz="2800" dirty="0"/>
              <a:t> </a:t>
            </a:r>
            <a:r>
              <a:rPr lang="en-US" altLang="zh-CN" sz="2800" dirty="0"/>
              <a:t>3 </a:t>
            </a:r>
            <a:r>
              <a:rPr lang="zh-CN" altLang="en-US" sz="2800" dirty="0"/>
              <a:t>个 　 </a:t>
            </a: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zh-CN" altLang="en-US" sz="2800" dirty="0"/>
              <a:t> </a:t>
            </a:r>
            <a:r>
              <a:rPr lang="en-US" altLang="zh-CN" sz="2800" dirty="0"/>
              <a:t>4</a:t>
            </a:r>
            <a:r>
              <a:rPr lang="zh-CN" altLang="en-US" sz="2800" dirty="0"/>
              <a:t>个</a:t>
            </a:r>
          </a:p>
        </p:txBody>
      </p:sp>
      <p:sp>
        <p:nvSpPr>
          <p:cNvPr id="9219" name="Text Box 13"/>
          <p:cNvSpPr txBox="1">
            <a:spLocks noChangeArrowheads="1"/>
          </p:cNvSpPr>
          <p:nvPr/>
        </p:nvSpPr>
        <p:spPr bwMode="auto">
          <a:xfrm>
            <a:off x="684213" y="404813"/>
            <a:ext cx="2808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zh-CN" altLang="en-US" sz="3600" dirty="0">
                <a:solidFill>
                  <a:srgbClr val="FF9933"/>
                </a:solidFill>
                <a:ea typeface="华文新魏" panose="02010800040101010101" pitchFamily="2" charset="-122"/>
              </a:rPr>
              <a:t>目标达成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1403350" y="2133600"/>
            <a:ext cx="50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9221" name="Text Box 17"/>
          <p:cNvSpPr txBox="1">
            <a:spLocks noChangeArrowheads="1"/>
          </p:cNvSpPr>
          <p:nvPr/>
        </p:nvSpPr>
        <p:spPr bwMode="auto">
          <a:xfrm>
            <a:off x="1431925" y="4060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222" name="Text Box 18"/>
          <p:cNvSpPr txBox="1">
            <a:spLocks noChangeArrowheads="1"/>
          </p:cNvSpPr>
          <p:nvPr/>
        </p:nvSpPr>
        <p:spPr bwMode="auto">
          <a:xfrm>
            <a:off x="457200" y="3733800"/>
            <a:ext cx="7696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/>
              <a:t>2.已知正六边形的边长是</a:t>
            </a:r>
            <a:r>
              <a:rPr lang="en-US" altLang="zh-CN" sz="2800" dirty="0"/>
              <a:t>4 cm</a:t>
            </a:r>
            <a:r>
              <a:rPr lang="zh-CN" altLang="en-US" sz="2800" dirty="0"/>
              <a:t>，则它的面积是　　　　　　　　　　　　　　　　（　　）</a:t>
            </a:r>
            <a:r>
              <a:rPr lang="en-US" altLang="zh-CN" sz="2800" dirty="0">
                <a:latin typeface="宋体" panose="02010600030101010101" pitchFamily="2" charset="-122"/>
              </a:rPr>
              <a:t>　　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A.　4 　 cm</a:t>
            </a:r>
            <a:r>
              <a:rPr lang="en-US" altLang="zh-CN" sz="2800" baseline="30000" dirty="0">
                <a:latin typeface="宋体" panose="02010600030101010101" pitchFamily="2" charset="-122"/>
              </a:rPr>
              <a:t>2             </a:t>
            </a:r>
            <a:r>
              <a:rPr lang="en-US" altLang="zh-CN" sz="2800" dirty="0">
                <a:latin typeface="宋体" panose="02010600030101010101" pitchFamily="2" charset="-122"/>
              </a:rPr>
              <a:t>B.　6 　 cm</a:t>
            </a:r>
            <a:r>
              <a:rPr lang="en-US" altLang="zh-CN" sz="2800" baseline="30000" dirty="0">
                <a:latin typeface="宋体" panose="02010600030101010101" pitchFamily="2" charset="-122"/>
              </a:rPr>
              <a:t>2</a:t>
            </a:r>
            <a:endParaRPr lang="en-US" altLang="zh-CN" sz="2800" dirty="0">
              <a:latin typeface="宋体" panose="02010600030101010101" pitchFamily="2" charset="-122"/>
            </a:endParaRPr>
          </a:p>
          <a:p>
            <a:pPr algn="just"/>
            <a:r>
              <a:rPr lang="en-US" altLang="zh-CN" sz="2800" dirty="0">
                <a:latin typeface="宋体" panose="02010600030101010101" pitchFamily="2" charset="-122"/>
              </a:rPr>
              <a:t>　 C.　8 　 cm</a:t>
            </a:r>
            <a:r>
              <a:rPr lang="en-US" altLang="zh-CN" sz="2800" baseline="30000" dirty="0">
                <a:latin typeface="宋体" panose="02010600030101010101" pitchFamily="2" charset="-122"/>
              </a:rPr>
              <a:t>2             </a:t>
            </a:r>
            <a:r>
              <a:rPr lang="en-US" altLang="zh-CN" sz="2800" dirty="0">
                <a:latin typeface="宋体" panose="02010600030101010101" pitchFamily="2" charset="-122"/>
              </a:rPr>
              <a:t>D.　24 　 cm</a:t>
            </a:r>
            <a:r>
              <a:rPr lang="en-US" altLang="zh-CN" sz="2800" baseline="30000" dirty="0">
                <a:latin typeface="宋体" panose="02010600030101010101" pitchFamily="2" charset="-122"/>
              </a:rPr>
              <a:t>2</a:t>
            </a:r>
            <a:endParaRPr lang="zh-CN" altLang="en-US" sz="2800" baseline="30000" dirty="0">
              <a:latin typeface="宋体" panose="02010600030101010101" pitchFamily="2" charset="-122"/>
            </a:endParaRPr>
          </a:p>
        </p:txBody>
      </p:sp>
      <p:pic>
        <p:nvPicPr>
          <p:cNvPr id="9223" name="Object 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45339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Object 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7400" y="510540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Object 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525" y="4581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Object 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5084763"/>
            <a:ext cx="522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971550" y="41497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9228" name="AutoShape 2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34200" y="5715000"/>
            <a:ext cx="5334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0" grpId="0" autoUpdateAnimBg="0"/>
      <p:bldP spid="727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50" y="1052513"/>
            <a:ext cx="7848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3.</a:t>
            </a:r>
            <a:r>
              <a:rPr lang="zh-CN" altLang="en-US" sz="2800" dirty="0"/>
              <a:t>如果扇形的半径是</a:t>
            </a:r>
            <a:r>
              <a:rPr lang="en-US" altLang="zh-CN" sz="2800" dirty="0"/>
              <a:t>6</a:t>
            </a:r>
            <a:r>
              <a:rPr lang="zh-CN" altLang="en-US" sz="2800" dirty="0"/>
              <a:t>，所含的圆心角是</a:t>
            </a:r>
            <a:r>
              <a:rPr lang="en-US" altLang="zh-CN" sz="2800" dirty="0"/>
              <a:t>150°</a:t>
            </a:r>
            <a:r>
              <a:rPr lang="zh-CN" altLang="en-US" sz="2800" dirty="0"/>
              <a:t>，那么扇形的面积和弧长分别是              （　　）</a:t>
            </a:r>
            <a:endParaRPr lang="en-US" altLang="zh-CN" sz="2800" dirty="0"/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A.</a:t>
            </a:r>
            <a:r>
              <a:rPr lang="zh-CN" altLang="en-US" sz="2800" dirty="0"/>
              <a:t> ５</a:t>
            </a:r>
            <a:r>
              <a:rPr lang="en-US" altLang="zh-CN" sz="2800" dirty="0"/>
              <a:t>π、 </a:t>
            </a:r>
            <a:r>
              <a:rPr lang="zh-CN" altLang="en-US" sz="2800" dirty="0"/>
              <a:t>１５</a:t>
            </a:r>
            <a:r>
              <a:rPr lang="en-US" altLang="zh-CN" sz="2800" dirty="0"/>
              <a:t>π 　　 </a:t>
            </a:r>
            <a:r>
              <a:rPr lang="en-US" altLang="zh-CN" sz="2800" dirty="0">
                <a:latin typeface="宋体" panose="02010600030101010101" pitchFamily="2" charset="-122"/>
              </a:rPr>
              <a:t>B.</a:t>
            </a:r>
            <a:r>
              <a:rPr lang="en-US" altLang="zh-CN" sz="2800" dirty="0"/>
              <a:t> </a:t>
            </a:r>
            <a:r>
              <a:rPr lang="zh-CN" altLang="en-US" sz="2800" dirty="0"/>
              <a:t>１０</a:t>
            </a:r>
            <a:r>
              <a:rPr lang="en-US" altLang="zh-CN" sz="2800" dirty="0"/>
              <a:t>π、 </a:t>
            </a:r>
            <a:r>
              <a:rPr lang="zh-CN" altLang="en-US" sz="2800" dirty="0"/>
              <a:t>５</a:t>
            </a:r>
            <a:r>
              <a:rPr lang="en-US" altLang="zh-CN" sz="2800" dirty="0"/>
              <a:t>π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C.</a:t>
            </a:r>
            <a:r>
              <a:rPr lang="zh-CN" altLang="en-US" sz="2800" dirty="0"/>
              <a:t> １５</a:t>
            </a:r>
            <a:r>
              <a:rPr lang="en-US" altLang="zh-CN" sz="2800" dirty="0"/>
              <a:t>π、 </a:t>
            </a:r>
            <a:r>
              <a:rPr lang="zh-CN" altLang="en-US" sz="2800" dirty="0"/>
              <a:t>５</a:t>
            </a:r>
            <a:r>
              <a:rPr lang="en-US" altLang="zh-CN" sz="2800" dirty="0"/>
              <a:t>π 　     </a:t>
            </a:r>
            <a:r>
              <a:rPr lang="en-US" altLang="zh-CN" sz="2800" dirty="0">
                <a:latin typeface="宋体" panose="02010600030101010101" pitchFamily="2" charset="-122"/>
              </a:rPr>
              <a:t>D.</a:t>
            </a:r>
            <a:r>
              <a:rPr lang="en-US" altLang="zh-CN" sz="2800" dirty="0"/>
              <a:t> </a:t>
            </a:r>
            <a:r>
              <a:rPr lang="zh-CN" altLang="en-US" sz="2800" dirty="0"/>
              <a:t>３０</a:t>
            </a:r>
            <a:r>
              <a:rPr lang="en-US" altLang="zh-CN" sz="2800" dirty="0"/>
              <a:t>π、 </a:t>
            </a:r>
            <a:r>
              <a:rPr lang="zh-CN" altLang="en-US" sz="2800" dirty="0"/>
              <a:t>１５</a:t>
            </a:r>
            <a:r>
              <a:rPr lang="en-US" altLang="zh-CN" sz="2800" dirty="0"/>
              <a:t>π</a:t>
            </a:r>
            <a:endParaRPr lang="zh-CN" altLang="en-US" sz="2800" dirty="0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7019925" y="1484313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C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81359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/>
              <a:t>4.</a:t>
            </a:r>
            <a:r>
              <a:rPr lang="zh-CN" altLang="en-US" sz="2800"/>
              <a:t>如下图水平放置的圆柱形油桶的截面半径是</a:t>
            </a:r>
            <a:r>
              <a:rPr lang="en-US" altLang="zh-CN" sz="2800"/>
              <a:t>R</a:t>
            </a:r>
            <a:r>
              <a:rPr lang="zh-CN" altLang="en-US" sz="2800"/>
              <a:t>，油桶高为</a:t>
            </a:r>
            <a:r>
              <a:rPr lang="en-US" altLang="zh-CN" sz="2800"/>
              <a:t>1.5R</a:t>
            </a:r>
            <a:r>
              <a:rPr lang="zh-CN" altLang="en-US" sz="2800"/>
              <a:t>，当</a:t>
            </a:r>
            <a:r>
              <a:rPr lang="en-US" altLang="zh-CN" sz="2800"/>
              <a:t>R＝2</a:t>
            </a:r>
            <a:r>
              <a:rPr lang="zh-CN" altLang="en-US" sz="2800"/>
              <a:t>时，截面上没有油的弓形面积为 （                  ）</a:t>
            </a:r>
            <a:endParaRPr lang="en-US" altLang="zh-CN" sz="2800"/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755650" y="333375"/>
            <a:ext cx="2808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zh-CN" altLang="en-US" sz="3600">
                <a:solidFill>
                  <a:srgbClr val="FF9933"/>
                </a:solidFill>
                <a:ea typeface="华文新魏" panose="02010800040101010101" pitchFamily="2" charset="-122"/>
              </a:rPr>
              <a:t>目标达成</a:t>
            </a:r>
          </a:p>
        </p:txBody>
      </p:sp>
      <p:sp>
        <p:nvSpPr>
          <p:cNvPr id="10246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5373688"/>
            <a:ext cx="609600" cy="3810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247" name="Group 34"/>
          <p:cNvGrpSpPr/>
          <p:nvPr/>
        </p:nvGrpSpPr>
        <p:grpSpPr bwMode="auto">
          <a:xfrm>
            <a:off x="4191000" y="4191000"/>
            <a:ext cx="3671888" cy="2133600"/>
            <a:chOff x="2200" y="2704"/>
            <a:chExt cx="2313" cy="1344"/>
          </a:xfrm>
        </p:grpSpPr>
        <p:grpSp>
          <p:nvGrpSpPr>
            <p:cNvPr id="10250" name="Group 32"/>
            <p:cNvGrpSpPr/>
            <p:nvPr/>
          </p:nvGrpSpPr>
          <p:grpSpPr bwMode="auto">
            <a:xfrm>
              <a:off x="2200" y="2704"/>
              <a:ext cx="2313" cy="1344"/>
              <a:chOff x="1020" y="2795"/>
              <a:chExt cx="2313" cy="1344"/>
            </a:xfrm>
          </p:grpSpPr>
          <p:sp>
            <p:nvSpPr>
              <p:cNvPr id="10252" name="Line 27"/>
              <p:cNvSpPr>
                <a:spLocks noChangeShapeType="1"/>
              </p:cNvSpPr>
              <p:nvPr/>
            </p:nvSpPr>
            <p:spPr bwMode="auto">
              <a:xfrm flipV="1">
                <a:off x="2517" y="3158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253" name="Group 31"/>
              <p:cNvGrpSpPr/>
              <p:nvPr/>
            </p:nvGrpSpPr>
            <p:grpSpPr bwMode="auto">
              <a:xfrm>
                <a:off x="1020" y="2795"/>
                <a:ext cx="2313" cy="1344"/>
                <a:chOff x="2517" y="2614"/>
                <a:chExt cx="2313" cy="1344"/>
              </a:xfrm>
            </p:grpSpPr>
            <p:pic>
              <p:nvPicPr>
                <p:cNvPr id="10254" name="Picture 2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2517" y="2614"/>
                  <a:ext cx="2313" cy="13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255" name="Line 26"/>
                <p:cNvSpPr>
                  <a:spLocks noChangeShapeType="1"/>
                </p:cNvSpPr>
                <p:nvPr/>
              </p:nvSpPr>
              <p:spPr bwMode="auto">
                <a:xfrm>
                  <a:off x="4014" y="3385"/>
                  <a:ext cx="0" cy="3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865" y="3170"/>
                  <a:ext cx="42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/>
                    <a:t>1.5R</a:t>
                  </a:r>
                </a:p>
              </p:txBody>
            </p:sp>
          </p:grpSp>
        </p:grpSp>
        <p:sp>
          <p:nvSpPr>
            <p:cNvPr id="10251" name="Line 33"/>
            <p:cNvSpPr>
              <a:spLocks noChangeShapeType="1"/>
            </p:cNvSpPr>
            <p:nvPr/>
          </p:nvSpPr>
          <p:spPr bwMode="auto">
            <a:xfrm flipV="1">
              <a:off x="3696" y="302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8" name="Text Box 37"/>
          <p:cNvSpPr txBox="1">
            <a:spLocks noChangeArrowheads="1"/>
          </p:cNvSpPr>
          <p:nvPr/>
        </p:nvSpPr>
        <p:spPr bwMode="auto">
          <a:xfrm>
            <a:off x="1619250" y="4005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pic>
        <p:nvPicPr>
          <p:cNvPr id="71720" name="Object 4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87600" y="3886200"/>
            <a:ext cx="13208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68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Rot="1" noChangeArrowheads="1"/>
          </p:cNvSpPr>
          <p:nvPr/>
        </p:nvSpPr>
        <p:spPr>
          <a:xfrm>
            <a:off x="609600" y="1171575"/>
            <a:ext cx="8001000" cy="4724400"/>
          </a:xfrm>
          <a:prstGeom prst="rect">
            <a:avLst/>
          </a:prstGeom>
        </p:spPr>
        <p:txBody>
          <a:bodyPr/>
          <a:lstStyle>
            <a:lvl1pPr marL="357505" indent="-357505" algn="just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rgbClr val="963B22"/>
              </a:buClr>
              <a:buSzPct val="90000"/>
              <a:buBlip>
                <a:blip r:embed="rId2"/>
              </a:buBlip>
              <a:defRPr sz="2000" kern="1200">
                <a:solidFill>
                  <a:srgbClr val="8B8E2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357505" indent="-357505" algn="just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B1D19B"/>
              </a:buClr>
              <a:buFont typeface="幼圆" panose="02010509060101010101" pitchFamily="49" charset="-122"/>
              <a:buChar char=" "/>
              <a:defRPr sz="1600" kern="1200">
                <a:solidFill>
                  <a:srgbClr val="7D7D7D"/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l"/>
            <a:r>
              <a:rPr lang="zh-CN" altLang="en-US" dirty="0" smtClean="0"/>
              <a:t>5.圆柱的高为6</a:t>
            </a:r>
            <a:r>
              <a:rPr lang="en-US" altLang="zh-CN" sz="2800" b="1" dirty="0" smtClean="0"/>
              <a:t>cm</a:t>
            </a:r>
            <a:r>
              <a:rPr lang="zh-CN" altLang="en-US" dirty="0" smtClean="0"/>
              <a:t> </a:t>
            </a:r>
            <a:r>
              <a:rPr lang="en-US" altLang="zh-CN" dirty="0" smtClean="0"/>
              <a:t>，</a:t>
            </a:r>
            <a:r>
              <a:rPr lang="zh-CN" altLang="en-US" dirty="0" smtClean="0"/>
              <a:t>它的底面半径为4 </a:t>
            </a:r>
            <a:r>
              <a:rPr lang="en-US" altLang="zh-CN" sz="2800" b="1" dirty="0" smtClean="0"/>
              <a:t>cm</a:t>
            </a:r>
            <a:r>
              <a:rPr lang="zh-CN" altLang="en-US" dirty="0" smtClean="0"/>
              <a:t> </a:t>
            </a:r>
            <a:r>
              <a:rPr lang="en-US" altLang="zh-CN" dirty="0" smtClean="0"/>
              <a:t>，</a:t>
            </a:r>
            <a:r>
              <a:rPr lang="zh-CN" altLang="en-US" dirty="0" smtClean="0"/>
              <a:t>则这个圆柱的侧面面积是（ 　　）</a:t>
            </a:r>
          </a:p>
          <a:p>
            <a:pPr marL="609600" indent="-609600" algn="l"/>
            <a:r>
              <a:rPr lang="en-US" altLang="zh-CN" sz="2800" b="1" dirty="0" smtClean="0">
                <a:latin typeface="宋体" panose="02010600030101010101" pitchFamily="2" charset="-122"/>
              </a:rPr>
              <a:t> A. 48</a:t>
            </a:r>
            <a:r>
              <a:rPr lang="en-US" altLang="zh-CN" sz="2800" b="1" dirty="0" smtClean="0"/>
              <a:t>π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cm</a:t>
            </a:r>
            <a:r>
              <a:rPr lang="en-US" altLang="zh-CN" sz="2800" b="1" baseline="30000" dirty="0" smtClean="0">
                <a:latin typeface="宋体" panose="02010600030101010101" pitchFamily="2" charset="-122"/>
              </a:rPr>
              <a:t>2</a:t>
            </a:r>
            <a:r>
              <a:rPr lang="en-US" altLang="zh-CN" dirty="0" smtClean="0"/>
              <a:t>   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B. 24</a:t>
            </a:r>
            <a:r>
              <a:rPr lang="en-US" altLang="zh-CN" sz="2800" b="1" dirty="0" smtClean="0"/>
              <a:t>π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cm</a:t>
            </a:r>
            <a:r>
              <a:rPr lang="en-US" altLang="zh-CN" sz="2800" b="1" baseline="30000" dirty="0" smtClean="0">
                <a:latin typeface="宋体" panose="02010600030101010101" pitchFamily="2" charset="-122"/>
              </a:rPr>
              <a:t>2 </a:t>
            </a:r>
            <a:r>
              <a:rPr lang="en-US" altLang="zh-CN" dirty="0" smtClean="0"/>
              <a:t>  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C. 48cm</a:t>
            </a:r>
            <a:r>
              <a:rPr lang="en-US" altLang="zh-CN" sz="2800" b="1" baseline="30000" dirty="0" smtClean="0">
                <a:latin typeface="宋体" panose="02010600030101010101" pitchFamily="2" charset="-122"/>
              </a:rPr>
              <a:t>2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   D.24cm</a:t>
            </a:r>
            <a:r>
              <a:rPr lang="en-US" altLang="zh-CN" sz="2800" b="1" baseline="30000" dirty="0" smtClean="0">
                <a:latin typeface="宋体" panose="02010600030101010101" pitchFamily="2" charset="-122"/>
              </a:rPr>
              <a:t>2</a:t>
            </a:r>
          </a:p>
          <a:p>
            <a:pPr marL="609600" indent="-609600" algn="l">
              <a:spcBef>
                <a:spcPct val="50000"/>
              </a:spcBef>
              <a:buClrTx/>
              <a:buFontTx/>
              <a:buNone/>
            </a:pPr>
            <a:r>
              <a:rPr lang="zh-CN" altLang="en-US" b="1" dirty="0" smtClean="0"/>
              <a:t>6</a:t>
            </a:r>
            <a:r>
              <a:rPr lang="zh-CN" altLang="en-US" sz="2800" b="1" dirty="0" smtClean="0"/>
              <a:t>.</a:t>
            </a:r>
            <a:r>
              <a:rPr lang="zh-CN" altLang="en-US" b="1" dirty="0" smtClean="0">
                <a:latin typeface="宋体" panose="02010600030101010101" pitchFamily="2" charset="-122"/>
              </a:rPr>
              <a:t>已知圆锥的母线长是5 </a:t>
            </a:r>
            <a:r>
              <a:rPr lang="en-US" altLang="zh-CN" sz="2800" b="1" dirty="0" smtClean="0"/>
              <a:t>cm</a:t>
            </a:r>
            <a:r>
              <a:rPr lang="zh-CN" altLang="en-US" dirty="0" smtClean="0">
                <a:latin typeface="宋体" panose="02010600030101010101" pitchFamily="2" charset="-122"/>
              </a:rPr>
              <a:t> ，底面半径是2 </a:t>
            </a:r>
            <a:r>
              <a:rPr lang="en-US" altLang="zh-CN" sz="2800" b="1" dirty="0" smtClean="0"/>
              <a:t>cm</a:t>
            </a:r>
            <a:r>
              <a:rPr lang="zh-CN" altLang="en-US" dirty="0" smtClean="0"/>
              <a:t> 则这个圆锥的侧面积是＿＿＿＿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cm</a:t>
            </a:r>
            <a:r>
              <a:rPr lang="en-US" altLang="zh-CN" sz="2800" b="1" baseline="30000" dirty="0" smtClean="0">
                <a:latin typeface="宋体" panose="02010600030101010101" pitchFamily="2" charset="-122"/>
              </a:rPr>
              <a:t>2</a:t>
            </a:r>
          </a:p>
          <a:p>
            <a:pPr marL="609600" indent="-609600" algn="l">
              <a:spcBef>
                <a:spcPct val="50000"/>
              </a:spcBef>
              <a:buClrTx/>
              <a:buFontTx/>
              <a:buNone/>
            </a:pPr>
            <a:r>
              <a:rPr lang="zh-CN" altLang="en-US" sz="2800" b="1" dirty="0" smtClean="0"/>
              <a:t>7.</a:t>
            </a:r>
            <a:r>
              <a:rPr lang="zh-CN" altLang="en-US" b="1" dirty="0" smtClean="0">
                <a:latin typeface="宋体" panose="02010600030101010101" pitchFamily="2" charset="-122"/>
              </a:rPr>
              <a:t>下列形状的地砖中，不能把地面作既无缝　隙又不重叠覆盖的地砖是  (   )                             </a:t>
            </a:r>
            <a:endParaRPr lang="en-US" altLang="zh-CN" b="1" dirty="0" smtClean="0">
              <a:latin typeface="宋体" panose="02010600030101010101" pitchFamily="2" charset="-122"/>
            </a:endParaRPr>
          </a:p>
          <a:p>
            <a:pPr marL="609600" indent="-609600" algn="l">
              <a:spcBef>
                <a:spcPct val="0"/>
              </a:spcBef>
              <a:buClrTx/>
              <a:buFontTx/>
              <a:buNone/>
            </a:pPr>
            <a:r>
              <a:rPr lang="en-US" altLang="zh-CN" b="1" dirty="0" smtClean="0">
                <a:latin typeface="宋体" panose="02010600030101010101" pitchFamily="2" charset="-122"/>
              </a:rPr>
              <a:t>  　　A.</a:t>
            </a:r>
            <a:r>
              <a:rPr lang="zh-CN" altLang="en-US" b="1" dirty="0" smtClean="0">
                <a:latin typeface="宋体" panose="02010600030101010101" pitchFamily="2" charset="-122"/>
              </a:rPr>
              <a:t>正三角形        </a:t>
            </a:r>
            <a:r>
              <a:rPr lang="en-US" altLang="zh-CN" b="1" dirty="0" smtClean="0">
                <a:latin typeface="宋体" panose="02010600030101010101" pitchFamily="2" charset="-122"/>
              </a:rPr>
              <a:t>B.</a:t>
            </a:r>
            <a:r>
              <a:rPr lang="zh-CN" altLang="en-US" b="1" dirty="0" smtClean="0">
                <a:latin typeface="宋体" panose="02010600030101010101" pitchFamily="2" charset="-122"/>
              </a:rPr>
              <a:t>正方形</a:t>
            </a:r>
          </a:p>
          <a:p>
            <a:pPr marL="609600" indent="-609600" algn="l">
              <a:spcBef>
                <a:spcPct val="0"/>
              </a:spcBef>
              <a:buClrTx/>
              <a:buFontTx/>
              <a:buNone/>
            </a:pPr>
            <a:r>
              <a:rPr lang="en-US" altLang="zh-CN" b="1" dirty="0" smtClean="0">
                <a:latin typeface="宋体" panose="02010600030101010101" pitchFamily="2" charset="-122"/>
              </a:rPr>
              <a:t>  　　C.</a:t>
            </a:r>
            <a:r>
              <a:rPr lang="zh-CN" altLang="en-US" b="1" dirty="0" smtClean="0">
                <a:latin typeface="宋体" panose="02010600030101010101" pitchFamily="2" charset="-122"/>
              </a:rPr>
              <a:t>正五边形        </a:t>
            </a:r>
            <a:r>
              <a:rPr lang="en-US" altLang="zh-CN" b="1" dirty="0" smtClean="0">
                <a:latin typeface="宋体" panose="02010600030101010101" pitchFamily="2" charset="-122"/>
              </a:rPr>
              <a:t>D.</a:t>
            </a:r>
            <a:r>
              <a:rPr lang="zh-CN" altLang="en-US" b="1" dirty="0" smtClean="0">
                <a:latin typeface="宋体" panose="02010600030101010101" pitchFamily="2" charset="-122"/>
              </a:rPr>
              <a:t>长方形</a:t>
            </a:r>
            <a:endParaRPr lang="en-US" altLang="zh-CN" b="1" baseline="30000" dirty="0" smtClean="0">
              <a:latin typeface="宋体" panose="02010600030101010101" pitchFamily="2" charset="-122"/>
            </a:endParaRPr>
          </a:p>
          <a:p>
            <a:pPr marL="609600" indent="-609600" algn="l"/>
            <a:endParaRPr lang="en-US" altLang="zh-CN" sz="2800" b="1" baseline="30000" dirty="0" smtClean="0">
              <a:latin typeface="宋体" panose="02010600030101010101" pitchFamily="2" charset="-122"/>
            </a:endParaRPr>
          </a:p>
          <a:p>
            <a:pPr marL="609600" indent="-609600" algn="l"/>
            <a:r>
              <a:rPr lang="en-US" altLang="zh-CN" sz="2800" b="1" baseline="30000" dirty="0" smtClean="0">
                <a:latin typeface="宋体" panose="02010600030101010101" pitchFamily="2" charset="-122"/>
              </a:rPr>
              <a:t> </a:t>
            </a:r>
          </a:p>
          <a:p>
            <a:pPr marL="609600" indent="-609600" algn="l"/>
            <a:endParaRPr lang="en-US" altLang="zh-CN" sz="2800" b="1" baseline="30000" dirty="0" smtClean="0">
              <a:latin typeface="宋体" panose="02010600030101010101" pitchFamily="2" charset="-122"/>
            </a:endParaRPr>
          </a:p>
          <a:p>
            <a:pPr marL="609600" indent="-609600" algn="l"/>
            <a:r>
              <a:rPr lang="en-US" altLang="zh-CN" sz="2800" b="1" baseline="30000" dirty="0" smtClean="0">
                <a:latin typeface="宋体" panose="02010600030101010101" pitchFamily="2" charset="-122"/>
              </a:rPr>
              <a:t> </a:t>
            </a:r>
          </a:p>
          <a:p>
            <a:pPr marL="609600" indent="-609600" algn="l">
              <a:buFont typeface="Wingdings" panose="05000000000000000000" pitchFamily="2" charset="2"/>
              <a:buChar char="§"/>
            </a:pPr>
            <a:endParaRPr lang="en-US" altLang="zh-CN" sz="2800" b="1" baseline="30000" dirty="0" smtClean="0">
              <a:latin typeface="宋体" panose="02010600030101010101" pitchFamily="2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>
          <a:xfrm>
            <a:off x="533400" y="638175"/>
            <a:ext cx="2667000" cy="533400"/>
          </a:xfrm>
          <a:prstGeom prst="rect">
            <a:avLst/>
          </a:prstGeom>
          <a:noFill/>
        </p:spPr>
        <p:txBody>
          <a:bodyPr>
            <a:normAutofit fontScale="97500" lnSpcReduction="10000"/>
          </a:bodyPr>
          <a:lstStyle>
            <a:lvl1pPr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 kern="1200"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Arial Black" panose="020B0A04020102020204" pitchFamily="34" charset="0"/>
                <a:ea typeface="微软雅黑" panose="020B0503020204020204" pitchFamily="34" charset="-122"/>
                <a:cs typeface="+mj-cs"/>
              </a:defRPr>
            </a:lvl1pPr>
            <a:lvl2pPr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2pPr>
            <a:lvl3pPr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3pPr>
            <a:lvl4pPr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4pPr>
            <a:lvl5pPr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5pPr>
            <a:lvl6pPr marL="457200"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6pPr>
            <a:lvl7pPr marL="914400"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7pPr>
            <a:lvl8pPr marL="1371600"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8pPr>
            <a:lvl9pPr marL="1828800"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 Black" panose="020B0A04020102020204" pitchFamily="34" charset="0"/>
                <a:ea typeface="微软雅黑" panose="020B0503020204020204" pitchFamily="34" charset="-122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zh-CN" altLang="en-US" sz="3600" smtClean="0">
                <a:solidFill>
                  <a:srgbClr val="FF9933"/>
                </a:solidFill>
                <a:ea typeface="华文新魏" panose="02010800040101010101" pitchFamily="2" charset="-122"/>
              </a:rPr>
              <a:t>目标达成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35150" y="217328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163167" y="3274219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chemeClr val="tx2"/>
                </a:solidFill>
              </a:rPr>
              <a:t>10 </a:t>
            </a:r>
            <a:r>
              <a:rPr lang="en-US" altLang="zh-CN" sz="2800" dirty="0">
                <a:solidFill>
                  <a:schemeClr val="tx2"/>
                </a:solidFill>
              </a:rPr>
              <a:t>π</a:t>
            </a:r>
            <a:endParaRPr lang="zh-CN" altLang="en-US" sz="2800" dirty="0">
              <a:solidFill>
                <a:schemeClr val="tx2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372225" y="519906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0801d_b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836613"/>
            <a:ext cx="172878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3059113" y="1123950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i="1" kern="10" dirty="0">
                <a:ln w="19050">
                  <a:solidFill>
                    <a:srgbClr val="FF7C80"/>
                  </a:solidFill>
                  <a:rou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方法小结：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611188" y="2133600"/>
            <a:ext cx="8135937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/>
              <a:t>1.</a:t>
            </a:r>
            <a:r>
              <a:rPr lang="zh-CN" altLang="en-US" sz="2800" dirty="0"/>
              <a:t>正多边形的计算，通常构造直角三角形，解直角三角形</a:t>
            </a:r>
            <a:r>
              <a:rPr lang="en-US" altLang="zh-CN" sz="2800" dirty="0"/>
              <a:t>.</a:t>
            </a:r>
          </a:p>
          <a:p>
            <a:r>
              <a:rPr lang="en-US" altLang="zh-CN" sz="2800" dirty="0"/>
              <a:t>2.</a:t>
            </a:r>
            <a:r>
              <a:rPr lang="zh-CN" altLang="en-US" sz="2800" dirty="0"/>
              <a:t>在一个顶点处的正多边形镶嵌，当用不同正多边形时，要求它们的边长要相等，在一个顶点周围的正多边形各内角和为</a:t>
            </a:r>
            <a:r>
              <a:rPr lang="en-US" altLang="zh-CN" sz="2800" dirty="0"/>
              <a:t>360°.</a:t>
            </a:r>
            <a:endParaRPr lang="zh-CN" altLang="en-US" sz="2800" dirty="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611188" y="4437063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3.</a:t>
            </a:r>
            <a:r>
              <a:rPr lang="zh-CN" altLang="en-US" sz="2800" dirty="0"/>
              <a:t>弧长公式，扇形的面积公式均可借助于圆周长公式及圆面积公式来记忆， </a:t>
            </a:r>
          </a:p>
        </p:txBody>
      </p:sp>
      <p:pic>
        <p:nvPicPr>
          <p:cNvPr id="13318" name="Object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5516563"/>
            <a:ext cx="15398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Object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5516563"/>
            <a:ext cx="15875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KSO_GREEN5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7DB359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主题35</Template>
  <TotalTime>0</TotalTime>
  <Words>904</Words>
  <Application>Microsoft Office PowerPoint</Application>
  <PresentationFormat>全屏显示(4:3)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华文新魏</vt:lpstr>
      <vt:lpstr>宋体</vt:lpstr>
      <vt:lpstr>微软雅黑</vt:lpstr>
      <vt:lpstr>幼圆</vt:lpstr>
      <vt:lpstr>Arial</vt:lpstr>
      <vt:lpstr>Arial Black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2022-01-10T05:39:26Z</dcterms:created>
  <dcterms:modified xsi:type="dcterms:W3CDTF">2023-01-16T17:26:27Z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93A4C13A1FCA4B438542C36765DB84BA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