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4" r:id="rId2"/>
    <p:sldId id="257" r:id="rId3"/>
    <p:sldId id="258" r:id="rId4"/>
    <p:sldId id="271" r:id="rId5"/>
    <p:sldId id="294" r:id="rId6"/>
    <p:sldId id="276" r:id="rId7"/>
    <p:sldId id="318" r:id="rId8"/>
    <p:sldId id="261" r:id="rId9"/>
    <p:sldId id="323" r:id="rId10"/>
    <p:sldId id="324" r:id="rId11"/>
    <p:sldId id="322" r:id="rId12"/>
    <p:sldId id="321" r:id="rId13"/>
    <p:sldId id="320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>
          <p15:clr>
            <a:srgbClr val="A4A3A4"/>
          </p15:clr>
        </p15:guide>
        <p15:guide id="2" pos="28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60093"/>
    <a:srgbClr val="FF6600"/>
    <a:srgbClr val="00FF00"/>
    <a:srgbClr val="0000FF"/>
    <a:srgbClr val="FFFF66"/>
    <a:srgbClr val="FF0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77" autoAdjust="0"/>
    <p:restoredTop sz="94660" autoAdjust="0"/>
  </p:normalViewPr>
  <p:slideViewPr>
    <p:cSldViewPr>
      <p:cViewPr>
        <p:scale>
          <a:sx n="100" d="100"/>
          <a:sy n="100" d="100"/>
        </p:scale>
        <p:origin x="-330" y="-264"/>
      </p:cViewPr>
      <p:guideLst>
        <p:guide orient="horz" pos="2296"/>
        <p:guide pos="28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buFontTx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buFontTx/>
              <a:buNone/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latin typeface="Arial" panose="020B0604020202020204" pitchFamily="34" charset="0"/>
              </a:defRPr>
            </a:lvl1pPr>
          </a:lstStyle>
          <a:p>
            <a:fld id="{2D7AC833-F319-45DB-A033-366C800FDA03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4294967295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DD80E30-D56B-4134-9B82-70BD9B8A0D37}" type="slidenum">
              <a:rPr lang="en-US" altLang="zh-CN" sz="1200" b="0">
                <a:latin typeface="Arial" panose="020B0604020202020204" pitchFamily="34" charset="0"/>
              </a:rPr>
              <a:t>3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B47EEC9-AB0A-4467-A8EA-48E34B58FD23}" type="slidenum">
              <a:rPr lang="en-US" altLang="zh-CN" sz="1200" b="0">
                <a:latin typeface="Arial" panose="020B0604020202020204" pitchFamily="34" charset="0"/>
              </a:rPr>
              <a:t>4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zh-CN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75FBD242-701D-43FE-A67B-99CD1B8F23A5}" type="slidenum">
              <a:rPr lang="en-US" altLang="zh-CN" sz="1200" b="0">
                <a:latin typeface="Arial" panose="020B0604020202020204" pitchFamily="34" charset="0"/>
              </a:rPr>
              <a:t>5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699C32E-2D31-40D9-BA76-B64CFD465731}" type="slidenum">
              <a:rPr lang="en-US" altLang="zh-CN" sz="1200" b="0">
                <a:latin typeface="Arial" panose="020B0604020202020204" pitchFamily="34" charset="0"/>
              </a:rPr>
              <a:t>6</a:t>
            </a:fld>
            <a:endParaRPr lang="en-US" altLang="zh-CN" sz="1200" b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SlideStyle" descr="#wm#_35_02_100_1000" hidden="1"/>
          <p:cNvSpPr>
            <a:spLocks noChangeArrowheads="1"/>
          </p:cNvSpPr>
          <p:nvPr/>
        </p:nvSpPr>
        <p:spPr bwMode="auto">
          <a:xfrm>
            <a:off x="0" y="0"/>
            <a:ext cx="12700" cy="12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>
              <a:buFont typeface="Arial" panose="020B0604020202020204" pitchFamily="34" charset="0"/>
              <a:buNone/>
              <a:defRPr/>
            </a:pPr>
            <a:endParaRPr lang="zh-CN" altLang="en-US">
              <a:solidFill>
                <a:schemeClr val="bg1"/>
              </a:solidFill>
              <a:ea typeface="黑体" panose="02010609060101010101" pitchFamily="49" charset="-122"/>
            </a:endParaRPr>
          </a:p>
        </p:txBody>
      </p:sp>
      <p:pic>
        <p:nvPicPr>
          <p:cNvPr id="5" name="Picture 2" descr="#wm#_35_02_*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866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3881438"/>
            <a:ext cx="7186613" cy="1460500"/>
          </a:xfrm>
          <a:solidFill>
            <a:srgbClr val="000000">
              <a:alpha val="50000"/>
            </a:srgbClr>
          </a:solidFill>
        </p:spPr>
        <p:txBody>
          <a:bodyPr lIns="0" tIns="46990" rIns="0" bIns="46990"/>
          <a:lstStyle>
            <a:lvl1pPr algn="r">
              <a:buFont typeface="Arial" panose="020B0604020202020204" pitchFamily="34" charset="0"/>
              <a:buNone/>
              <a:defRPr sz="48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noProof="0" smtClean="0">
              <a:sym typeface="Arial" panose="020B0604020202020204" pitchFamily="34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700" y="5341938"/>
            <a:ext cx="7173913" cy="857250"/>
          </a:xfrm>
          <a:solidFill>
            <a:srgbClr val="000000">
              <a:alpha val="50000"/>
            </a:srgbClr>
          </a:solidFill>
        </p:spPr>
        <p:txBody>
          <a:bodyPr lIns="0" tIns="46990" rIns="0" bIns="46990" anchor="ctr"/>
          <a:lstStyle>
            <a:lvl1pPr marL="0" indent="0" algn="r">
              <a:spcBef>
                <a:spcPct val="0"/>
              </a:spcBef>
              <a:buFont typeface="Arial" panose="020B0604020202020204" pitchFamily="34" charset="0"/>
              <a:buNone/>
              <a:defRPr sz="2800">
                <a:solidFill>
                  <a:schemeClr val="bg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  <a:endParaRPr lang="zh-CN" noProof="0" smtClean="0">
              <a:sym typeface="Arial" panose="020B0604020202020204" pitchFamily="34" charset="0"/>
            </a:endParaRPr>
          </a:p>
        </p:txBody>
      </p:sp>
      <p:sp>
        <p:nvSpPr>
          <p:cNvPr id="6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B0444-08DC-43C9-9C40-0D1E7070F650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200" y="408675"/>
            <a:ext cx="7887600" cy="581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775A9-EC25-4C74-BCB0-977E4E3CBFA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10D8E8-AA58-49A3-AD65-64ED9F50884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chemeClr val="accent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chemeClr val="accent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800">
                <a:solidFill>
                  <a:schemeClr val="accent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0223C9-2083-4711-BEB5-071A9D5B17AF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82597" y="1612936"/>
            <a:ext cx="4028400" cy="42948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8400" y="1612936"/>
            <a:ext cx="4028400" cy="4294800"/>
          </a:xfr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2pPr>
            <a:lvl3pPr marL="12001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8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82600" y="274638"/>
            <a:ext cx="82042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15356-F23B-4516-AB6A-BD5AD933CF9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接连接符 12" descr="#wm#_35_08_*Z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>
            <a:off x="4564063" y="1295400"/>
            <a:ext cx="1587" cy="3879850"/>
          </a:xfrm>
          <a:prstGeom prst="line">
            <a:avLst/>
          </a:prstGeom>
          <a:noFill/>
          <a:ln w="25400">
            <a:solidFill>
              <a:srgbClr val="FFEBD1"/>
            </a:solidFill>
            <a:round/>
          </a:ln>
        </p:spPr>
        <p:txBody>
          <a:bodyPr/>
          <a:lstStyle/>
          <a:p>
            <a:pPr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9803"/>
            <a:ext cx="8229600" cy="1144800"/>
          </a:xfr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85634" y="5494873"/>
            <a:ext cx="3722400" cy="572400"/>
          </a:xfrm>
          <a:solidFill>
            <a:srgbClr val="FF9900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41748" y="1278449"/>
            <a:ext cx="3387600" cy="38808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885629" y="5494873"/>
            <a:ext cx="3722400" cy="572400"/>
          </a:xfrm>
          <a:solidFill>
            <a:srgbClr val="FFBB59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5041742" y="1278449"/>
            <a:ext cx="3387600" cy="3880800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 sz="2000">
                <a:solidFill>
                  <a:schemeClr val="bg2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8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10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9F8AF-83E4-44FA-9F94-1FDFD4E58B67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#wm#_35_03_*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635375"/>
            <a:ext cx="9150350" cy="187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933950"/>
            <a:ext cx="9151938" cy="581025"/>
          </a:xfrm>
          <a:solidFill>
            <a:srgbClr val="FFFFFF">
              <a:alpha val="50000"/>
            </a:srgbClr>
          </a:solidFill>
        </p:spPr>
        <p:txBody>
          <a:bodyPr anchor="ctr"/>
          <a:lstStyle>
            <a:lvl1pPr marL="0" indent="0" algn="ctr">
              <a:spcBef>
                <a:spcPct val="0"/>
              </a:spcBef>
              <a:buFont typeface="Arial" panose="020B0604020202020204" pitchFamily="34" charset="0"/>
              <a:buNone/>
              <a:defRPr sz="2800"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  <a:endParaRPr lang="zh-CN" noProof="0" smtClean="0">
              <a:sym typeface="Arial" panose="020B0604020202020204" pitchFamily="34" charset="0"/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3635375"/>
            <a:ext cx="9150350" cy="1298575"/>
          </a:xfrm>
          <a:solidFill>
            <a:srgbClr val="FFFFFF">
              <a:alpha val="50000"/>
            </a:srgbClr>
          </a:solidFill>
        </p:spPr>
        <p:txBody>
          <a:bodyPr/>
          <a:lstStyle>
            <a:lvl1pPr>
              <a:defRPr sz="4800">
                <a:solidFill>
                  <a:schemeClr val="tx1"/>
                </a:solidFill>
                <a:sym typeface="Arial" panose="020B0604020202020204" pitchFamily="34" charset="0"/>
              </a:defRPr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  <a:endParaRPr lang="zh-CN" noProof="0" smtClean="0">
              <a:sym typeface="Arial" panose="020B0604020202020204" pitchFamily="34" charset="0"/>
            </a:endParaRPr>
          </a:p>
        </p:txBody>
      </p:sp>
      <p:sp>
        <p:nvSpPr>
          <p:cNvPr id="5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775A9-EC25-4C74-BCB0-977E4E3CBFA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439273-E2CC-4ABD-A6BF-B0B91B9CDA5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629841" y="711200"/>
            <a:ext cx="3196800" cy="1600200"/>
          </a:xfrm>
        </p:spPr>
        <p:txBody>
          <a:bodyPr anchor="t">
            <a:noAutofit/>
          </a:bodyPr>
          <a:lstStyle>
            <a:lvl1pPr algn="l">
              <a:defRPr sz="40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9" name="图片占位符 2"/>
          <p:cNvSpPr>
            <a:spLocks noGrp="1"/>
          </p:cNvSpPr>
          <p:nvPr>
            <p:ph type="pic" idx="1"/>
          </p:nvPr>
        </p:nvSpPr>
        <p:spPr>
          <a:xfrm>
            <a:off x="4014391" y="733425"/>
            <a:ext cx="4478400" cy="540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1" smtClean="0">
                <a:sym typeface="Arial" panose="020B0604020202020204" pitchFamily="34" charset="0"/>
              </a:rPr>
              <a:t>单击图标添加图片</a:t>
            </a:r>
            <a:endParaRPr lang="zh-CN" altLang="en-US" noProof="1">
              <a:sym typeface="Arial" panose="020B0604020202020204" pitchFamily="34" charset="0"/>
            </a:endParaRPr>
          </a:p>
        </p:txBody>
      </p:sp>
      <p:sp>
        <p:nvSpPr>
          <p:cNvPr id="10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311400"/>
            <a:ext cx="3196800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6454775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6454775"/>
            <a:ext cx="30861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6454775"/>
            <a:ext cx="2057400" cy="287338"/>
          </a:xfrm>
        </p:spPr>
        <p:txBody>
          <a:bodyPr/>
          <a:lstStyle>
            <a:lvl1pPr>
              <a:defRPr/>
            </a:lvl1pPr>
          </a:lstStyle>
          <a:p>
            <a:fld id="{BAAF82C4-1A91-4162-B167-44DBC0141AD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8946" y="274638"/>
            <a:ext cx="1296403" cy="5621337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6469982" cy="5621337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775A9-EC25-4C74-BCB0-977E4E3CBFA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/>
          <p:nvPr/>
        </p:nvGrpSpPr>
        <p:grpSpPr bwMode="auto">
          <a:xfrm>
            <a:off x="1588" y="6550025"/>
            <a:ext cx="9159875" cy="323850"/>
            <a:chOff x="0" y="0"/>
            <a:chExt cx="14424" cy="51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3"/>
              <a:ext cx="14424" cy="507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7227" y="3"/>
              <a:ext cx="292" cy="50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6357" y="3"/>
              <a:ext cx="495" cy="507"/>
            </a:xfrm>
            <a:prstGeom prst="rect">
              <a:avLst/>
            </a:prstGeom>
            <a:solidFill>
              <a:srgbClr val="FF6600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6000" y="3"/>
              <a:ext cx="167" cy="507"/>
            </a:xfrm>
            <a:prstGeom prst="rect">
              <a:avLst/>
            </a:prstGeom>
            <a:solidFill>
              <a:srgbClr val="FFEBD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6675" y="3"/>
              <a:ext cx="602" cy="507"/>
            </a:xfrm>
            <a:prstGeom prst="rect">
              <a:avLst/>
            </a:prstGeom>
            <a:solidFill>
              <a:srgbClr val="553D15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7719" y="0"/>
              <a:ext cx="167" cy="510"/>
            </a:xfrm>
            <a:prstGeom prst="rect">
              <a:avLst/>
            </a:prstGeom>
            <a:solidFill>
              <a:srgbClr val="FFEBD1"/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>
                <a:buFont typeface="Arial" panose="020B0604020202020204" pitchFamily="34" charset="0"/>
                <a:buNone/>
                <a:defRPr/>
              </a:pPr>
              <a:endParaRPr lang="zh-CN" alt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28650" y="274638"/>
            <a:ext cx="78851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9"/>
          </p:nvPr>
        </p:nvSpPr>
        <p:spPr bwMode="auto">
          <a:xfrm>
            <a:off x="628650" y="1601788"/>
            <a:ext cx="7886700" cy="429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 noProof="1">
                <a:solidFill>
                  <a:srgbClr val="898989"/>
                </a:solidFill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  <a:ea typeface="宋体" panose="02010600030101010101" pitchFamily="2" charset="-122"/>
              </a:defRPr>
            </a:lvl1pPr>
          </a:lstStyle>
          <a:p>
            <a:fld id="{764775A9-EC25-4C74-BCB0-977E4E3CBFAD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kern="12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  <a:cs typeface="+mj-cs"/>
          <a:sym typeface="Arial" panose="020B060402020202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  <a:sym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5B3A07"/>
          </a:solidFill>
          <a:latin typeface="Arial" panose="020B0604020202020204" pitchFamily="34" charset="0"/>
          <a:ea typeface="黑体" panose="02010609060101010101" pitchFamily="49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黑体" panose="02010609060101010101" pitchFamily="49" charset="-122"/>
          <a:cs typeface="+mn-cs"/>
          <a:sym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CN" altLang="en-US" b="1" kern="10" dirty="0" smtClean="0">
                <a:ln w="9525">
                  <a:solidFill>
                    <a:srgbClr val="FF0000"/>
                  </a:solidFill>
                  <a:round/>
                </a:ln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点</a:t>
            </a: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和圆的位置关系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WWW.PPT818.COM</a:t>
            </a:r>
            <a:endParaRPr lang="en-US" altLang="zh-CN" sz="2300" b="1" kern="0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3"/>
          <p:cNvSpPr>
            <a:spLocks noChangeArrowheads="1"/>
          </p:cNvSpPr>
          <p:nvPr/>
        </p:nvSpPr>
        <p:spPr bwMode="auto">
          <a:xfrm>
            <a:off x="827088" y="188913"/>
            <a:ext cx="2376487" cy="7080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zh-CN" altLang="en-US" sz="4400" dirty="0">
                <a:solidFill>
                  <a:srgbClr val="6699FF"/>
                </a:solidFill>
                <a:ea typeface="隶书" panose="02010509060101010101" pitchFamily="49" charset="-122"/>
              </a:rPr>
              <a:t>能力提高</a:t>
            </a:r>
            <a:endParaRPr lang="zh-CN" altLang="en-US" sz="4400" baseline="-25000" dirty="0">
              <a:solidFill>
                <a:srgbClr val="6699FF"/>
              </a:solidFill>
              <a:ea typeface="隶书" panose="02010509060101010101" pitchFamily="49" charset="-122"/>
            </a:endParaRPr>
          </a:p>
        </p:txBody>
      </p:sp>
      <p:sp>
        <p:nvSpPr>
          <p:cNvPr id="21506" name="Text Box 25"/>
          <p:cNvSpPr txBox="1">
            <a:spLocks noChangeArrowheads="1"/>
          </p:cNvSpPr>
          <p:nvPr/>
        </p:nvSpPr>
        <p:spPr bwMode="auto">
          <a:xfrm>
            <a:off x="250825" y="908050"/>
            <a:ext cx="8280400" cy="326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1. ⊙O</a:t>
            </a:r>
            <a:r>
              <a:rPr lang="zh-CN" altLang="en-US" sz="3200" dirty="0">
                <a:latin typeface="Arial" panose="020B0604020202020204" pitchFamily="34" charset="0"/>
              </a:rPr>
              <a:t>的半径</a:t>
            </a:r>
            <a:r>
              <a:rPr lang="en-US" altLang="zh-CN" sz="3200" dirty="0">
                <a:latin typeface="Arial" panose="020B0604020202020204" pitchFamily="34" charset="0"/>
              </a:rPr>
              <a:t>r=10cm</a:t>
            </a:r>
            <a:r>
              <a:rPr lang="zh-CN" altLang="en-US" sz="3200" dirty="0">
                <a:latin typeface="Arial" panose="020B0604020202020204" pitchFamily="34" charset="0"/>
              </a:rPr>
              <a:t>，圆心到直线</a:t>
            </a:r>
            <a:r>
              <a:rPr lang="en-US" altLang="zh-CN" sz="3200" dirty="0">
                <a:latin typeface="Arial" panose="020B0604020202020204" pitchFamily="34" charset="0"/>
              </a:rPr>
              <a:t>L</a:t>
            </a:r>
            <a:r>
              <a:rPr lang="zh-CN" altLang="en-US" sz="3200" dirty="0">
                <a:latin typeface="Arial" panose="020B0604020202020204" pitchFamily="34" charset="0"/>
              </a:rPr>
              <a:t>的距离</a:t>
            </a:r>
            <a:r>
              <a:rPr lang="en-US" altLang="zh-CN" sz="3200" dirty="0">
                <a:latin typeface="Arial" panose="020B0604020202020204" pitchFamily="34" charset="0"/>
              </a:rPr>
              <a:t>OM=8cm</a:t>
            </a:r>
            <a:r>
              <a:rPr lang="zh-CN" altLang="en-US" sz="3200" dirty="0">
                <a:latin typeface="Arial" panose="020B0604020202020204" pitchFamily="34" charset="0"/>
              </a:rPr>
              <a:t>，在直线</a:t>
            </a:r>
            <a:r>
              <a:rPr lang="en-US" altLang="zh-CN" sz="3200" dirty="0">
                <a:latin typeface="Arial" panose="020B0604020202020204" pitchFamily="34" charset="0"/>
              </a:rPr>
              <a:t>L</a:t>
            </a:r>
            <a:r>
              <a:rPr lang="zh-CN" altLang="en-US" sz="3200" dirty="0">
                <a:latin typeface="Arial" panose="020B0604020202020204" pitchFamily="34" charset="0"/>
              </a:rPr>
              <a:t>上有一点</a:t>
            </a:r>
            <a:r>
              <a:rPr lang="en-US" altLang="zh-CN" sz="3200" dirty="0"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PM=6cm</a:t>
            </a:r>
            <a:r>
              <a:rPr lang="zh-CN" altLang="en-US" sz="3200" dirty="0">
                <a:latin typeface="Arial" panose="020B0604020202020204" pitchFamily="34" charset="0"/>
              </a:rPr>
              <a:t>，则点</a:t>
            </a:r>
            <a:r>
              <a:rPr lang="en-US" altLang="zh-CN" sz="3200" dirty="0"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</a:rPr>
              <a:t>（     ）</a:t>
            </a:r>
          </a:p>
          <a:p>
            <a:r>
              <a:rPr lang="zh-CN" altLang="en-US" sz="3200" dirty="0">
                <a:latin typeface="Arial" panose="020B0604020202020204" pitchFamily="34" charset="0"/>
              </a:rPr>
              <a:t>      </a:t>
            </a:r>
            <a:r>
              <a:rPr lang="en-US" altLang="zh-CN" sz="3200" dirty="0">
                <a:latin typeface="Arial" panose="020B0604020202020204" pitchFamily="34" charset="0"/>
              </a:rPr>
              <a:t>A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内            </a:t>
            </a:r>
            <a:r>
              <a:rPr lang="en-US" altLang="zh-CN" sz="3200" dirty="0">
                <a:latin typeface="Arial" panose="020B0604020202020204" pitchFamily="34" charset="0"/>
              </a:rPr>
              <a:t>B 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 </a:t>
            </a:r>
            <a:r>
              <a:rPr lang="zh-CN" altLang="en-US" sz="3200" dirty="0">
                <a:latin typeface="Arial" panose="020B0604020202020204" pitchFamily="34" charset="0"/>
              </a:rPr>
              <a:t>外 </a:t>
            </a:r>
          </a:p>
          <a:p>
            <a:r>
              <a:rPr lang="zh-CN" altLang="en-US" sz="3200" dirty="0">
                <a:latin typeface="Arial" panose="020B0604020202020204" pitchFamily="34" charset="0"/>
              </a:rPr>
              <a:t>      </a:t>
            </a:r>
            <a:r>
              <a:rPr lang="en-US" altLang="zh-CN" sz="3200" dirty="0">
                <a:latin typeface="Arial" panose="020B0604020202020204" pitchFamily="34" charset="0"/>
              </a:rPr>
              <a:t>C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 </a:t>
            </a:r>
            <a:r>
              <a:rPr lang="zh-CN" altLang="en-US" sz="3200" dirty="0">
                <a:latin typeface="Arial" panose="020B0604020202020204" pitchFamily="34" charset="0"/>
              </a:rPr>
              <a:t>上           </a:t>
            </a:r>
            <a:r>
              <a:rPr lang="en-US" altLang="zh-CN" sz="3200" dirty="0">
                <a:latin typeface="Arial" panose="020B0604020202020204" pitchFamily="34" charset="0"/>
              </a:rPr>
              <a:t>D  </a:t>
            </a:r>
            <a:r>
              <a:rPr lang="zh-CN" altLang="en-US" sz="3200" dirty="0">
                <a:latin typeface="Arial" panose="020B0604020202020204" pitchFamily="34" charset="0"/>
              </a:rPr>
              <a:t>不能确定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21507" name="Text Box 26"/>
          <p:cNvSpPr txBox="1">
            <a:spLocks noChangeArrowheads="1"/>
          </p:cNvSpPr>
          <p:nvPr/>
        </p:nvSpPr>
        <p:spPr bwMode="auto">
          <a:xfrm>
            <a:off x="179388" y="3354388"/>
            <a:ext cx="8640762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2. ⊙O</a:t>
            </a:r>
            <a:r>
              <a:rPr lang="zh-CN" altLang="en-US" sz="3200" dirty="0">
                <a:latin typeface="Arial" panose="020B0604020202020204" pitchFamily="34" charset="0"/>
              </a:rPr>
              <a:t>的半径为</a:t>
            </a:r>
            <a:r>
              <a:rPr lang="en-US" altLang="zh-CN" sz="3200" dirty="0">
                <a:latin typeface="Arial" panose="020B0604020202020204" pitchFamily="34" charset="0"/>
              </a:rPr>
              <a:t>6</a:t>
            </a:r>
            <a:r>
              <a:rPr lang="zh-CN" altLang="en-US" sz="3200" dirty="0">
                <a:latin typeface="Arial" panose="020B0604020202020204" pitchFamily="34" charset="0"/>
              </a:rPr>
              <a:t>，圆心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的坐标（</a:t>
            </a:r>
            <a:r>
              <a:rPr lang="en-US" altLang="zh-CN" sz="3200" dirty="0">
                <a:latin typeface="Arial" panose="020B0604020202020204" pitchFamily="34" charset="0"/>
              </a:rPr>
              <a:t>0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0</a:t>
            </a:r>
            <a:r>
              <a:rPr lang="zh-CN" altLang="en-US" sz="3200" dirty="0">
                <a:latin typeface="Arial" panose="020B0604020202020204" pitchFamily="34" charset="0"/>
              </a:rPr>
              <a:t>）  ，点</a:t>
            </a:r>
            <a:r>
              <a:rPr lang="en-US" altLang="zh-CN" sz="3200" dirty="0"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</a:rPr>
              <a:t>的坐标为（</a:t>
            </a:r>
            <a:r>
              <a:rPr lang="en-US" altLang="zh-CN" sz="3200" dirty="0">
                <a:latin typeface="Arial" panose="020B0604020202020204" pitchFamily="34" charset="0"/>
              </a:rPr>
              <a:t>4</a:t>
            </a:r>
            <a:r>
              <a:rPr lang="zh-CN" altLang="en-US" sz="3200" dirty="0"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latin typeface="Arial" panose="020B0604020202020204" pitchFamily="34" charset="0"/>
              </a:rPr>
              <a:t>5</a:t>
            </a:r>
            <a:r>
              <a:rPr lang="zh-CN" altLang="en-US" sz="3200" dirty="0">
                <a:latin typeface="Arial" panose="020B0604020202020204" pitchFamily="34" charset="0"/>
              </a:rPr>
              <a:t>），则点</a:t>
            </a:r>
            <a:r>
              <a:rPr lang="en-US" altLang="zh-CN" sz="3200" dirty="0"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</a:rPr>
              <a:t>与⊙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的位置关系是 （       ）</a:t>
            </a:r>
          </a:p>
          <a:p>
            <a:r>
              <a:rPr lang="zh-CN" altLang="en-US" sz="3200" dirty="0">
                <a:latin typeface="Arial" panose="020B0604020202020204" pitchFamily="34" charset="0"/>
              </a:rPr>
              <a:t>   </a:t>
            </a:r>
            <a:r>
              <a:rPr lang="en-US" altLang="zh-CN" sz="3200" dirty="0">
                <a:latin typeface="Arial" panose="020B0604020202020204" pitchFamily="34" charset="0"/>
              </a:rPr>
              <a:t>A 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内         </a:t>
            </a:r>
            <a:r>
              <a:rPr lang="en-US" altLang="zh-CN" sz="3200" dirty="0">
                <a:latin typeface="Arial" panose="020B0604020202020204" pitchFamily="34" charset="0"/>
              </a:rPr>
              <a:t>B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 </a:t>
            </a:r>
            <a:r>
              <a:rPr lang="zh-CN" altLang="en-US" sz="3200" dirty="0">
                <a:latin typeface="Arial" panose="020B0604020202020204" pitchFamily="34" charset="0"/>
              </a:rPr>
              <a:t>外 </a:t>
            </a:r>
          </a:p>
          <a:p>
            <a:r>
              <a:rPr lang="zh-CN" altLang="en-US" sz="3200" dirty="0">
                <a:latin typeface="Arial" panose="020B0604020202020204" pitchFamily="34" charset="0"/>
              </a:rPr>
              <a:t>   </a:t>
            </a:r>
            <a:r>
              <a:rPr lang="en-US" altLang="zh-CN" sz="3200" dirty="0">
                <a:latin typeface="Arial" panose="020B0604020202020204" pitchFamily="34" charset="0"/>
              </a:rPr>
              <a:t>C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 </a:t>
            </a:r>
            <a:r>
              <a:rPr lang="zh-CN" altLang="en-US" sz="3200" dirty="0">
                <a:latin typeface="Arial" panose="020B0604020202020204" pitchFamily="34" charset="0"/>
              </a:rPr>
              <a:t>上         </a:t>
            </a:r>
            <a:r>
              <a:rPr lang="en-US" altLang="zh-CN" sz="3200" dirty="0">
                <a:latin typeface="Arial" panose="020B0604020202020204" pitchFamily="34" charset="0"/>
              </a:rPr>
              <a:t>D 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 </a:t>
            </a:r>
            <a:r>
              <a:rPr lang="zh-CN" altLang="en-US" sz="3200" dirty="0">
                <a:latin typeface="Arial" panose="020B0604020202020204" pitchFamily="34" charset="0"/>
              </a:rPr>
              <a:t>上 或⊙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内 </a:t>
            </a:r>
          </a:p>
        </p:txBody>
      </p:sp>
      <p:sp>
        <p:nvSpPr>
          <p:cNvPr id="32796" name="Text Box 28"/>
          <p:cNvSpPr txBox="1">
            <a:spLocks noChangeArrowheads="1"/>
          </p:cNvSpPr>
          <p:nvPr/>
        </p:nvSpPr>
        <p:spPr bwMode="auto">
          <a:xfrm>
            <a:off x="1835150" y="1844675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CC33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2797" name="Text Box 29"/>
          <p:cNvSpPr txBox="1">
            <a:spLocks noChangeArrowheads="1"/>
          </p:cNvSpPr>
          <p:nvPr/>
        </p:nvSpPr>
        <p:spPr bwMode="auto">
          <a:xfrm>
            <a:off x="1692275" y="4292600"/>
            <a:ext cx="9366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CC3300"/>
                </a:solidFill>
                <a:latin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6" grpId="0"/>
      <p:bldP spid="3279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3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254000" cmpd="thickThin">
            <a:solidFill>
              <a:srgbClr val="FFCC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2530" name="Rectangle 25"/>
          <p:cNvSpPr>
            <a:spLocks noChangeArrowheads="1"/>
          </p:cNvSpPr>
          <p:nvPr/>
        </p:nvSpPr>
        <p:spPr bwMode="auto">
          <a:xfrm>
            <a:off x="755650" y="260350"/>
            <a:ext cx="2376488" cy="7080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zh-CN" altLang="en-US" sz="4400">
                <a:solidFill>
                  <a:srgbClr val="6699FF"/>
                </a:solidFill>
                <a:ea typeface="隶书" panose="02010509060101010101" pitchFamily="49" charset="-122"/>
              </a:rPr>
              <a:t>能力测评</a:t>
            </a:r>
            <a:endParaRPr lang="zh-CN" altLang="en-US" sz="4400" baseline="-25000">
              <a:solidFill>
                <a:srgbClr val="6699FF"/>
              </a:solidFill>
              <a:ea typeface="隶书" panose="02010509060101010101" pitchFamily="49" charset="-122"/>
            </a:endParaRPr>
          </a:p>
        </p:txBody>
      </p:sp>
      <p:sp>
        <p:nvSpPr>
          <p:cNvPr id="22531" name="Text Box 27"/>
          <p:cNvSpPr txBox="1">
            <a:spLocks noChangeArrowheads="1"/>
          </p:cNvSpPr>
          <p:nvPr/>
        </p:nvSpPr>
        <p:spPr bwMode="auto">
          <a:xfrm>
            <a:off x="250825" y="981075"/>
            <a:ext cx="828040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3</a:t>
            </a:r>
            <a:r>
              <a:rPr lang="zh-CN" altLang="en-US" sz="3200" dirty="0">
                <a:latin typeface="Arial" panose="020B0604020202020204" pitchFamily="34" charset="0"/>
              </a:rPr>
              <a:t>、点</a:t>
            </a:r>
            <a:r>
              <a:rPr lang="en-US" altLang="zh-CN" sz="3200" dirty="0"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latin typeface="Arial" panose="020B0604020202020204" pitchFamily="34" charset="0"/>
              </a:rPr>
              <a:t>与定圆上最近点的距离为</a:t>
            </a:r>
            <a:r>
              <a:rPr lang="en-US" altLang="zh-CN" sz="3200" dirty="0">
                <a:latin typeface="Arial" panose="020B0604020202020204" pitchFamily="34" charset="0"/>
              </a:rPr>
              <a:t>4cm</a:t>
            </a:r>
            <a:r>
              <a:rPr lang="zh-CN" altLang="en-US" sz="3200" dirty="0">
                <a:latin typeface="Arial" panose="020B0604020202020204" pitchFamily="34" charset="0"/>
              </a:rPr>
              <a:t>，最远点的距离为</a:t>
            </a:r>
            <a:r>
              <a:rPr lang="en-US" altLang="zh-CN" sz="3200" dirty="0">
                <a:latin typeface="Arial" panose="020B0604020202020204" pitchFamily="34" charset="0"/>
              </a:rPr>
              <a:t>9cm</a:t>
            </a:r>
            <a:r>
              <a:rPr lang="zh-CN" altLang="en-US" sz="3200" dirty="0">
                <a:latin typeface="Arial" panose="020B0604020202020204" pitchFamily="34" charset="0"/>
              </a:rPr>
              <a:t>，则圆的半径为 （    ）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     </a:t>
            </a:r>
            <a:r>
              <a:rPr lang="en-US" altLang="zh-CN" sz="3200" dirty="0">
                <a:latin typeface="Arial" panose="020B0604020202020204" pitchFamily="34" charset="0"/>
              </a:rPr>
              <a:t>A   2.5cm                     B  6.5cm   </a:t>
            </a:r>
          </a:p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    C   2.5cm </a:t>
            </a:r>
            <a:r>
              <a:rPr lang="zh-CN" altLang="en-US" sz="3200" dirty="0">
                <a:latin typeface="Arial" panose="020B0604020202020204" pitchFamily="34" charset="0"/>
              </a:rPr>
              <a:t>或 </a:t>
            </a:r>
            <a:r>
              <a:rPr lang="en-US" altLang="zh-CN" sz="3200" dirty="0">
                <a:latin typeface="Arial" panose="020B0604020202020204" pitchFamily="34" charset="0"/>
              </a:rPr>
              <a:t>6.5cm     D  13cm</a:t>
            </a:r>
          </a:p>
          <a:p>
            <a:pPr>
              <a:spcBef>
                <a:spcPct val="50000"/>
              </a:spcBef>
            </a:pPr>
            <a:endParaRPr lang="en-US" altLang="zh-CN" sz="3200" dirty="0">
              <a:latin typeface="Arial" panose="020B0604020202020204" pitchFamily="34" charset="0"/>
            </a:endParaRPr>
          </a:p>
        </p:txBody>
      </p:sp>
      <p:sp>
        <p:nvSpPr>
          <p:cNvPr id="22532" name="Text Box 28"/>
          <p:cNvSpPr txBox="1">
            <a:spLocks noChangeArrowheads="1"/>
          </p:cNvSpPr>
          <p:nvPr/>
        </p:nvSpPr>
        <p:spPr bwMode="auto">
          <a:xfrm>
            <a:off x="395288" y="3500438"/>
            <a:ext cx="8280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Arial" panose="020B0604020202020204" pitchFamily="34" charset="0"/>
              </a:rPr>
              <a:t>4</a:t>
            </a:r>
            <a:r>
              <a:rPr lang="zh-CN" altLang="en-US" sz="3200" dirty="0">
                <a:latin typeface="Arial" panose="020B0604020202020204" pitchFamily="34" charset="0"/>
              </a:rPr>
              <a:t>、已知菱形</a:t>
            </a:r>
            <a:r>
              <a:rPr lang="en-US" altLang="zh-CN" sz="3200" dirty="0">
                <a:latin typeface="Arial" panose="020B0604020202020204" pitchFamily="34" charset="0"/>
              </a:rPr>
              <a:t>ABCD</a:t>
            </a:r>
            <a:r>
              <a:rPr lang="zh-CN" altLang="en-US" sz="3200" dirty="0">
                <a:latin typeface="Arial" panose="020B0604020202020204" pitchFamily="34" charset="0"/>
              </a:rPr>
              <a:t>的边长为</a:t>
            </a:r>
            <a:r>
              <a:rPr lang="en-US" altLang="zh-CN" sz="3200" dirty="0">
                <a:latin typeface="Arial" panose="020B0604020202020204" pitchFamily="34" charset="0"/>
              </a:rPr>
              <a:t>1</a:t>
            </a:r>
            <a:r>
              <a:rPr lang="zh-CN" altLang="en-US" sz="3200" dirty="0">
                <a:latin typeface="Arial" panose="020B0604020202020204" pitchFamily="34" charset="0"/>
              </a:rPr>
              <a:t>，∠</a:t>
            </a:r>
            <a:r>
              <a:rPr lang="en-US" altLang="zh-CN" sz="3200" dirty="0">
                <a:latin typeface="Arial" panose="020B0604020202020204" pitchFamily="34" charset="0"/>
              </a:rPr>
              <a:t>A=60</a:t>
            </a:r>
            <a:r>
              <a:rPr lang="en-US" altLang="zh-CN" sz="3200" baseline="30000" dirty="0">
                <a:latin typeface="Arial" panose="020B0604020202020204" pitchFamily="34" charset="0"/>
              </a:rPr>
              <a:t>0</a:t>
            </a:r>
            <a:r>
              <a:rPr lang="zh-CN" altLang="en-US" sz="3200" dirty="0">
                <a:latin typeface="Arial" panose="020B0604020202020204" pitchFamily="34" charset="0"/>
              </a:rPr>
              <a:t>，对角线</a:t>
            </a:r>
            <a:r>
              <a:rPr lang="en-US" altLang="zh-CN" sz="3200" dirty="0">
                <a:latin typeface="Arial" panose="020B0604020202020204" pitchFamily="34" charset="0"/>
              </a:rPr>
              <a:t>AC</a:t>
            </a:r>
            <a:r>
              <a:rPr lang="zh-CN" altLang="en-US" sz="3200" dirty="0">
                <a:latin typeface="Arial" panose="020B0604020202020204" pitchFamily="34" charset="0"/>
              </a:rPr>
              <a:t>、</a:t>
            </a:r>
            <a:r>
              <a:rPr lang="en-US" altLang="zh-CN" sz="3200" dirty="0">
                <a:latin typeface="Arial" panose="020B0604020202020204" pitchFamily="34" charset="0"/>
              </a:rPr>
              <a:t>BD</a:t>
            </a:r>
            <a:r>
              <a:rPr lang="zh-CN" altLang="en-US" sz="3200" dirty="0">
                <a:latin typeface="Arial" panose="020B0604020202020204" pitchFamily="34" charset="0"/>
              </a:rPr>
              <a:t>交于点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，以点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为圆心作圆，使点</a:t>
            </a:r>
            <a:r>
              <a:rPr lang="en-US" altLang="zh-CN" sz="3200" dirty="0">
                <a:latin typeface="Arial" panose="020B0604020202020204" pitchFamily="34" charset="0"/>
              </a:rPr>
              <a:t>C</a:t>
            </a:r>
            <a:r>
              <a:rPr lang="zh-CN" altLang="en-US" sz="3200" dirty="0">
                <a:latin typeface="Arial" panose="020B0604020202020204" pitchFamily="34" charset="0"/>
              </a:rPr>
              <a:t>在⊙</a:t>
            </a:r>
            <a:r>
              <a:rPr lang="en-US" altLang="zh-CN" sz="3200" dirty="0">
                <a:latin typeface="Arial" panose="020B0604020202020204" pitchFamily="34" charset="0"/>
              </a:rPr>
              <a:t>O</a:t>
            </a:r>
            <a:r>
              <a:rPr lang="zh-CN" altLang="en-US" sz="3200" dirty="0">
                <a:latin typeface="Arial" panose="020B0604020202020204" pitchFamily="34" charset="0"/>
              </a:rPr>
              <a:t>上的圆的半径是 （      ） </a:t>
            </a:r>
          </a:p>
          <a:p>
            <a:pPr>
              <a:spcBef>
                <a:spcPct val="50000"/>
              </a:spcBef>
            </a:pPr>
            <a:r>
              <a:rPr lang="zh-CN" altLang="en-US" sz="3200" dirty="0">
                <a:latin typeface="Arial" panose="020B0604020202020204" pitchFamily="34" charset="0"/>
              </a:rPr>
              <a:t>     </a:t>
            </a:r>
            <a:r>
              <a:rPr lang="en-US" altLang="zh-CN" sz="3200" dirty="0">
                <a:latin typeface="Arial" panose="020B0604020202020204" pitchFamily="34" charset="0"/>
              </a:rPr>
              <a:t>A                B              C              D   1</a:t>
            </a:r>
          </a:p>
        </p:txBody>
      </p:sp>
      <p:sp>
        <p:nvSpPr>
          <p:cNvPr id="22533" name="Rectangle 36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2534" name="Rectangle 38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2535" name="Rectangle 4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1785" name="Text Box 41"/>
          <p:cNvSpPr txBox="1">
            <a:spLocks noChangeArrowheads="1"/>
          </p:cNvSpPr>
          <p:nvPr/>
        </p:nvSpPr>
        <p:spPr bwMode="auto">
          <a:xfrm>
            <a:off x="6588125" y="1412875"/>
            <a:ext cx="10080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CC3300"/>
                </a:solidFill>
                <a:latin typeface="Arial" panose="020B0604020202020204" pitchFamily="34" charset="0"/>
              </a:rPr>
              <a:t>C</a:t>
            </a:r>
          </a:p>
        </p:txBody>
      </p:sp>
      <p:sp>
        <p:nvSpPr>
          <p:cNvPr id="31786" name="Text Box 42"/>
          <p:cNvSpPr txBox="1">
            <a:spLocks noChangeArrowheads="1"/>
          </p:cNvSpPr>
          <p:nvPr/>
        </p:nvSpPr>
        <p:spPr bwMode="auto">
          <a:xfrm>
            <a:off x="6227763" y="4437063"/>
            <a:ext cx="1008062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CC3300"/>
                </a:solidFill>
                <a:latin typeface="Arial" panose="020B0604020202020204" pitchFamily="34" charset="0"/>
              </a:rPr>
              <a:t>C</a:t>
            </a:r>
          </a:p>
        </p:txBody>
      </p:sp>
      <p:graphicFrame>
        <p:nvGraphicFramePr>
          <p:cNvPr id="22538" name="对象 1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1554163" y="5067300"/>
          <a:ext cx="330200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5067300"/>
                        <a:ext cx="330200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对象 2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3578225" y="5113338"/>
          <a:ext cx="479425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r:id="rId5" imgW="266700" imgH="431800" progId="Equation.KSEE3">
                  <p:embed/>
                </p:oleObj>
              </mc:Choice>
              <mc:Fallback>
                <p:oleObj r:id="rId5" imgW="266700" imgH="431800" progId="Equation.KSEE3">
                  <p:embed/>
                  <p:pic>
                    <p:nvPicPr>
                      <p:cNvPr id="0" name="对象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8225" y="5113338"/>
                        <a:ext cx="479425" cy="77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40" name="对象 3">
            <a:hlinkClick r:id="" action="ppaction://ole?verb=1"/>
          </p:cNvPr>
          <p:cNvGraphicFramePr>
            <a:graphicFrameLocks noChangeAspect="1"/>
          </p:cNvGraphicFramePr>
          <p:nvPr/>
        </p:nvGraphicFramePr>
        <p:xfrm>
          <a:off x="5432425" y="5065713"/>
          <a:ext cx="471488" cy="80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r:id="rId7" imgW="254000" imgH="431800" progId="Equation.KSEE3">
                  <p:embed/>
                </p:oleObj>
              </mc:Choice>
              <mc:Fallback>
                <p:oleObj r:id="rId7" imgW="254000" imgH="431800" progId="Equation.KSEE3">
                  <p:embed/>
                  <p:pic>
                    <p:nvPicPr>
                      <p:cNvPr id="0" name="对象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2425" y="5065713"/>
                        <a:ext cx="471488" cy="80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85" grpId="0"/>
      <p:bldP spid="3178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755650" y="260350"/>
            <a:ext cx="2376488" cy="7080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zh-CN" altLang="en-US" sz="4400">
                <a:solidFill>
                  <a:srgbClr val="6699FF"/>
                </a:solidFill>
                <a:ea typeface="隶书" panose="02010509060101010101" pitchFamily="49" charset="-122"/>
              </a:rPr>
              <a:t>能力测评</a:t>
            </a:r>
            <a:endParaRPr lang="zh-CN" altLang="en-US" sz="4400" baseline="-25000">
              <a:solidFill>
                <a:srgbClr val="6699FF"/>
              </a:solidFill>
              <a:ea typeface="隶书" panose="02010509060101010101" pitchFamily="49" charset="-122"/>
            </a:endParaRPr>
          </a:p>
        </p:txBody>
      </p:sp>
      <p:sp>
        <p:nvSpPr>
          <p:cNvPr id="23554" name="Text Box 6"/>
          <p:cNvSpPr txBox="1">
            <a:spLocks noChangeArrowheads="1"/>
          </p:cNvSpPr>
          <p:nvPr/>
        </p:nvSpPr>
        <p:spPr bwMode="auto">
          <a:xfrm>
            <a:off x="431800" y="1208088"/>
            <a:ext cx="8280400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、 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的半径为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，点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到圆心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的距离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OP=d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，且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r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满足关系式</a:t>
            </a:r>
          </a:p>
          <a:p>
            <a:pPr>
              <a:spcBef>
                <a:spcPct val="50000"/>
              </a:spcBef>
            </a:pPr>
            <a:r>
              <a:rPr lang="en-US" altLang="zh-CN" sz="400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altLang="zh-CN" sz="4000" baseline="30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zh-CN" sz="4000">
                <a:solidFill>
                  <a:srgbClr val="000000"/>
                </a:solidFill>
                <a:latin typeface="Arial" panose="020B0604020202020204" pitchFamily="34" charset="0"/>
              </a:rPr>
              <a:t>+r</a:t>
            </a:r>
            <a:r>
              <a:rPr lang="en-US" altLang="zh-CN" sz="4000" baseline="30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en-US" altLang="zh-CN" sz="4000">
                <a:solidFill>
                  <a:srgbClr val="000000"/>
                </a:solidFill>
                <a:latin typeface="Arial" panose="020B0604020202020204" pitchFamily="34" charset="0"/>
              </a:rPr>
              <a:t>-2d-4r+5=0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，则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点在 （   ）</a:t>
            </a:r>
          </a:p>
          <a:p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</a:p>
          <a:p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A 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在⊙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内       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B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在⊙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外 </a:t>
            </a:r>
          </a:p>
          <a:p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C 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在⊙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上      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D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在⊙</a:t>
            </a:r>
            <a:r>
              <a:rPr lang="en-US" altLang="zh-CN" sz="3600">
                <a:solidFill>
                  <a:srgbClr val="000000"/>
                </a:solidFill>
                <a:latin typeface="Arial" panose="020B0604020202020204" pitchFamily="34" charset="0"/>
              </a:rPr>
              <a:t>O </a:t>
            </a:r>
            <a:r>
              <a:rPr lang="zh-CN" altLang="en-US" sz="3600">
                <a:solidFill>
                  <a:srgbClr val="000000"/>
                </a:solidFill>
                <a:latin typeface="Arial" panose="020B0604020202020204" pitchFamily="34" charset="0"/>
              </a:rPr>
              <a:t>的圆心上</a:t>
            </a:r>
          </a:p>
          <a:p>
            <a:pPr>
              <a:spcBef>
                <a:spcPct val="50000"/>
              </a:spcBef>
            </a:pPr>
            <a:endParaRPr lang="zh-CN" altLang="en-US" sz="3600">
              <a:latin typeface="Arial" panose="020B0604020202020204" pitchFamily="34" charset="0"/>
            </a:endParaRPr>
          </a:p>
          <a:p>
            <a:pPr>
              <a:spcBef>
                <a:spcPct val="50000"/>
              </a:spcBef>
            </a:pPr>
            <a:endParaRPr lang="en-US" altLang="zh-CN" sz="3600">
              <a:latin typeface="Arial" panose="020B0604020202020204" pitchFamily="34" charset="0"/>
            </a:endParaRPr>
          </a:p>
        </p:txBody>
      </p:sp>
      <p:sp>
        <p:nvSpPr>
          <p:cNvPr id="2355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0" y="32131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3557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6948488" y="2636838"/>
            <a:ext cx="129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CC3300"/>
                </a:solidFill>
                <a:latin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7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04800" y="1233488"/>
            <a:ext cx="8424863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>
                <a:latin typeface="宋体" panose="02010600030101010101" pitchFamily="2" charset="-122"/>
              </a:rPr>
              <a:t>  </a:t>
            </a:r>
            <a:endParaRPr lang="en-US" altLang="zh-CN" sz="3200"/>
          </a:p>
        </p:txBody>
      </p:sp>
      <p:grpSp>
        <p:nvGrpSpPr>
          <p:cNvPr id="24578" name="Group 7"/>
          <p:cNvGrpSpPr/>
          <p:nvPr/>
        </p:nvGrpSpPr>
        <p:grpSpPr bwMode="auto">
          <a:xfrm rot="24352">
            <a:off x="827088" y="-3175"/>
            <a:ext cx="2376487" cy="846138"/>
            <a:chOff x="1918" y="1"/>
            <a:chExt cx="2112" cy="285"/>
          </a:xfrm>
        </p:grpSpPr>
        <p:sp>
          <p:nvSpPr>
            <p:cNvPr id="24579" name="Rectangle 8"/>
            <p:cNvSpPr>
              <a:spLocks noChangeArrowheads="1"/>
            </p:cNvSpPr>
            <p:nvPr/>
          </p:nvSpPr>
          <p:spPr bwMode="auto">
            <a:xfrm>
              <a:off x="1918" y="57"/>
              <a:ext cx="2112" cy="229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>
                  <a:solidFill>
                    <a:srgbClr val="FF3300"/>
                  </a:solidFill>
                  <a:ea typeface="黑体" panose="02010609060101010101" pitchFamily="49" charset="-122"/>
                </a:rPr>
                <a:t>综合应用</a:t>
              </a:r>
              <a:endParaRPr lang="zh-CN" altLang="en-US" sz="3600" baseline="-2500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34825" name="Rectangle 9" descr="PE03255_"/>
            <p:cNvSpPr>
              <a:spLocks noChangeArrowheads="1"/>
            </p:cNvSpPr>
            <p:nvPr/>
          </p:nvSpPr>
          <p:spPr bwMode="auto">
            <a:xfrm>
              <a:off x="3584" y="1"/>
              <a:ext cx="164" cy="217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None/>
                <a:defRPr/>
              </a:pPr>
              <a:endParaRPr lang="zh-CN" altLang="zh-CN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  <p:sp>
        <p:nvSpPr>
          <p:cNvPr id="24583" name="Rectangle 31"/>
          <p:cNvSpPr>
            <a:spLocks noChangeArrowheads="1"/>
          </p:cNvSpPr>
          <p:nvPr/>
        </p:nvSpPr>
        <p:spPr bwMode="auto">
          <a:xfrm>
            <a:off x="533400" y="2257425"/>
            <a:ext cx="510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solidFill>
                  <a:schemeClr val="folHlin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24584" name="Text Box 33"/>
          <p:cNvSpPr txBox="1">
            <a:spLocks noChangeArrowheads="1"/>
          </p:cNvSpPr>
          <p:nvPr/>
        </p:nvSpPr>
        <p:spPr bwMode="auto">
          <a:xfrm>
            <a:off x="323850" y="1052513"/>
            <a:ext cx="835183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latin typeface="Arial" panose="020B0604020202020204" pitchFamily="34" charset="0"/>
              </a:rPr>
              <a:t>       </a:t>
            </a:r>
            <a:r>
              <a:rPr lang="zh-CN" altLang="en-US" sz="3600" dirty="0">
                <a:latin typeface="Arial" panose="020B0604020202020204" pitchFamily="34" charset="0"/>
              </a:rPr>
              <a:t>如图，已知</a:t>
            </a:r>
            <a:r>
              <a:rPr lang="en-US" altLang="zh-CN" sz="3600" dirty="0">
                <a:latin typeface="Arial" panose="020B0604020202020204" pitchFamily="34" charset="0"/>
              </a:rPr>
              <a:t>O</a:t>
            </a:r>
            <a:r>
              <a:rPr lang="zh-CN" altLang="en-US" sz="3600" dirty="0">
                <a:latin typeface="Arial" panose="020B0604020202020204" pitchFamily="34" charset="0"/>
              </a:rPr>
              <a:t>为原点，点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的坐标（</a:t>
            </a:r>
            <a:r>
              <a:rPr lang="en-US" altLang="zh-CN" sz="3600" dirty="0">
                <a:latin typeface="Arial" panose="020B0604020202020204" pitchFamily="34" charset="0"/>
              </a:rPr>
              <a:t>4</a:t>
            </a:r>
            <a:r>
              <a:rPr lang="zh-CN" altLang="en-US" sz="3600" dirty="0">
                <a:latin typeface="Arial" panose="020B0604020202020204" pitchFamily="34" charset="0"/>
              </a:rPr>
              <a:t>，</a:t>
            </a:r>
            <a:r>
              <a:rPr lang="en-US" altLang="zh-CN" sz="3600" dirty="0">
                <a:latin typeface="Arial" panose="020B0604020202020204" pitchFamily="34" charset="0"/>
              </a:rPr>
              <a:t>3</a:t>
            </a:r>
            <a:r>
              <a:rPr lang="zh-CN" altLang="en-US" sz="3600" dirty="0">
                <a:latin typeface="Arial" panose="020B0604020202020204" pitchFamily="34" charset="0"/>
              </a:rPr>
              <a:t>）， ⊙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的半径为</a:t>
            </a:r>
            <a:r>
              <a:rPr lang="en-US" altLang="zh-CN" sz="3600" dirty="0"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latin typeface="Arial" panose="020B0604020202020204" pitchFamily="34" charset="0"/>
              </a:rPr>
              <a:t>，过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点作直线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平行于</a:t>
            </a:r>
            <a:r>
              <a:rPr lang="en-US" altLang="zh-CN" sz="3600" dirty="0">
                <a:latin typeface="Arial" panose="020B0604020202020204" pitchFamily="34" charset="0"/>
              </a:rPr>
              <a:t>X</a:t>
            </a:r>
            <a:r>
              <a:rPr lang="zh-CN" altLang="en-US" sz="3600" dirty="0">
                <a:latin typeface="Arial" panose="020B0604020202020204" pitchFamily="34" charset="0"/>
              </a:rPr>
              <a:t>轴，点</a:t>
            </a:r>
            <a:r>
              <a:rPr lang="en-US" altLang="zh-CN" sz="3600" dirty="0">
                <a:latin typeface="Arial" panose="020B0604020202020204" pitchFamily="34" charset="0"/>
              </a:rPr>
              <a:t>P</a:t>
            </a:r>
            <a:r>
              <a:rPr lang="zh-CN" altLang="en-US" sz="3600" dirty="0">
                <a:latin typeface="Arial" panose="020B0604020202020204" pitchFamily="34" charset="0"/>
              </a:rPr>
              <a:t>在直线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上运动，当点</a:t>
            </a:r>
            <a:r>
              <a:rPr lang="en-US" altLang="zh-CN" sz="3600" dirty="0">
                <a:latin typeface="Arial" panose="020B0604020202020204" pitchFamily="34" charset="0"/>
              </a:rPr>
              <a:t>P</a:t>
            </a:r>
            <a:r>
              <a:rPr lang="zh-CN" altLang="en-US" sz="3600" dirty="0">
                <a:latin typeface="Arial" panose="020B0604020202020204" pitchFamily="34" charset="0"/>
              </a:rPr>
              <a:t>在⊙</a:t>
            </a:r>
            <a:r>
              <a:rPr lang="en-US" altLang="zh-CN" sz="3600" dirty="0"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latin typeface="Arial" panose="020B0604020202020204" pitchFamily="34" charset="0"/>
              </a:rPr>
              <a:t>上时，请你求出它的坐标</a:t>
            </a:r>
            <a:r>
              <a:rPr lang="en-US" altLang="zh-CN" sz="3600" dirty="0">
                <a:latin typeface="Arial" panose="020B0604020202020204" pitchFamily="34" charset="0"/>
              </a:rPr>
              <a:t>.</a:t>
            </a:r>
          </a:p>
        </p:txBody>
      </p:sp>
      <p:grpSp>
        <p:nvGrpSpPr>
          <p:cNvPr id="24586" name="Group 52"/>
          <p:cNvGrpSpPr/>
          <p:nvPr/>
        </p:nvGrpSpPr>
        <p:grpSpPr bwMode="auto">
          <a:xfrm>
            <a:off x="5076825" y="3500438"/>
            <a:ext cx="2881313" cy="2160587"/>
            <a:chOff x="3198" y="2205"/>
            <a:chExt cx="1815" cy="1361"/>
          </a:xfrm>
        </p:grpSpPr>
        <p:sp>
          <p:nvSpPr>
            <p:cNvPr id="24587" name="Line 36"/>
            <p:cNvSpPr>
              <a:spLocks noChangeShapeType="1"/>
            </p:cNvSpPr>
            <p:nvPr/>
          </p:nvSpPr>
          <p:spPr bwMode="auto">
            <a:xfrm flipV="1">
              <a:off x="3198" y="3254"/>
              <a:ext cx="1529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8" name="Line 37"/>
            <p:cNvSpPr>
              <a:spLocks noChangeShapeType="1"/>
            </p:cNvSpPr>
            <p:nvPr/>
          </p:nvSpPr>
          <p:spPr bwMode="auto">
            <a:xfrm rot="-5395756">
              <a:off x="2950" y="2968"/>
              <a:ext cx="1182" cy="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stealth" w="sm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89" name="Oval 38"/>
            <p:cNvSpPr>
              <a:spLocks noChangeArrowheads="1"/>
            </p:cNvSpPr>
            <p:nvPr/>
          </p:nvSpPr>
          <p:spPr bwMode="auto">
            <a:xfrm>
              <a:off x="3768" y="2652"/>
              <a:ext cx="557" cy="541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24590" name="Freeform 39"/>
            <p:cNvSpPr>
              <a:spLocks noChangeArrowheads="1"/>
            </p:cNvSpPr>
            <p:nvPr/>
          </p:nvSpPr>
          <p:spPr bwMode="auto">
            <a:xfrm rot="-2733003">
              <a:off x="3532" y="2312"/>
              <a:ext cx="1121" cy="1194"/>
            </a:xfrm>
            <a:custGeom>
              <a:avLst/>
              <a:gdLst>
                <a:gd name="T0" fmla="*/ 0 w 750"/>
                <a:gd name="T1" fmla="*/ 0 h 795"/>
                <a:gd name="T2" fmla="*/ 750 w 750"/>
                <a:gd name="T3" fmla="*/ 795 h 7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50" h="795">
                  <a:moveTo>
                    <a:pt x="0" y="0"/>
                  </a:moveTo>
                  <a:lnTo>
                    <a:pt x="750" y="795"/>
                  </a:lnTo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591" name="Text Box 40"/>
            <p:cNvSpPr txBox="1">
              <a:spLocks noChangeArrowheads="1"/>
            </p:cNvSpPr>
            <p:nvPr/>
          </p:nvSpPr>
          <p:spPr bwMode="auto">
            <a:xfrm>
              <a:off x="3924" y="2704"/>
              <a:ext cx="318" cy="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/>
                <a:t>A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592" name="Text Box 41"/>
            <p:cNvSpPr txBox="1">
              <a:spLocks noChangeArrowheads="1"/>
            </p:cNvSpPr>
            <p:nvPr/>
          </p:nvSpPr>
          <p:spPr bwMode="auto">
            <a:xfrm>
              <a:off x="3299" y="2690"/>
              <a:ext cx="238" cy="4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/>
                <a:t>B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593" name="Text Box 42"/>
            <p:cNvSpPr txBox="1">
              <a:spLocks noChangeArrowheads="1"/>
            </p:cNvSpPr>
            <p:nvPr/>
          </p:nvSpPr>
          <p:spPr bwMode="auto">
            <a:xfrm>
              <a:off x="3348" y="3224"/>
              <a:ext cx="216" cy="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/>
                <a:t>O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  <p:sp>
          <p:nvSpPr>
            <p:cNvPr id="24594" name="Text Box 43"/>
            <p:cNvSpPr txBox="1">
              <a:spLocks noChangeArrowheads="1"/>
            </p:cNvSpPr>
            <p:nvPr/>
          </p:nvSpPr>
          <p:spPr bwMode="auto">
            <a:xfrm>
              <a:off x="4601" y="3224"/>
              <a:ext cx="412" cy="3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/>
                <a:t>x</a:t>
              </a:r>
              <a:endParaRPr lang="en-US" altLang="zh-CN" sz="2400">
                <a:latin typeface="Arial" panose="020B0604020202020204" pitchFamily="34" charset="0"/>
              </a:endParaRPr>
            </a:p>
          </p:txBody>
        </p:sp>
        <p:sp>
          <p:nvSpPr>
            <p:cNvPr id="24595" name="Text Box 44"/>
            <p:cNvSpPr txBox="1">
              <a:spLocks noChangeArrowheads="1"/>
            </p:cNvSpPr>
            <p:nvPr/>
          </p:nvSpPr>
          <p:spPr bwMode="auto">
            <a:xfrm>
              <a:off x="3507" y="2205"/>
              <a:ext cx="41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 sz="2400"/>
                <a:t>y</a:t>
              </a:r>
              <a:endParaRPr lang="en-US" altLang="zh-CN" sz="2400">
                <a:latin typeface="Arial" panose="020B0604020202020204" pitchFamily="34" charset="0"/>
              </a:endParaRPr>
            </a:p>
          </p:txBody>
        </p:sp>
        <p:sp>
          <p:nvSpPr>
            <p:cNvPr id="24596" name="Text Box 45"/>
            <p:cNvSpPr txBox="1">
              <a:spLocks noChangeArrowheads="1"/>
            </p:cNvSpPr>
            <p:nvPr/>
          </p:nvSpPr>
          <p:spPr bwMode="auto">
            <a:xfrm>
              <a:off x="4500" y="2884"/>
              <a:ext cx="340" cy="2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lang="en-US" altLang="zh-CN"/>
                <a:t>P</a:t>
              </a:r>
              <a:endParaRPr lang="en-US" altLang="zh-CN">
                <a:latin typeface="Arial" panose="020B0604020202020204" pitchFamily="34" charset="0"/>
              </a:endParaRPr>
            </a:p>
          </p:txBody>
        </p:sp>
      </p:grpSp>
      <p:sp>
        <p:nvSpPr>
          <p:cNvPr id="24597" name="Text Box 46"/>
          <p:cNvSpPr txBox="1">
            <a:spLocks noChangeArrowheads="1"/>
          </p:cNvSpPr>
          <p:nvPr/>
        </p:nvSpPr>
        <p:spPr bwMode="auto">
          <a:xfrm>
            <a:off x="6877050" y="4581525"/>
            <a:ext cx="504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24598" name="Oval 48"/>
          <p:cNvSpPr>
            <a:spLocks noChangeAspect="1" noChangeArrowheads="1"/>
          </p:cNvSpPr>
          <p:nvPr/>
        </p:nvSpPr>
        <p:spPr bwMode="auto">
          <a:xfrm>
            <a:off x="6372225" y="4581525"/>
            <a:ext cx="71438" cy="71438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FF00"/>
            </a:solidFill>
            <a:round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4866" name="Text Box 50"/>
          <p:cNvSpPr txBox="1">
            <a:spLocks noChangeArrowheads="1"/>
          </p:cNvSpPr>
          <p:nvPr/>
        </p:nvSpPr>
        <p:spPr bwMode="auto">
          <a:xfrm>
            <a:off x="468313" y="4508500"/>
            <a:ext cx="38163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CC3300"/>
                </a:solidFill>
                <a:latin typeface="Arial" panose="020B0604020202020204" pitchFamily="34" charset="0"/>
              </a:rPr>
              <a:t>解：点</a:t>
            </a:r>
            <a:r>
              <a:rPr lang="en-US" altLang="zh-CN" sz="3200" dirty="0">
                <a:solidFill>
                  <a:srgbClr val="CC3300"/>
                </a:solidFill>
                <a:latin typeface="Arial" panose="020B0604020202020204" pitchFamily="34" charset="0"/>
              </a:rPr>
              <a:t>P</a:t>
            </a:r>
            <a:r>
              <a:rPr lang="zh-CN" altLang="en-US" sz="3200" dirty="0">
                <a:solidFill>
                  <a:srgbClr val="CC3300"/>
                </a:solidFill>
                <a:latin typeface="Arial" panose="020B0604020202020204" pitchFamily="34" charset="0"/>
              </a:rPr>
              <a:t>的坐标为 （</a:t>
            </a:r>
            <a:r>
              <a:rPr lang="en-US" altLang="zh-CN" sz="3200" dirty="0">
                <a:solidFill>
                  <a:srgbClr val="CC33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200" dirty="0">
                <a:solidFill>
                  <a:srgbClr val="CC33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C33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dirty="0">
                <a:solidFill>
                  <a:srgbClr val="CC3300"/>
                </a:solidFill>
                <a:latin typeface="Arial" panose="020B0604020202020204" pitchFamily="34" charset="0"/>
              </a:rPr>
              <a:t>）或（</a:t>
            </a:r>
            <a:r>
              <a:rPr lang="en-US" altLang="zh-CN" sz="3200" dirty="0">
                <a:solidFill>
                  <a:srgbClr val="CC3300"/>
                </a:solidFill>
                <a:latin typeface="Arial" panose="020B0604020202020204" pitchFamily="34" charset="0"/>
              </a:rPr>
              <a:t>6</a:t>
            </a:r>
            <a:r>
              <a:rPr lang="zh-CN" altLang="en-US" sz="3200" dirty="0">
                <a:solidFill>
                  <a:srgbClr val="CC33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3200" dirty="0">
                <a:solidFill>
                  <a:srgbClr val="CC33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3200" dirty="0" smtClean="0">
                <a:solidFill>
                  <a:srgbClr val="CC3300"/>
                </a:solidFill>
                <a:latin typeface="Arial" panose="020B0604020202020204" pitchFamily="34" charset="0"/>
              </a:rPr>
              <a:t>） </a:t>
            </a:r>
            <a:endParaRPr lang="zh-CN" altLang="en-US" sz="3200" dirty="0">
              <a:solidFill>
                <a:srgbClr val="CC33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  <p:bldP spid="348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833438" y="1703388"/>
            <a:ext cx="7921128" cy="2160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spcBef>
                <a:spcPct val="50000"/>
              </a:spcBef>
            </a:pPr>
            <a:r>
              <a:rPr lang="en-US" altLang="zh-CN" sz="2400" dirty="0">
                <a:latin typeface="Arial" panose="020B0604020202020204" pitchFamily="34" charset="0"/>
              </a:rPr>
              <a:t> </a:t>
            </a:r>
            <a:r>
              <a:rPr lang="zh-CN" altLang="en-US" sz="2800" dirty="0">
                <a:latin typeface="Arial" panose="020B0604020202020204" pitchFamily="34" charset="0"/>
                <a:ea typeface="黑体" panose="02010609060101010101" pitchFamily="49" charset="-122"/>
              </a:rPr>
              <a:t>我国射击运动员在奥运会上屡获金牌，为我国赢得荣誉，右图是射击靶的示意图，它是由许多同心圆（圆心相同，半径不等的圆）构成的，你知道击中靶上不同位置的成绩是如何计算的吗？</a:t>
            </a:r>
          </a:p>
        </p:txBody>
      </p:sp>
      <p:grpSp>
        <p:nvGrpSpPr>
          <p:cNvPr id="9222" name="Group 5"/>
          <p:cNvGrpSpPr/>
          <p:nvPr/>
        </p:nvGrpSpPr>
        <p:grpSpPr bwMode="auto">
          <a:xfrm>
            <a:off x="827088" y="333375"/>
            <a:ext cx="1008062" cy="773113"/>
            <a:chOff x="939" y="147"/>
            <a:chExt cx="635" cy="487"/>
          </a:xfrm>
        </p:grpSpPr>
        <p:sp>
          <p:nvSpPr>
            <p:cNvPr id="9223" name="Freeform 6"/>
            <p:cNvSpPr>
              <a:spLocks noChangeArrowheads="1"/>
            </p:cNvSpPr>
            <p:nvPr/>
          </p:nvSpPr>
          <p:spPr bwMode="auto">
            <a:xfrm>
              <a:off x="939" y="279"/>
              <a:ext cx="635" cy="227"/>
            </a:xfrm>
            <a:custGeom>
              <a:avLst/>
              <a:gdLst>
                <a:gd name="T0" fmla="*/ 127 w 942"/>
                <a:gd name="T1" fmla="*/ 277 h 393"/>
                <a:gd name="T2" fmla="*/ 46 w 942"/>
                <a:gd name="T3" fmla="*/ 280 h 393"/>
                <a:gd name="T4" fmla="*/ 22 w 942"/>
                <a:gd name="T5" fmla="*/ 281 h 393"/>
                <a:gd name="T6" fmla="*/ 11 w 942"/>
                <a:gd name="T7" fmla="*/ 283 h 393"/>
                <a:gd name="T8" fmla="*/ 2 w 942"/>
                <a:gd name="T9" fmla="*/ 284 h 393"/>
                <a:gd name="T10" fmla="*/ 61 w 942"/>
                <a:gd name="T11" fmla="*/ 263 h 393"/>
                <a:gd name="T12" fmla="*/ 105 w 942"/>
                <a:gd name="T13" fmla="*/ 255 h 393"/>
                <a:gd name="T14" fmla="*/ 115 w 942"/>
                <a:gd name="T15" fmla="*/ 249 h 393"/>
                <a:gd name="T16" fmla="*/ 108 w 942"/>
                <a:gd name="T17" fmla="*/ 248 h 393"/>
                <a:gd name="T18" fmla="*/ 102 w 942"/>
                <a:gd name="T19" fmla="*/ 244 h 393"/>
                <a:gd name="T20" fmla="*/ 48 w 942"/>
                <a:gd name="T21" fmla="*/ 238 h 393"/>
                <a:gd name="T22" fmla="*/ 28 w 942"/>
                <a:gd name="T23" fmla="*/ 237 h 393"/>
                <a:gd name="T24" fmla="*/ 15 w 942"/>
                <a:gd name="T25" fmla="*/ 236 h 393"/>
                <a:gd name="T26" fmla="*/ 31 w 942"/>
                <a:gd name="T27" fmla="*/ 234 h 393"/>
                <a:gd name="T28" fmla="*/ 94 w 942"/>
                <a:gd name="T29" fmla="*/ 228 h 393"/>
                <a:gd name="T30" fmla="*/ 113 w 942"/>
                <a:gd name="T31" fmla="*/ 226 h 393"/>
                <a:gd name="T32" fmla="*/ 125 w 942"/>
                <a:gd name="T33" fmla="*/ 226 h 393"/>
                <a:gd name="T34" fmla="*/ 107 w 942"/>
                <a:gd name="T35" fmla="*/ 218 h 393"/>
                <a:gd name="T36" fmla="*/ 73 w 942"/>
                <a:gd name="T37" fmla="*/ 210 h 393"/>
                <a:gd name="T38" fmla="*/ 45 w 942"/>
                <a:gd name="T39" fmla="*/ 204 h 393"/>
                <a:gd name="T40" fmla="*/ 59 w 942"/>
                <a:gd name="T41" fmla="*/ 201 h 393"/>
                <a:gd name="T42" fmla="*/ 82 w 942"/>
                <a:gd name="T43" fmla="*/ 198 h 393"/>
                <a:gd name="T44" fmla="*/ 161 w 942"/>
                <a:gd name="T45" fmla="*/ 187 h 393"/>
                <a:gd name="T46" fmla="*/ 153 w 942"/>
                <a:gd name="T47" fmla="*/ 177 h 393"/>
                <a:gd name="T48" fmla="*/ 135 w 942"/>
                <a:gd name="T49" fmla="*/ 170 h 393"/>
                <a:gd name="T50" fmla="*/ 114 w 942"/>
                <a:gd name="T51" fmla="*/ 155 h 393"/>
                <a:gd name="T52" fmla="*/ 150 w 942"/>
                <a:gd name="T53" fmla="*/ 138 h 393"/>
                <a:gd name="T54" fmla="*/ 180 w 942"/>
                <a:gd name="T55" fmla="*/ 119 h 393"/>
                <a:gd name="T56" fmla="*/ 212 w 942"/>
                <a:gd name="T57" fmla="*/ 95 h 393"/>
                <a:gd name="T58" fmla="*/ 293 w 942"/>
                <a:gd name="T59" fmla="*/ 48 h 393"/>
                <a:gd name="T60" fmla="*/ 380 w 942"/>
                <a:gd name="T61" fmla="*/ 18 h 393"/>
                <a:gd name="T62" fmla="*/ 503 w 942"/>
                <a:gd name="T63" fmla="*/ 4 h 393"/>
                <a:gd name="T64" fmla="*/ 564 w 942"/>
                <a:gd name="T65" fmla="*/ 3 h 393"/>
                <a:gd name="T66" fmla="*/ 590 w 942"/>
                <a:gd name="T67" fmla="*/ 4 h 393"/>
                <a:gd name="T68" fmla="*/ 620 w 942"/>
                <a:gd name="T69" fmla="*/ 13 h 393"/>
                <a:gd name="T70" fmla="*/ 659 w 942"/>
                <a:gd name="T71" fmla="*/ 25 h 393"/>
                <a:gd name="T72" fmla="*/ 680 w 942"/>
                <a:gd name="T73" fmla="*/ 37 h 393"/>
                <a:gd name="T74" fmla="*/ 701 w 942"/>
                <a:gd name="T75" fmla="*/ 46 h 393"/>
                <a:gd name="T76" fmla="*/ 740 w 942"/>
                <a:gd name="T77" fmla="*/ 69 h 393"/>
                <a:gd name="T78" fmla="*/ 818 w 942"/>
                <a:gd name="T79" fmla="*/ 109 h 393"/>
                <a:gd name="T80" fmla="*/ 903 w 942"/>
                <a:gd name="T81" fmla="*/ 167 h 393"/>
                <a:gd name="T82" fmla="*/ 938 w 942"/>
                <a:gd name="T83" fmla="*/ 204 h 393"/>
                <a:gd name="T84" fmla="*/ 941 w 942"/>
                <a:gd name="T85" fmla="*/ 213 h 393"/>
                <a:gd name="T86" fmla="*/ 936 w 942"/>
                <a:gd name="T87" fmla="*/ 228 h 393"/>
                <a:gd name="T88" fmla="*/ 919 w 942"/>
                <a:gd name="T89" fmla="*/ 238 h 393"/>
                <a:gd name="T90" fmla="*/ 905 w 942"/>
                <a:gd name="T91" fmla="*/ 250 h 393"/>
                <a:gd name="T92" fmla="*/ 851 w 942"/>
                <a:gd name="T93" fmla="*/ 246 h 393"/>
                <a:gd name="T94" fmla="*/ 810 w 942"/>
                <a:gd name="T95" fmla="*/ 246 h 393"/>
                <a:gd name="T96" fmla="*/ 701 w 942"/>
                <a:gd name="T97" fmla="*/ 304 h 393"/>
                <a:gd name="T98" fmla="*/ 605 w 942"/>
                <a:gd name="T99" fmla="*/ 354 h 393"/>
                <a:gd name="T100" fmla="*/ 529 w 942"/>
                <a:gd name="T101" fmla="*/ 377 h 393"/>
                <a:gd name="T102" fmla="*/ 475 w 942"/>
                <a:gd name="T103" fmla="*/ 386 h 393"/>
                <a:gd name="T104" fmla="*/ 415 w 942"/>
                <a:gd name="T105" fmla="*/ 389 h 393"/>
                <a:gd name="T106" fmla="*/ 295 w 942"/>
                <a:gd name="T107" fmla="*/ 372 h 393"/>
                <a:gd name="T108" fmla="*/ 273 w 942"/>
                <a:gd name="T109" fmla="*/ 366 h 393"/>
                <a:gd name="T110" fmla="*/ 259 w 942"/>
                <a:gd name="T111" fmla="*/ 363 h 393"/>
                <a:gd name="T112" fmla="*/ 215 w 942"/>
                <a:gd name="T113" fmla="*/ 340 h 393"/>
                <a:gd name="T114" fmla="*/ 148 w 942"/>
                <a:gd name="T115" fmla="*/ 296 h 393"/>
                <a:gd name="T116" fmla="*/ 127 w 942"/>
                <a:gd name="T117" fmla="*/ 277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942" h="393">
                  <a:moveTo>
                    <a:pt x="127" y="277"/>
                  </a:moveTo>
                  <a:cubicBezTo>
                    <a:pt x="100" y="272"/>
                    <a:pt x="73" y="280"/>
                    <a:pt x="46" y="280"/>
                  </a:cubicBezTo>
                  <a:cubicBezTo>
                    <a:pt x="38" y="279"/>
                    <a:pt x="31" y="279"/>
                    <a:pt x="22" y="281"/>
                  </a:cubicBezTo>
                  <a:cubicBezTo>
                    <a:pt x="18" y="281"/>
                    <a:pt x="15" y="283"/>
                    <a:pt x="11" y="283"/>
                  </a:cubicBezTo>
                  <a:cubicBezTo>
                    <a:pt x="7" y="283"/>
                    <a:pt x="0" y="286"/>
                    <a:pt x="2" y="284"/>
                  </a:cubicBezTo>
                  <a:cubicBezTo>
                    <a:pt x="22" y="276"/>
                    <a:pt x="41" y="270"/>
                    <a:pt x="61" y="263"/>
                  </a:cubicBezTo>
                  <a:cubicBezTo>
                    <a:pt x="76" y="261"/>
                    <a:pt x="90" y="258"/>
                    <a:pt x="105" y="255"/>
                  </a:cubicBezTo>
                  <a:cubicBezTo>
                    <a:pt x="108" y="253"/>
                    <a:pt x="114" y="253"/>
                    <a:pt x="115" y="249"/>
                  </a:cubicBezTo>
                  <a:cubicBezTo>
                    <a:pt x="116" y="246"/>
                    <a:pt x="111" y="249"/>
                    <a:pt x="108" y="248"/>
                  </a:cubicBezTo>
                  <a:cubicBezTo>
                    <a:pt x="106" y="246"/>
                    <a:pt x="105" y="245"/>
                    <a:pt x="102" y="244"/>
                  </a:cubicBezTo>
                  <a:cubicBezTo>
                    <a:pt x="86" y="237"/>
                    <a:pt x="65" y="236"/>
                    <a:pt x="48" y="238"/>
                  </a:cubicBezTo>
                  <a:cubicBezTo>
                    <a:pt x="41" y="238"/>
                    <a:pt x="35" y="238"/>
                    <a:pt x="28" y="237"/>
                  </a:cubicBezTo>
                  <a:cubicBezTo>
                    <a:pt x="24" y="237"/>
                    <a:pt x="12" y="239"/>
                    <a:pt x="15" y="236"/>
                  </a:cubicBezTo>
                  <a:cubicBezTo>
                    <a:pt x="16" y="234"/>
                    <a:pt x="28" y="234"/>
                    <a:pt x="31" y="234"/>
                  </a:cubicBezTo>
                  <a:cubicBezTo>
                    <a:pt x="52" y="232"/>
                    <a:pt x="73" y="226"/>
                    <a:pt x="94" y="228"/>
                  </a:cubicBezTo>
                  <a:cubicBezTo>
                    <a:pt x="94" y="228"/>
                    <a:pt x="109" y="227"/>
                    <a:pt x="113" y="226"/>
                  </a:cubicBezTo>
                  <a:cubicBezTo>
                    <a:pt x="117" y="226"/>
                    <a:pt x="125" y="226"/>
                    <a:pt x="125" y="226"/>
                  </a:cubicBezTo>
                  <a:cubicBezTo>
                    <a:pt x="119" y="219"/>
                    <a:pt x="116" y="218"/>
                    <a:pt x="107" y="218"/>
                  </a:cubicBezTo>
                  <a:cubicBezTo>
                    <a:pt x="100" y="213"/>
                    <a:pt x="83" y="209"/>
                    <a:pt x="73" y="210"/>
                  </a:cubicBezTo>
                  <a:cubicBezTo>
                    <a:pt x="54" y="202"/>
                    <a:pt x="63" y="203"/>
                    <a:pt x="45" y="204"/>
                  </a:cubicBezTo>
                  <a:cubicBezTo>
                    <a:pt x="41" y="205"/>
                    <a:pt x="54" y="202"/>
                    <a:pt x="59" y="201"/>
                  </a:cubicBezTo>
                  <a:cubicBezTo>
                    <a:pt x="66" y="199"/>
                    <a:pt x="75" y="200"/>
                    <a:pt x="82" y="198"/>
                  </a:cubicBezTo>
                  <a:cubicBezTo>
                    <a:pt x="109" y="192"/>
                    <a:pt x="134" y="191"/>
                    <a:pt x="161" y="187"/>
                  </a:cubicBezTo>
                  <a:cubicBezTo>
                    <a:pt x="170" y="179"/>
                    <a:pt x="160" y="179"/>
                    <a:pt x="153" y="177"/>
                  </a:cubicBezTo>
                  <a:cubicBezTo>
                    <a:pt x="149" y="173"/>
                    <a:pt x="135" y="170"/>
                    <a:pt x="135" y="170"/>
                  </a:cubicBezTo>
                  <a:cubicBezTo>
                    <a:pt x="129" y="163"/>
                    <a:pt x="121" y="159"/>
                    <a:pt x="114" y="155"/>
                  </a:cubicBezTo>
                  <a:cubicBezTo>
                    <a:pt x="126" y="148"/>
                    <a:pt x="138" y="145"/>
                    <a:pt x="150" y="138"/>
                  </a:cubicBezTo>
                  <a:cubicBezTo>
                    <a:pt x="160" y="134"/>
                    <a:pt x="170" y="123"/>
                    <a:pt x="180" y="119"/>
                  </a:cubicBezTo>
                  <a:cubicBezTo>
                    <a:pt x="188" y="116"/>
                    <a:pt x="204" y="101"/>
                    <a:pt x="212" y="95"/>
                  </a:cubicBezTo>
                  <a:cubicBezTo>
                    <a:pt x="234" y="76"/>
                    <a:pt x="269" y="64"/>
                    <a:pt x="293" y="48"/>
                  </a:cubicBezTo>
                  <a:cubicBezTo>
                    <a:pt x="325" y="39"/>
                    <a:pt x="348" y="24"/>
                    <a:pt x="380" y="18"/>
                  </a:cubicBezTo>
                  <a:cubicBezTo>
                    <a:pt x="420" y="9"/>
                    <a:pt x="464" y="9"/>
                    <a:pt x="503" y="4"/>
                  </a:cubicBezTo>
                  <a:cubicBezTo>
                    <a:pt x="530" y="0"/>
                    <a:pt x="537" y="5"/>
                    <a:pt x="564" y="3"/>
                  </a:cubicBezTo>
                  <a:cubicBezTo>
                    <a:pt x="570" y="2"/>
                    <a:pt x="584" y="4"/>
                    <a:pt x="590" y="4"/>
                  </a:cubicBezTo>
                  <a:cubicBezTo>
                    <a:pt x="595" y="5"/>
                    <a:pt x="620" y="13"/>
                    <a:pt x="620" y="13"/>
                  </a:cubicBezTo>
                  <a:cubicBezTo>
                    <a:pt x="635" y="21"/>
                    <a:pt x="646" y="23"/>
                    <a:pt x="659" y="25"/>
                  </a:cubicBezTo>
                  <a:cubicBezTo>
                    <a:pt x="666" y="27"/>
                    <a:pt x="680" y="37"/>
                    <a:pt x="680" y="37"/>
                  </a:cubicBezTo>
                  <a:cubicBezTo>
                    <a:pt x="683" y="39"/>
                    <a:pt x="691" y="41"/>
                    <a:pt x="701" y="46"/>
                  </a:cubicBezTo>
                  <a:cubicBezTo>
                    <a:pt x="711" y="51"/>
                    <a:pt x="721" y="59"/>
                    <a:pt x="740" y="69"/>
                  </a:cubicBezTo>
                  <a:cubicBezTo>
                    <a:pt x="741" y="90"/>
                    <a:pt x="807" y="99"/>
                    <a:pt x="818" y="109"/>
                  </a:cubicBezTo>
                  <a:cubicBezTo>
                    <a:pt x="855" y="141"/>
                    <a:pt x="870" y="129"/>
                    <a:pt x="903" y="167"/>
                  </a:cubicBezTo>
                  <a:cubicBezTo>
                    <a:pt x="914" y="180"/>
                    <a:pt x="927" y="192"/>
                    <a:pt x="938" y="204"/>
                  </a:cubicBezTo>
                  <a:cubicBezTo>
                    <a:pt x="940" y="208"/>
                    <a:pt x="942" y="209"/>
                    <a:pt x="941" y="213"/>
                  </a:cubicBezTo>
                  <a:cubicBezTo>
                    <a:pt x="941" y="215"/>
                    <a:pt x="939" y="228"/>
                    <a:pt x="936" y="228"/>
                  </a:cubicBezTo>
                  <a:cubicBezTo>
                    <a:pt x="925" y="235"/>
                    <a:pt x="927" y="229"/>
                    <a:pt x="919" y="238"/>
                  </a:cubicBezTo>
                  <a:cubicBezTo>
                    <a:pt x="915" y="243"/>
                    <a:pt x="905" y="250"/>
                    <a:pt x="905" y="250"/>
                  </a:cubicBezTo>
                  <a:cubicBezTo>
                    <a:pt x="887" y="255"/>
                    <a:pt x="869" y="254"/>
                    <a:pt x="851" y="246"/>
                  </a:cubicBezTo>
                  <a:cubicBezTo>
                    <a:pt x="843" y="243"/>
                    <a:pt x="819" y="248"/>
                    <a:pt x="810" y="246"/>
                  </a:cubicBezTo>
                  <a:cubicBezTo>
                    <a:pt x="778" y="273"/>
                    <a:pt x="742" y="285"/>
                    <a:pt x="701" y="304"/>
                  </a:cubicBezTo>
                  <a:cubicBezTo>
                    <a:pt x="667" y="318"/>
                    <a:pt x="657" y="342"/>
                    <a:pt x="605" y="354"/>
                  </a:cubicBezTo>
                  <a:cubicBezTo>
                    <a:pt x="576" y="366"/>
                    <a:pt x="551" y="372"/>
                    <a:pt x="529" y="377"/>
                  </a:cubicBezTo>
                  <a:cubicBezTo>
                    <a:pt x="507" y="382"/>
                    <a:pt x="494" y="384"/>
                    <a:pt x="475" y="386"/>
                  </a:cubicBezTo>
                  <a:cubicBezTo>
                    <a:pt x="456" y="388"/>
                    <a:pt x="445" y="391"/>
                    <a:pt x="415" y="389"/>
                  </a:cubicBezTo>
                  <a:cubicBezTo>
                    <a:pt x="392" y="393"/>
                    <a:pt x="316" y="381"/>
                    <a:pt x="295" y="372"/>
                  </a:cubicBezTo>
                  <a:cubicBezTo>
                    <a:pt x="284" y="367"/>
                    <a:pt x="290" y="370"/>
                    <a:pt x="273" y="366"/>
                  </a:cubicBezTo>
                  <a:cubicBezTo>
                    <a:pt x="269" y="365"/>
                    <a:pt x="259" y="363"/>
                    <a:pt x="259" y="363"/>
                  </a:cubicBezTo>
                  <a:cubicBezTo>
                    <a:pt x="249" y="356"/>
                    <a:pt x="227" y="343"/>
                    <a:pt x="215" y="340"/>
                  </a:cubicBezTo>
                  <a:cubicBezTo>
                    <a:pt x="198" y="320"/>
                    <a:pt x="167" y="313"/>
                    <a:pt x="148" y="296"/>
                  </a:cubicBezTo>
                  <a:cubicBezTo>
                    <a:pt x="141" y="290"/>
                    <a:pt x="135" y="280"/>
                    <a:pt x="127" y="277"/>
                  </a:cubicBezTo>
                  <a:close/>
                </a:path>
              </a:pathLst>
            </a:custGeom>
            <a:solidFill>
              <a:schemeClr val="bg1"/>
            </a:solidFill>
            <a:ln w="38100">
              <a:solidFill>
                <a:srgbClr val="3333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224" name="Oval 7" descr="u=2172131558,120469478&amp;gp=3"/>
            <p:cNvSpPr>
              <a:spLocks noChangeArrowheads="1"/>
            </p:cNvSpPr>
            <p:nvPr/>
          </p:nvSpPr>
          <p:spPr bwMode="auto">
            <a:xfrm>
              <a:off x="1123" y="279"/>
              <a:ext cx="272" cy="226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 w="28575">
              <a:solidFill>
                <a:srgbClr val="33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225" name="Oval 8"/>
            <p:cNvSpPr>
              <a:spLocks noChangeArrowheads="1"/>
            </p:cNvSpPr>
            <p:nvPr/>
          </p:nvSpPr>
          <p:spPr bwMode="auto">
            <a:xfrm>
              <a:off x="1238" y="366"/>
              <a:ext cx="46" cy="46"/>
            </a:xfrm>
            <a:prstGeom prst="ellipse">
              <a:avLst/>
            </a:prstGeom>
            <a:solidFill>
              <a:srgbClr val="333300"/>
            </a:solidFill>
            <a:ln w="9525">
              <a:solidFill>
                <a:srgbClr val="3333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9226" name="Group 9"/>
            <p:cNvGrpSpPr/>
            <p:nvPr/>
          </p:nvGrpSpPr>
          <p:grpSpPr bwMode="auto">
            <a:xfrm>
              <a:off x="1059" y="147"/>
              <a:ext cx="415" cy="127"/>
              <a:chOff x="1104" y="119"/>
              <a:chExt cx="506" cy="155"/>
            </a:xfrm>
          </p:grpSpPr>
          <p:sp>
            <p:nvSpPr>
              <p:cNvPr id="9227" name="AutoShape 10"/>
              <p:cNvSpPr>
                <a:spLocks noChangeArrowheads="1"/>
              </p:cNvSpPr>
              <p:nvPr/>
            </p:nvSpPr>
            <p:spPr bwMode="auto">
              <a:xfrm>
                <a:off x="1337" y="119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8" name="AutoShape 11"/>
              <p:cNvSpPr>
                <a:spLocks noChangeArrowheads="1"/>
              </p:cNvSpPr>
              <p:nvPr/>
            </p:nvSpPr>
            <p:spPr bwMode="auto">
              <a:xfrm rot="900000">
                <a:off x="1450" y="131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29" name="AutoShape 12"/>
              <p:cNvSpPr>
                <a:spLocks noChangeArrowheads="1"/>
              </p:cNvSpPr>
              <p:nvPr/>
            </p:nvSpPr>
            <p:spPr bwMode="auto">
              <a:xfrm rot="1200000">
                <a:off x="1562" y="164"/>
                <a:ext cx="48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0" name="AutoShape 13"/>
              <p:cNvSpPr>
                <a:spLocks noChangeArrowheads="1"/>
              </p:cNvSpPr>
              <p:nvPr/>
            </p:nvSpPr>
            <p:spPr bwMode="auto">
              <a:xfrm rot="-900000">
                <a:off x="1214" y="140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1" name="AutoShape 14"/>
              <p:cNvSpPr>
                <a:spLocks noChangeArrowheads="1"/>
              </p:cNvSpPr>
              <p:nvPr/>
            </p:nvSpPr>
            <p:spPr bwMode="auto">
              <a:xfrm rot="-1800000">
                <a:off x="1104" y="183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9232" name="Group 15"/>
            <p:cNvGrpSpPr/>
            <p:nvPr/>
          </p:nvGrpSpPr>
          <p:grpSpPr bwMode="auto">
            <a:xfrm rot="10800000">
              <a:off x="1063" y="508"/>
              <a:ext cx="411" cy="126"/>
              <a:chOff x="1104" y="119"/>
              <a:chExt cx="506" cy="155"/>
            </a:xfrm>
          </p:grpSpPr>
          <p:sp>
            <p:nvSpPr>
              <p:cNvPr id="9233" name="AutoShape 16"/>
              <p:cNvSpPr>
                <a:spLocks noChangeArrowheads="1"/>
              </p:cNvSpPr>
              <p:nvPr/>
            </p:nvSpPr>
            <p:spPr bwMode="auto">
              <a:xfrm>
                <a:off x="1337" y="119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4" name="AutoShape 17"/>
              <p:cNvSpPr>
                <a:spLocks noChangeArrowheads="1"/>
              </p:cNvSpPr>
              <p:nvPr/>
            </p:nvSpPr>
            <p:spPr bwMode="auto">
              <a:xfrm rot="900000">
                <a:off x="1450" y="131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5" name="AutoShape 18"/>
              <p:cNvSpPr>
                <a:spLocks noChangeArrowheads="1"/>
              </p:cNvSpPr>
              <p:nvPr/>
            </p:nvSpPr>
            <p:spPr bwMode="auto">
              <a:xfrm rot="1200000">
                <a:off x="1562" y="164"/>
                <a:ext cx="48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6" name="AutoShape 19"/>
              <p:cNvSpPr>
                <a:spLocks noChangeArrowheads="1"/>
              </p:cNvSpPr>
              <p:nvPr/>
            </p:nvSpPr>
            <p:spPr bwMode="auto">
              <a:xfrm rot="-900000">
                <a:off x="1214" y="140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9237" name="AutoShape 20"/>
              <p:cNvSpPr>
                <a:spLocks noChangeArrowheads="1"/>
              </p:cNvSpPr>
              <p:nvPr/>
            </p:nvSpPr>
            <p:spPr bwMode="auto">
              <a:xfrm rot="-1800000">
                <a:off x="1104" y="183"/>
                <a:ext cx="46" cy="91"/>
              </a:xfrm>
              <a:prstGeom prst="flowChartMerge">
                <a:avLst/>
              </a:prstGeom>
              <a:solidFill>
                <a:schemeClr val="tx2"/>
              </a:solidFill>
              <a:ln w="9525">
                <a:solidFill>
                  <a:schemeClr val="tx2"/>
                </a:solidFill>
                <a:miter lim="800000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9238" name="WordArt 21"/>
          <p:cNvSpPr>
            <a:spLocks noChangeArrowheads="1" noChangeShapeType="1" noTextEdit="1"/>
          </p:cNvSpPr>
          <p:nvPr/>
        </p:nvSpPr>
        <p:spPr bwMode="auto">
          <a:xfrm>
            <a:off x="1978025" y="511175"/>
            <a:ext cx="11430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FF3300"/>
                  </a:solidFill>
                  <a:round/>
                </a:ln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观 察</a:t>
            </a:r>
          </a:p>
        </p:txBody>
      </p:sp>
      <p:sp>
        <p:nvSpPr>
          <p:cNvPr id="9239" name="Text Box 30"/>
          <p:cNvSpPr txBox="1">
            <a:spLocks noChangeArrowheads="1"/>
          </p:cNvSpPr>
          <p:nvPr/>
        </p:nvSpPr>
        <p:spPr bwMode="auto">
          <a:xfrm>
            <a:off x="5076825" y="2781300"/>
            <a:ext cx="24479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7"/>
          <p:cNvSpPr txBox="1">
            <a:spLocks noChangeArrowheads="1"/>
          </p:cNvSpPr>
          <p:nvPr/>
        </p:nvSpPr>
        <p:spPr bwMode="auto">
          <a:xfrm>
            <a:off x="6515100" y="2527300"/>
            <a:ext cx="360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/>
              <a:t>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468313" y="3644900"/>
            <a:ext cx="84248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问题２：设⊙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半径为 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r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,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说出来点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，点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，点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与圆心</a:t>
            </a:r>
            <a:r>
              <a:rPr lang="en-US" altLang="zh-CN" sz="3200" i="1" dirty="0">
                <a:latin typeface="黑体" panose="02010609060101010101" pitchFamily="49" charset="-122"/>
                <a:ea typeface="黑体" panose="02010609060101010101" pitchFamily="49" charset="-122"/>
              </a:rPr>
              <a:t>O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的距离与半径的关系：</a:t>
            </a:r>
          </a:p>
        </p:txBody>
      </p:sp>
      <p:sp>
        <p:nvSpPr>
          <p:cNvPr id="10245" name="Oval 24"/>
          <p:cNvSpPr>
            <a:spLocks noChangeArrowheads="1"/>
          </p:cNvSpPr>
          <p:nvPr/>
        </p:nvSpPr>
        <p:spPr bwMode="auto">
          <a:xfrm>
            <a:off x="6011863" y="1446213"/>
            <a:ext cx="1871662" cy="187166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CN" sz="4800" b="0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4123" name="Freeform 27"/>
          <p:cNvSpPr>
            <a:spLocks noChangeArrowheads="1"/>
          </p:cNvSpPr>
          <p:nvPr/>
        </p:nvSpPr>
        <p:spPr bwMode="auto">
          <a:xfrm>
            <a:off x="6950075" y="1979613"/>
            <a:ext cx="319088" cy="404812"/>
          </a:xfrm>
          <a:custGeom>
            <a:avLst/>
            <a:gdLst>
              <a:gd name="T0" fmla="*/ 0 w 201"/>
              <a:gd name="T1" fmla="*/ 255 h 255"/>
              <a:gd name="T2" fmla="*/ 201 w 201"/>
              <a:gd name="T3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55">
                <a:moveTo>
                  <a:pt x="0" y="255"/>
                </a:moveTo>
                <a:lnTo>
                  <a:pt x="20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Text Box 28"/>
          <p:cNvSpPr txBox="1">
            <a:spLocks noChangeArrowheads="1"/>
          </p:cNvSpPr>
          <p:nvPr/>
        </p:nvSpPr>
        <p:spPr bwMode="auto">
          <a:xfrm>
            <a:off x="8351838" y="2238375"/>
            <a:ext cx="3603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C</a:t>
            </a:r>
          </a:p>
        </p:txBody>
      </p:sp>
      <p:sp>
        <p:nvSpPr>
          <p:cNvPr id="10248" name="Text Box 29"/>
          <p:cNvSpPr txBox="1">
            <a:spLocks noChangeArrowheads="1"/>
          </p:cNvSpPr>
          <p:nvPr/>
        </p:nvSpPr>
        <p:spPr bwMode="auto">
          <a:xfrm>
            <a:off x="6588125" y="227965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O</a:t>
            </a:r>
          </a:p>
        </p:txBody>
      </p:sp>
      <p:sp>
        <p:nvSpPr>
          <p:cNvPr id="10249" name="Text Box 30"/>
          <p:cNvSpPr txBox="1">
            <a:spLocks noChangeArrowheads="1"/>
          </p:cNvSpPr>
          <p:nvPr/>
        </p:nvSpPr>
        <p:spPr bwMode="auto">
          <a:xfrm>
            <a:off x="6877050" y="1662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A</a:t>
            </a:r>
          </a:p>
        </p:txBody>
      </p:sp>
      <p:sp>
        <p:nvSpPr>
          <p:cNvPr id="10250" name="Text Box 31"/>
          <p:cNvSpPr txBox="1">
            <a:spLocks noChangeArrowheads="1"/>
          </p:cNvSpPr>
          <p:nvPr/>
        </p:nvSpPr>
        <p:spPr bwMode="auto">
          <a:xfrm>
            <a:off x="7524750" y="299085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B</a:t>
            </a:r>
          </a:p>
        </p:txBody>
      </p:sp>
      <p:sp>
        <p:nvSpPr>
          <p:cNvPr id="10251" name="Oval 32"/>
          <p:cNvSpPr>
            <a:spLocks noChangeArrowheads="1"/>
          </p:cNvSpPr>
          <p:nvPr/>
        </p:nvSpPr>
        <p:spPr bwMode="auto">
          <a:xfrm>
            <a:off x="7235825" y="1951038"/>
            <a:ext cx="73025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2" name="Oval 33"/>
          <p:cNvSpPr>
            <a:spLocks noChangeArrowheads="1"/>
          </p:cNvSpPr>
          <p:nvPr/>
        </p:nvSpPr>
        <p:spPr bwMode="auto">
          <a:xfrm>
            <a:off x="8388350" y="216693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3" name="Oval 34"/>
          <p:cNvSpPr>
            <a:spLocks noChangeArrowheads="1"/>
          </p:cNvSpPr>
          <p:nvPr/>
        </p:nvSpPr>
        <p:spPr bwMode="auto">
          <a:xfrm>
            <a:off x="6919913" y="2354263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31" name="Freeform 35"/>
          <p:cNvSpPr>
            <a:spLocks noChangeArrowheads="1"/>
          </p:cNvSpPr>
          <p:nvPr/>
        </p:nvSpPr>
        <p:spPr bwMode="auto">
          <a:xfrm>
            <a:off x="6945313" y="2389188"/>
            <a:ext cx="677862" cy="608012"/>
          </a:xfrm>
          <a:custGeom>
            <a:avLst/>
            <a:gdLst>
              <a:gd name="T0" fmla="*/ 0 w 427"/>
              <a:gd name="T1" fmla="*/ 0 h 383"/>
              <a:gd name="T2" fmla="*/ 427 w 427"/>
              <a:gd name="T3" fmla="*/ 383 h 38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27" h="383">
                <a:moveTo>
                  <a:pt x="0" y="0"/>
                </a:moveTo>
                <a:lnTo>
                  <a:pt x="427" y="383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35" name="Rectangle 39"/>
          <p:cNvSpPr>
            <a:spLocks noChangeArrowheads="1"/>
          </p:cNvSpPr>
          <p:nvPr/>
        </p:nvSpPr>
        <p:spPr bwMode="auto">
          <a:xfrm>
            <a:off x="5942013" y="5141913"/>
            <a:ext cx="17986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i="1" dirty="0">
                <a:solidFill>
                  <a:srgbClr val="FF0000"/>
                </a:solidFill>
              </a:rPr>
              <a:t>OC </a:t>
            </a:r>
            <a:r>
              <a:rPr lang="en-US" altLang="zh-CN" sz="2800" dirty="0">
                <a:solidFill>
                  <a:srgbClr val="FF0000"/>
                </a:solidFill>
              </a:rPr>
              <a:t>&gt; </a:t>
            </a:r>
            <a:r>
              <a:rPr lang="en-US" altLang="zh-CN" sz="2800" i="1" dirty="0">
                <a:solidFill>
                  <a:srgbClr val="FF0000"/>
                </a:solidFill>
              </a:rPr>
              <a:t>r</a:t>
            </a:r>
            <a:r>
              <a:rPr lang="en-US" altLang="zh-CN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10256" name="Oval 52"/>
          <p:cNvSpPr>
            <a:spLocks noChangeArrowheads="1"/>
          </p:cNvSpPr>
          <p:nvPr/>
        </p:nvSpPr>
        <p:spPr bwMode="auto">
          <a:xfrm>
            <a:off x="7618413" y="2971800"/>
            <a:ext cx="71437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149" name="Freeform 53"/>
          <p:cNvSpPr>
            <a:spLocks noChangeArrowheads="1"/>
          </p:cNvSpPr>
          <p:nvPr/>
        </p:nvSpPr>
        <p:spPr bwMode="auto">
          <a:xfrm>
            <a:off x="6954838" y="2208213"/>
            <a:ext cx="1471612" cy="180975"/>
          </a:xfrm>
          <a:custGeom>
            <a:avLst/>
            <a:gdLst>
              <a:gd name="T0" fmla="*/ 0 w 927"/>
              <a:gd name="T1" fmla="*/ 114 h 114"/>
              <a:gd name="T2" fmla="*/ 927 w 927"/>
              <a:gd name="T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27" h="114">
                <a:moveTo>
                  <a:pt x="0" y="114"/>
                </a:moveTo>
                <a:lnTo>
                  <a:pt x="927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8" name="Text Box 55"/>
          <p:cNvSpPr txBox="1">
            <a:spLocks noChangeArrowheads="1"/>
          </p:cNvSpPr>
          <p:nvPr/>
        </p:nvSpPr>
        <p:spPr bwMode="auto">
          <a:xfrm>
            <a:off x="0" y="884238"/>
            <a:ext cx="87487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/>
              <a:t>问题１：观察图中点</a:t>
            </a:r>
            <a:r>
              <a:rPr lang="en-US" altLang="zh-CN" sz="2800" i="1" dirty="0"/>
              <a:t>A</a:t>
            </a:r>
            <a:r>
              <a:rPr lang="zh-CN" altLang="en-US" sz="2800" dirty="0"/>
              <a:t>，点</a:t>
            </a:r>
            <a:r>
              <a:rPr lang="en-US" altLang="zh-CN" sz="2800" i="1" dirty="0"/>
              <a:t>B</a:t>
            </a:r>
            <a:r>
              <a:rPr lang="zh-CN" altLang="en-US" sz="2800" dirty="0"/>
              <a:t>，点</a:t>
            </a:r>
            <a:r>
              <a:rPr lang="en-US" altLang="zh-CN" sz="2800" i="1" dirty="0"/>
              <a:t>C</a:t>
            </a:r>
            <a:r>
              <a:rPr lang="zh-CN" altLang="en-US" sz="2800" dirty="0"/>
              <a:t>与圆的位置关系？</a:t>
            </a:r>
          </a:p>
        </p:txBody>
      </p:sp>
      <p:sp>
        <p:nvSpPr>
          <p:cNvPr id="4152" name="Rectangle 56"/>
          <p:cNvSpPr>
            <a:spLocks noChangeArrowheads="1"/>
          </p:cNvSpPr>
          <p:nvPr/>
        </p:nvSpPr>
        <p:spPr bwMode="auto">
          <a:xfrm>
            <a:off x="2555875" y="2849563"/>
            <a:ext cx="1938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点</a:t>
            </a:r>
            <a:r>
              <a:rPr lang="en-US" altLang="zh-CN" sz="2800" i="1" dirty="0">
                <a:solidFill>
                  <a:srgbClr val="FF0000"/>
                </a:solidFill>
              </a:rPr>
              <a:t>C</a:t>
            </a:r>
            <a:r>
              <a:rPr lang="zh-CN" altLang="en-US" sz="2800" dirty="0">
                <a:solidFill>
                  <a:srgbClr val="FF0000"/>
                </a:solidFill>
              </a:rPr>
              <a:t>在圆外</a:t>
            </a:r>
            <a:r>
              <a:rPr lang="en-US" altLang="zh-CN" sz="28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153" name="Rectangle 57"/>
          <p:cNvSpPr>
            <a:spLocks noChangeArrowheads="1"/>
          </p:cNvSpPr>
          <p:nvPr/>
        </p:nvSpPr>
        <p:spPr bwMode="auto">
          <a:xfrm>
            <a:off x="2516188" y="1603375"/>
            <a:ext cx="2343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点</a:t>
            </a:r>
            <a:r>
              <a:rPr lang="en-US" altLang="zh-CN" sz="2800" i="1" dirty="0">
                <a:solidFill>
                  <a:srgbClr val="FF0000"/>
                </a:solidFill>
              </a:rPr>
              <a:t>A</a:t>
            </a:r>
            <a:r>
              <a:rPr lang="zh-CN" altLang="en-US" sz="2800" dirty="0">
                <a:solidFill>
                  <a:srgbClr val="FF0000"/>
                </a:solidFill>
              </a:rPr>
              <a:t>在圆内，</a:t>
            </a:r>
          </a:p>
        </p:txBody>
      </p:sp>
      <p:sp>
        <p:nvSpPr>
          <p:cNvPr id="4154" name="Rectangle 58"/>
          <p:cNvSpPr>
            <a:spLocks noChangeArrowheads="1"/>
          </p:cNvSpPr>
          <p:nvPr/>
        </p:nvSpPr>
        <p:spPr bwMode="auto">
          <a:xfrm>
            <a:off x="2516188" y="2251075"/>
            <a:ext cx="29194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solidFill>
                  <a:srgbClr val="FF0000"/>
                </a:solidFill>
              </a:rPr>
              <a:t>点</a:t>
            </a:r>
            <a:r>
              <a:rPr lang="en-US" altLang="zh-CN" sz="2800" i="1" dirty="0">
                <a:solidFill>
                  <a:srgbClr val="FF0000"/>
                </a:solidFill>
              </a:rPr>
              <a:t>B</a:t>
            </a:r>
            <a:r>
              <a:rPr lang="zh-CN" altLang="en-US" sz="2800" dirty="0">
                <a:solidFill>
                  <a:srgbClr val="FF0000"/>
                </a:solidFill>
              </a:rPr>
              <a:t>在圆上，</a:t>
            </a:r>
          </a:p>
        </p:txBody>
      </p:sp>
      <p:sp>
        <p:nvSpPr>
          <p:cNvPr id="4155" name="Rectangle 59"/>
          <p:cNvSpPr>
            <a:spLocks noChangeArrowheads="1"/>
          </p:cNvSpPr>
          <p:nvPr/>
        </p:nvSpPr>
        <p:spPr bwMode="auto">
          <a:xfrm>
            <a:off x="2124075" y="5094288"/>
            <a:ext cx="1654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</a:rPr>
              <a:t>OA </a:t>
            </a:r>
            <a:r>
              <a:rPr lang="en-US" altLang="zh-CN" sz="2800" dirty="0">
                <a:solidFill>
                  <a:srgbClr val="FF0000"/>
                </a:solidFill>
              </a:rPr>
              <a:t>&lt; </a:t>
            </a:r>
            <a:r>
              <a:rPr lang="en-US" altLang="zh-CN" sz="2800" i="1" dirty="0">
                <a:solidFill>
                  <a:srgbClr val="FF0000"/>
                </a:solidFill>
              </a:rPr>
              <a:t>r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</a:p>
        </p:txBody>
      </p:sp>
      <p:sp>
        <p:nvSpPr>
          <p:cNvPr id="4156" name="Rectangle 60"/>
          <p:cNvSpPr>
            <a:spLocks noChangeArrowheads="1"/>
          </p:cNvSpPr>
          <p:nvPr/>
        </p:nvSpPr>
        <p:spPr bwMode="auto">
          <a:xfrm>
            <a:off x="4070350" y="5141913"/>
            <a:ext cx="16541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i="1" dirty="0">
                <a:solidFill>
                  <a:srgbClr val="FF0000"/>
                </a:solidFill>
              </a:rPr>
              <a:t>OB = r</a:t>
            </a:r>
            <a:r>
              <a:rPr lang="zh-CN" altLang="en-US" sz="2800" dirty="0">
                <a:solidFill>
                  <a:srgbClr val="FF0000"/>
                </a:solidFill>
              </a:rPr>
              <a:t>，</a:t>
            </a:r>
          </a:p>
        </p:txBody>
      </p:sp>
      <p:sp>
        <p:nvSpPr>
          <p:cNvPr id="10264" name="Freeform 61"/>
          <p:cNvSpPr>
            <a:spLocks noChangeArrowheads="1"/>
          </p:cNvSpPr>
          <p:nvPr/>
        </p:nvSpPr>
        <p:spPr bwMode="auto">
          <a:xfrm>
            <a:off x="6675438" y="2382838"/>
            <a:ext cx="273050" cy="909637"/>
          </a:xfrm>
          <a:custGeom>
            <a:avLst/>
            <a:gdLst>
              <a:gd name="T0" fmla="*/ 172 w 172"/>
              <a:gd name="T1" fmla="*/ 0 h 573"/>
              <a:gd name="T2" fmla="*/ 0 w 172"/>
              <a:gd name="T3" fmla="*/ 573 h 57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" h="573">
                <a:moveTo>
                  <a:pt x="172" y="0"/>
                </a:moveTo>
                <a:lnTo>
                  <a:pt x="0" y="573"/>
                </a:lnTo>
              </a:path>
            </a:pathLst>
          </a:cu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65" name="Text Box 62"/>
          <p:cNvSpPr txBox="1">
            <a:spLocks noChangeArrowheads="1"/>
          </p:cNvSpPr>
          <p:nvPr/>
        </p:nvSpPr>
        <p:spPr bwMode="auto">
          <a:xfrm>
            <a:off x="2627313" y="188913"/>
            <a:ext cx="3673475" cy="64135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0" dirty="0"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zh-CN" altLang="en-US" sz="3600" dirty="0">
                <a:latin typeface="黑体" panose="02010609060101010101" pitchFamily="49" charset="-122"/>
                <a:ea typeface="黑体" panose="02010609060101010101" pitchFamily="49" charset="-122"/>
              </a:rPr>
              <a:t>问 题 探 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  <p:bldP spid="4135" grpId="0"/>
      <p:bldP spid="4152" grpId="0"/>
      <p:bldP spid="4153" grpId="0"/>
      <p:bldP spid="4154" grpId="0"/>
      <p:bldP spid="4155" grpId="0"/>
      <p:bldP spid="41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矩形 35"/>
          <p:cNvSpPr/>
          <p:nvPr/>
        </p:nvSpPr>
        <p:spPr>
          <a:xfrm>
            <a:off x="1691680" y="1670849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www.1ppt.com/moban/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素材：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背景：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www.1ppt.com/beijing/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图表：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www.1ppt.com/xiazai/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www.1ppt.com/ziliao/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www.1ppt.com/fanwen/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www.1ppt.com/shiti/        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www.1ppt.com/jiaoan/       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www.1ppt.cn                     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语文课件：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www.1ppt.com/kejian/yuwen/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数学课件：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www.1ppt.com/kejian/shuxue/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英语课件：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www.1ppt.com/kejian/yingyu/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美术课件：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www.1ppt.com/kejian/meishu/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科学课件：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www.1ppt.com/kejian/kexue/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物理课件：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www.1ppt.com/kejian/wuli/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化学课件：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www.1ppt.com/kejian/huaxue/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生物课件：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www.1ppt.com/kejian/shengwu/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地理课件：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www.1ppt.com/kejian/dili/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历史课件：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rPr>
              <a:t>www.1ppt.com/kejian/lishi/        </a:t>
            </a:r>
          </a:p>
        </p:txBody>
      </p:sp>
      <p:sp>
        <p:nvSpPr>
          <p:cNvPr id="26655" name="Freeform 31"/>
          <p:cNvSpPr>
            <a:spLocks noChangeArrowheads="1"/>
          </p:cNvSpPr>
          <p:nvPr/>
        </p:nvSpPr>
        <p:spPr bwMode="auto">
          <a:xfrm>
            <a:off x="7091363" y="4210050"/>
            <a:ext cx="292100" cy="371475"/>
          </a:xfrm>
          <a:custGeom>
            <a:avLst/>
            <a:gdLst>
              <a:gd name="T0" fmla="*/ 0 w 184"/>
              <a:gd name="T1" fmla="*/ 234 h 234"/>
              <a:gd name="T2" fmla="*/ 184 w 184"/>
              <a:gd name="T3" fmla="*/ 0 h 23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84" h="234">
                <a:moveTo>
                  <a:pt x="0" y="234"/>
                </a:moveTo>
                <a:lnTo>
                  <a:pt x="184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95288" y="1531938"/>
            <a:ext cx="8353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设⊙</a:t>
            </a:r>
            <a:r>
              <a:rPr lang="en-US" altLang="zh-CN" sz="2800" i="1" dirty="0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的半径为</a:t>
            </a:r>
            <a:r>
              <a:rPr lang="en-US" altLang="zh-CN" sz="2800" i="1" dirty="0">
                <a:latin typeface="黑体" panose="02010609060101010101" pitchFamily="49" charset="-122"/>
                <a:ea typeface="黑体" panose="02010609060101010101" pitchFamily="49" charset="-122"/>
              </a:rPr>
              <a:t>r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，点</a:t>
            </a:r>
            <a:r>
              <a:rPr lang="en-US" altLang="zh-CN" sz="2800" i="1" dirty="0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到圆心的距离</a:t>
            </a:r>
            <a:r>
              <a:rPr lang="en-US" altLang="zh-CN" sz="2800" i="1" dirty="0">
                <a:latin typeface="黑体" panose="02010609060101010101" pitchFamily="49" charset="-122"/>
                <a:ea typeface="黑体" panose="02010609060101010101" pitchFamily="49" charset="-122"/>
              </a:rPr>
              <a:t>OP = 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，则有：</a:t>
            </a:r>
          </a:p>
        </p:txBody>
      </p:sp>
      <p:grpSp>
        <p:nvGrpSpPr>
          <p:cNvPr id="2" name="Group 46"/>
          <p:cNvGrpSpPr/>
          <p:nvPr/>
        </p:nvGrpSpPr>
        <p:grpSpPr bwMode="auto">
          <a:xfrm>
            <a:off x="1763713" y="2708275"/>
            <a:ext cx="4248150" cy="519113"/>
            <a:chOff x="1111" y="1706"/>
            <a:chExt cx="2676" cy="327"/>
          </a:xfrm>
        </p:grpSpPr>
        <p:sp>
          <p:nvSpPr>
            <p:cNvPr id="12293" name="Text Box 6"/>
            <p:cNvSpPr txBox="1">
              <a:spLocks noChangeArrowheads="1"/>
            </p:cNvSpPr>
            <p:nvPr/>
          </p:nvSpPr>
          <p:spPr bwMode="auto">
            <a:xfrm>
              <a:off x="1111" y="1706"/>
              <a:ext cx="26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P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在圆上             </a:t>
              </a:r>
              <a:r>
                <a:rPr lang="en-US" altLang="zh-CN" sz="2800" i="1" dirty="0">
                  <a:solidFill>
                    <a:srgbClr val="0000FF"/>
                  </a:solidFill>
                </a:rPr>
                <a:t>d </a:t>
              </a:r>
              <a:r>
                <a:rPr lang="en-US" altLang="zh-CN" sz="2800" dirty="0">
                  <a:solidFill>
                    <a:srgbClr val="0000FF"/>
                  </a:solidFill>
                </a:rPr>
                <a:t>= </a:t>
              </a:r>
              <a:r>
                <a:rPr lang="en-US" altLang="zh-CN" sz="2800" i="1" dirty="0">
                  <a:solidFill>
                    <a:srgbClr val="0000FF"/>
                  </a:solidFill>
                </a:rPr>
                <a:t>r</a:t>
              </a:r>
              <a:r>
                <a:rPr lang="zh-CN" altLang="en-US" sz="2800" dirty="0">
                  <a:solidFill>
                    <a:srgbClr val="0000FF"/>
                  </a:solidFill>
                </a:rPr>
                <a:t>；</a:t>
              </a:r>
              <a:endParaRPr lang="zh-CN" altLang="en-US" sz="2800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graphicFrame>
          <p:nvGraphicFramePr>
            <p:cNvPr id="12294" name="Object 7"/>
            <p:cNvGraphicFramePr/>
            <p:nvPr/>
          </p:nvGraphicFramePr>
          <p:xfrm>
            <a:off x="2154" y="1751"/>
            <a:ext cx="509" cy="2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4" r:id="rId4" imgW="292100" imgH="203200" progId="Equation.3">
                    <p:embed/>
                  </p:oleObj>
                </mc:Choice>
                <mc:Fallback>
                  <p:oleObj r:id="rId4" imgW="292100" imgH="203200" progId="Equation.3">
                    <p:embed/>
                    <p:pic>
                      <p:nvPicPr>
                        <p:cNvPr id="0" name="Object 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751"/>
                          <a:ext cx="509" cy="27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47"/>
          <p:cNvGrpSpPr/>
          <p:nvPr/>
        </p:nvGrpSpPr>
        <p:grpSpPr bwMode="auto">
          <a:xfrm>
            <a:off x="1763713" y="3259138"/>
            <a:ext cx="4248150" cy="530225"/>
            <a:chOff x="1111" y="2053"/>
            <a:chExt cx="2676" cy="334"/>
          </a:xfrm>
        </p:grpSpPr>
        <p:sp>
          <p:nvSpPr>
            <p:cNvPr id="12296" name="Text Box 9"/>
            <p:cNvSpPr txBox="1">
              <a:spLocks noChangeArrowheads="1"/>
            </p:cNvSpPr>
            <p:nvPr/>
          </p:nvSpPr>
          <p:spPr bwMode="auto">
            <a:xfrm>
              <a:off x="1111" y="2053"/>
              <a:ext cx="267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P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在圆外             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d 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＞ 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r</a:t>
              </a:r>
              <a:r>
                <a:rPr lang="en-US" altLang="zh-CN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  .    </a:t>
              </a:r>
            </a:p>
          </p:txBody>
        </p:sp>
        <p:graphicFrame>
          <p:nvGraphicFramePr>
            <p:cNvPr id="12297" name="Object 10"/>
            <p:cNvGraphicFramePr/>
            <p:nvPr/>
          </p:nvGraphicFramePr>
          <p:xfrm>
            <a:off x="2154" y="2060"/>
            <a:ext cx="554" cy="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5" r:id="rId6" imgW="292100" imgH="203200" progId="Equation.3">
                    <p:embed/>
                  </p:oleObj>
                </mc:Choice>
                <mc:Fallback>
                  <p:oleObj r:id="rId6" imgW="292100" imgH="203200" progId="Equation.3">
                    <p:embed/>
                    <p:pic>
                      <p:nvPicPr>
                        <p:cNvPr id="0" name="Object 10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2060"/>
                          <a:ext cx="554" cy="3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45"/>
          <p:cNvGrpSpPr/>
          <p:nvPr/>
        </p:nvGrpSpPr>
        <p:grpSpPr bwMode="auto">
          <a:xfrm>
            <a:off x="1763713" y="2132013"/>
            <a:ext cx="4464050" cy="504825"/>
            <a:chOff x="1111" y="1343"/>
            <a:chExt cx="2812" cy="318"/>
          </a:xfrm>
        </p:grpSpPr>
        <p:sp>
          <p:nvSpPr>
            <p:cNvPr id="12299" name="Text Box 12"/>
            <p:cNvSpPr txBox="1">
              <a:spLocks noChangeArrowheads="1"/>
            </p:cNvSpPr>
            <p:nvPr/>
          </p:nvSpPr>
          <p:spPr bwMode="auto">
            <a:xfrm>
              <a:off x="1111" y="1343"/>
              <a:ext cx="281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000" b="1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点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P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在圆内             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d </a:t>
              </a:r>
              <a:r>
                <a:rPr lang="zh-CN" altLang="en-US" sz="2400" dirty="0">
                  <a:solidFill>
                    <a:srgbClr val="0000FF"/>
                  </a:solidFill>
                </a:rPr>
                <a:t>＜ </a:t>
              </a:r>
              <a:r>
                <a:rPr lang="en-US" altLang="zh-CN" sz="2400" i="1" dirty="0">
                  <a:solidFill>
                    <a:srgbClr val="0000FF"/>
                  </a:solidFill>
                </a:rPr>
                <a:t>r</a:t>
              </a:r>
              <a:r>
                <a:rPr lang="en-US" altLang="zh-CN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 </a:t>
              </a:r>
              <a:r>
                <a:rPr lang="zh-CN" altLang="en-US" sz="2400" dirty="0">
                  <a:solidFill>
                    <a:srgbClr val="0000FF"/>
                  </a:solidFill>
                  <a:latin typeface="Arial" panose="020B0604020202020204" pitchFamily="34" charset="0"/>
                </a:rPr>
                <a:t>；    </a:t>
              </a:r>
            </a:p>
          </p:txBody>
        </p:sp>
        <p:graphicFrame>
          <p:nvGraphicFramePr>
            <p:cNvPr id="12300" name="Object 13"/>
            <p:cNvGraphicFramePr/>
            <p:nvPr/>
          </p:nvGraphicFramePr>
          <p:xfrm>
            <a:off x="2167" y="1373"/>
            <a:ext cx="577" cy="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6" r:id="rId8" imgW="292100" imgH="203200" progId="Equation.DSMT4">
                    <p:embed/>
                  </p:oleObj>
                </mc:Choice>
                <mc:Fallback>
                  <p:oleObj r:id="rId8" imgW="292100" imgH="203200" progId="Equation.DSMT4">
                    <p:embed/>
                    <p:pic>
                      <p:nvPicPr>
                        <p:cNvPr id="0" name="Object 1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7" y="1373"/>
                          <a:ext cx="577" cy="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4"/>
          <p:cNvGrpSpPr/>
          <p:nvPr/>
        </p:nvGrpSpPr>
        <p:grpSpPr bwMode="auto">
          <a:xfrm>
            <a:off x="1042988" y="3860800"/>
            <a:ext cx="3241675" cy="2592388"/>
            <a:chOff x="657" y="2432"/>
            <a:chExt cx="1951" cy="1633"/>
          </a:xfrm>
        </p:grpSpPr>
        <p:sp>
          <p:nvSpPr>
            <p:cNvPr id="26639" name="Rectangle 15"/>
            <p:cNvSpPr>
              <a:spLocks noChangeArrowheads="1"/>
            </p:cNvSpPr>
            <p:nvPr/>
          </p:nvSpPr>
          <p:spPr bwMode="auto">
            <a:xfrm>
              <a:off x="657" y="2432"/>
              <a:ext cx="1951" cy="1633"/>
            </a:xfrm>
            <a:prstGeom prst="rect">
              <a:avLst/>
            </a:prstGeom>
            <a:solidFill>
              <a:srgbClr val="FFFF66"/>
            </a:solidFill>
            <a:ln w="57150" cmpd="thinThick">
              <a:solidFill>
                <a:srgbClr val="FF0000"/>
              </a:solidFill>
              <a:miter lim="800000"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endParaRPr lang="en-US" altLang="zh-CN" sz="2400" dirty="0">
                <a:latin typeface="宋体" panose="02010600030101010101" pitchFamily="2" charset="-122"/>
              </a:endParaRPr>
            </a:p>
            <a:p>
              <a:pPr>
                <a:buFontTx/>
                <a:buNone/>
                <a:defRPr/>
              </a:pPr>
              <a:r>
                <a:rPr lang="en-US" altLang="zh-CN" sz="2400" dirty="0">
                  <a:latin typeface="宋体" panose="02010600030101010101" pitchFamily="2" charset="-122"/>
                </a:rPr>
                <a:t>   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符号      读</a:t>
              </a:r>
            </a:p>
            <a:p>
              <a:pPr>
                <a:buFontTx/>
                <a:buNone/>
                <a:defRPr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作</a:t>
              </a:r>
              <a:r>
                <a:rPr lang="zh-CN" altLang="en-US" sz="2400" dirty="0">
                  <a:latin typeface="宋体" panose="02010600030101010101" pitchFamily="2" charset="-122"/>
                  <a:ea typeface="黑体" panose="02010609060101010101" pitchFamily="49" charset="-122"/>
                </a:rPr>
                <a:t>“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等价于</a:t>
              </a:r>
              <a:r>
                <a:rPr lang="zh-CN" altLang="en-US" sz="2400" dirty="0">
                  <a:latin typeface="宋体" panose="02010600030101010101" pitchFamily="2" charset="-122"/>
                  <a:ea typeface="黑体" panose="02010609060101010101" pitchFamily="49" charset="-122"/>
                </a:rPr>
                <a:t>”</a:t>
              </a: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，它</a:t>
              </a:r>
            </a:p>
            <a:p>
              <a:pPr>
                <a:buFontTx/>
                <a:buNone/>
                <a:defRPr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表示从符号      </a:t>
              </a:r>
            </a:p>
            <a:p>
              <a:pPr>
                <a:buFontTx/>
                <a:buNone/>
                <a:defRPr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的左端可以得到右</a:t>
              </a:r>
            </a:p>
            <a:p>
              <a:pPr>
                <a:buFontTx/>
                <a:buNone/>
                <a:defRPr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端从右端也可以得</a:t>
              </a:r>
            </a:p>
            <a:p>
              <a:pPr>
                <a:buFontTx/>
                <a:buNone/>
                <a:defRPr/>
              </a:pPr>
              <a:r>
                <a:rPr lang="zh-CN" altLang="en-US" sz="2400" dirty="0">
                  <a:latin typeface="黑体" panose="02010609060101010101" pitchFamily="49" charset="-122"/>
                  <a:ea typeface="黑体" panose="02010609060101010101" pitchFamily="49" charset="-122"/>
                </a:rPr>
                <a:t>到左端．</a:t>
              </a:r>
            </a:p>
          </p:txBody>
        </p:sp>
        <p:graphicFrame>
          <p:nvGraphicFramePr>
            <p:cNvPr id="12303" name="Object 16"/>
            <p:cNvGraphicFramePr/>
            <p:nvPr/>
          </p:nvGraphicFramePr>
          <p:xfrm>
            <a:off x="1474" y="2681"/>
            <a:ext cx="489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7" r:id="rId10" imgW="215900" imgH="152400" progId="Equation.3">
                    <p:embed/>
                  </p:oleObj>
                </mc:Choice>
                <mc:Fallback>
                  <p:oleObj r:id="rId10" imgW="215900" imgH="152400" progId="Equation.3">
                    <p:embed/>
                    <p:pic>
                      <p:nvPicPr>
                        <p:cNvPr id="0" name="Object 16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2681"/>
                          <a:ext cx="489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04" name="Object 17"/>
            <p:cNvGraphicFramePr/>
            <p:nvPr/>
          </p:nvGraphicFramePr>
          <p:xfrm>
            <a:off x="1773" y="3132"/>
            <a:ext cx="608" cy="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348" r:id="rId12" imgW="215900" imgH="152400" progId="Equation.3">
                    <p:embed/>
                  </p:oleObj>
                </mc:Choice>
                <mc:Fallback>
                  <p:oleObj r:id="rId12" imgW="215900" imgH="152400" progId="Equation.3">
                    <p:embed/>
                    <p:pic>
                      <p:nvPicPr>
                        <p:cNvPr id="0" name="Object 17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73" y="3132"/>
                          <a:ext cx="608" cy="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38100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42" name="Oval 18"/>
            <p:cNvSpPr>
              <a:spLocks noChangeArrowheads="1"/>
            </p:cNvSpPr>
            <p:nvPr/>
          </p:nvSpPr>
          <p:spPr bwMode="auto">
            <a:xfrm>
              <a:off x="1571" y="2565"/>
              <a:ext cx="119" cy="88"/>
            </a:xfrm>
            <a:prstGeom prst="ellipse">
              <a:avLst/>
            </a:prstGeom>
            <a:solidFill>
              <a:srgbClr val="CC9900"/>
            </a:solidFill>
            <a:ln w="57150" cmpd="thinThick">
              <a:solidFill>
                <a:srgbClr val="FF0000"/>
              </a:solidFill>
              <a:round/>
            </a:ln>
            <a:effectLst>
              <a:outerShdw dist="107763" dir="2700000" algn="ctr" rotWithShape="0">
                <a:schemeClr val="tx1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pPr>
                <a:buFontTx/>
                <a:buNone/>
                <a:defRPr/>
              </a:pPr>
              <a:endParaRPr lang="zh-CN" altLang="en-US"/>
            </a:p>
          </p:txBody>
        </p:sp>
      </p:grpSp>
      <p:sp>
        <p:nvSpPr>
          <p:cNvPr id="12306" name="Text Box 19"/>
          <p:cNvSpPr txBox="1">
            <a:spLocks noChangeArrowheads="1"/>
          </p:cNvSpPr>
          <p:nvPr/>
        </p:nvSpPr>
        <p:spPr bwMode="auto">
          <a:xfrm>
            <a:off x="6516688" y="5203825"/>
            <a:ext cx="3603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/>
              <a:t>r</a:t>
            </a:r>
          </a:p>
        </p:txBody>
      </p:sp>
      <p:sp>
        <p:nvSpPr>
          <p:cNvPr id="12307" name="Oval 20"/>
          <p:cNvSpPr>
            <a:spLocks noChangeArrowheads="1"/>
          </p:cNvSpPr>
          <p:nvPr/>
        </p:nvSpPr>
        <p:spPr bwMode="auto">
          <a:xfrm>
            <a:off x="5867400" y="4003675"/>
            <a:ext cx="1871663" cy="187166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zh-CN" sz="4800" b="0">
                <a:solidFill>
                  <a:srgbClr val="FF0000"/>
                </a:solidFill>
                <a:latin typeface="Arial" panose="020B0604020202020204" pitchFamily="34" charset="0"/>
              </a:rPr>
              <a:t>·</a:t>
            </a:r>
          </a:p>
        </p:txBody>
      </p:sp>
      <p:sp>
        <p:nvSpPr>
          <p:cNvPr id="12308" name="Freeform 21"/>
          <p:cNvSpPr>
            <a:spLocks noChangeArrowheads="1"/>
          </p:cNvSpPr>
          <p:nvPr/>
        </p:nvSpPr>
        <p:spPr bwMode="auto">
          <a:xfrm>
            <a:off x="6807200" y="4538663"/>
            <a:ext cx="319088" cy="404812"/>
          </a:xfrm>
          <a:custGeom>
            <a:avLst/>
            <a:gdLst>
              <a:gd name="T0" fmla="*/ 0 w 201"/>
              <a:gd name="T1" fmla="*/ 255 h 255"/>
              <a:gd name="T2" fmla="*/ 201 w 201"/>
              <a:gd name="T3" fmla="*/ 0 h 255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201" h="255">
                <a:moveTo>
                  <a:pt x="0" y="255"/>
                </a:moveTo>
                <a:lnTo>
                  <a:pt x="201" y="0"/>
                </a:lnTo>
              </a:path>
            </a:pathLst>
          </a:cu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09" name="Text Box 22"/>
          <p:cNvSpPr txBox="1">
            <a:spLocks noChangeArrowheads="1"/>
          </p:cNvSpPr>
          <p:nvPr/>
        </p:nvSpPr>
        <p:spPr bwMode="auto">
          <a:xfrm>
            <a:off x="6443663" y="483711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O</a:t>
            </a:r>
          </a:p>
        </p:txBody>
      </p:sp>
      <p:sp>
        <p:nvSpPr>
          <p:cNvPr id="12310" name="Text Box 23"/>
          <p:cNvSpPr txBox="1">
            <a:spLocks noChangeArrowheads="1"/>
          </p:cNvSpPr>
          <p:nvPr/>
        </p:nvSpPr>
        <p:spPr bwMode="auto">
          <a:xfrm>
            <a:off x="6588125" y="587057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A</a:t>
            </a:r>
          </a:p>
        </p:txBody>
      </p:sp>
      <p:sp>
        <p:nvSpPr>
          <p:cNvPr id="26649" name="Oval 25"/>
          <p:cNvSpPr>
            <a:spLocks noChangeArrowheads="1"/>
          </p:cNvSpPr>
          <p:nvPr/>
        </p:nvSpPr>
        <p:spPr bwMode="auto">
          <a:xfrm>
            <a:off x="7091363" y="4508500"/>
            <a:ext cx="73025" cy="7143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2" name="Oval 26"/>
          <p:cNvSpPr>
            <a:spLocks noChangeArrowheads="1"/>
          </p:cNvSpPr>
          <p:nvPr/>
        </p:nvSpPr>
        <p:spPr bwMode="auto">
          <a:xfrm>
            <a:off x="6765925" y="4916488"/>
            <a:ext cx="71438" cy="714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3" name="Freeform 27"/>
          <p:cNvSpPr>
            <a:spLocks noChangeArrowheads="1"/>
          </p:cNvSpPr>
          <p:nvPr/>
        </p:nvSpPr>
        <p:spPr bwMode="auto">
          <a:xfrm>
            <a:off x="6797675" y="4943475"/>
            <a:ext cx="9525" cy="923925"/>
          </a:xfrm>
          <a:custGeom>
            <a:avLst/>
            <a:gdLst>
              <a:gd name="T0" fmla="*/ 6 w 6"/>
              <a:gd name="T1" fmla="*/ 0 h 582"/>
              <a:gd name="T2" fmla="*/ 0 w 6"/>
              <a:gd name="T3" fmla="*/ 582 h 58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582">
                <a:moveTo>
                  <a:pt x="6" y="0"/>
                </a:moveTo>
                <a:lnTo>
                  <a:pt x="0" y="582"/>
                </a:lnTo>
              </a:path>
            </a:pathLst>
          </a:cu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314" name="Rectangle 29"/>
          <p:cNvSpPr>
            <a:spLocks noChangeArrowheads="1"/>
          </p:cNvSpPr>
          <p:nvPr/>
        </p:nvSpPr>
        <p:spPr bwMode="auto">
          <a:xfrm>
            <a:off x="250825" y="476250"/>
            <a:ext cx="8281988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问题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：反过来，已知点到圆心的距离和圆的半径，能否  判断点和圆的位置关系？</a:t>
            </a: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 flipV="1">
            <a:off x="7388225" y="3773488"/>
            <a:ext cx="360363" cy="431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58" name="Oval 34"/>
          <p:cNvSpPr>
            <a:spLocks noChangeArrowheads="1"/>
          </p:cNvSpPr>
          <p:nvPr/>
        </p:nvSpPr>
        <p:spPr bwMode="auto">
          <a:xfrm>
            <a:off x="7348538" y="4176713"/>
            <a:ext cx="73025" cy="71437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816725" y="42926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P</a:t>
            </a:r>
          </a:p>
        </p:txBody>
      </p:sp>
      <p:sp>
        <p:nvSpPr>
          <p:cNvPr id="12318" name="Oval 39"/>
          <p:cNvSpPr>
            <a:spLocks noChangeArrowheads="1"/>
          </p:cNvSpPr>
          <p:nvPr/>
        </p:nvSpPr>
        <p:spPr bwMode="auto">
          <a:xfrm>
            <a:off x="7091363" y="4508500"/>
            <a:ext cx="73025" cy="71438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319" name="Oval 40"/>
          <p:cNvSpPr>
            <a:spLocks noChangeArrowheads="1"/>
          </p:cNvSpPr>
          <p:nvPr/>
        </p:nvSpPr>
        <p:spPr bwMode="auto">
          <a:xfrm>
            <a:off x="7091363" y="4508500"/>
            <a:ext cx="73025" cy="71438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65" name="Text Box 41"/>
          <p:cNvSpPr txBox="1">
            <a:spLocks noChangeArrowheads="1"/>
          </p:cNvSpPr>
          <p:nvPr/>
        </p:nvSpPr>
        <p:spPr bwMode="auto">
          <a:xfrm>
            <a:off x="7162800" y="383063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P</a:t>
            </a:r>
          </a:p>
        </p:txBody>
      </p:sp>
      <p:sp>
        <p:nvSpPr>
          <p:cNvPr id="26666" name="Text Box 42"/>
          <p:cNvSpPr txBox="1">
            <a:spLocks noChangeArrowheads="1"/>
          </p:cNvSpPr>
          <p:nvPr/>
        </p:nvSpPr>
        <p:spPr bwMode="auto">
          <a:xfrm>
            <a:off x="7523163" y="33877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1800" i="1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0.00093 L 0.02743 -0.04723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0" y="-230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743 -0.04792 L 0.06979 -0.1152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66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00" y="-340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  <p:bldP spid="26649" grpId="0" animBg="1"/>
      <p:bldP spid="26649" grpId="1" animBg="1"/>
      <p:bldP spid="26657" grpId="0" animBg="1"/>
      <p:bldP spid="26658" grpId="0" animBg="1"/>
      <p:bldP spid="26662" grpId="0"/>
      <p:bldP spid="26665" grpId="0"/>
      <p:bldP spid="266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Oval 2"/>
          <p:cNvSpPr>
            <a:spLocks noChangeArrowheads="1"/>
          </p:cNvSpPr>
          <p:nvPr/>
        </p:nvSpPr>
        <p:spPr bwMode="auto">
          <a:xfrm>
            <a:off x="1346200" y="1655763"/>
            <a:ext cx="2570163" cy="2570162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75" name="Text Box 3"/>
          <p:cNvSpPr>
            <a:spLocks noGrp="1" noChangeArrowheads="1"/>
          </p:cNvSpPr>
          <p:nvPr>
            <p:ph idx="1"/>
          </p:nvPr>
        </p:nvSpPr>
        <p:spPr>
          <a:xfrm>
            <a:off x="525463" y="1038225"/>
            <a:ext cx="7546975" cy="614363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zh-CN" altLang="en-US" b="1" dirty="0" smtClean="0"/>
              <a:t>设⊙</a:t>
            </a:r>
            <a:r>
              <a:rPr lang="en-US" altLang="zh-CN" b="1" dirty="0" smtClean="0"/>
              <a:t>O</a:t>
            </a:r>
            <a:r>
              <a:rPr lang="zh-CN" altLang="en-US" b="1" dirty="0" smtClean="0"/>
              <a:t>的半径为</a:t>
            </a:r>
            <a:r>
              <a:rPr lang="en-US" altLang="zh-CN" b="1" dirty="0" smtClean="0"/>
              <a:t>r</a:t>
            </a:r>
            <a:r>
              <a:rPr lang="zh-CN" altLang="en-US" b="1" dirty="0" smtClean="0"/>
              <a:t>，点到圆心的距离为</a:t>
            </a:r>
            <a:r>
              <a:rPr lang="en-US" altLang="zh-CN" b="1" dirty="0" smtClean="0"/>
              <a:t>d</a:t>
            </a:r>
            <a:r>
              <a:rPr lang="zh-CN" altLang="en-US" b="1" dirty="0" smtClean="0"/>
              <a:t>。则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411413" y="333375"/>
            <a:ext cx="54737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4400" dirty="0">
                <a:solidFill>
                  <a:srgbClr val="FF3300"/>
                </a:solidFill>
              </a:rPr>
              <a:t>点和圆的位置关系</a:t>
            </a: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059238" y="1787525"/>
            <a:ext cx="1873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 dirty="0"/>
              <a:t>点在圆内</a:t>
            </a:r>
          </a:p>
        </p:txBody>
      </p:sp>
      <p:sp>
        <p:nvSpPr>
          <p:cNvPr id="79878" name="AutoShape 6"/>
          <p:cNvSpPr>
            <a:spLocks noChangeArrowheads="1"/>
          </p:cNvSpPr>
          <p:nvPr/>
        </p:nvSpPr>
        <p:spPr bwMode="auto">
          <a:xfrm>
            <a:off x="6119813" y="1844675"/>
            <a:ext cx="1079500" cy="476250"/>
          </a:xfrm>
          <a:prstGeom prst="leftRightArrow">
            <a:avLst>
              <a:gd name="adj1" fmla="val 50000"/>
              <a:gd name="adj2" fmla="val 453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7486650" y="1773238"/>
            <a:ext cx="1150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/>
              <a:t>d﹤r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030663" y="2636838"/>
            <a:ext cx="18732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/>
              <a:t>点在圆上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030663" y="3444875"/>
            <a:ext cx="18732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200"/>
              <a:t>点在圆外</a:t>
            </a:r>
          </a:p>
        </p:txBody>
      </p:sp>
      <p:sp>
        <p:nvSpPr>
          <p:cNvPr id="79882" name="AutoShape 10"/>
          <p:cNvSpPr>
            <a:spLocks noChangeArrowheads="1"/>
          </p:cNvSpPr>
          <p:nvPr/>
        </p:nvSpPr>
        <p:spPr bwMode="auto">
          <a:xfrm>
            <a:off x="6119813" y="2724150"/>
            <a:ext cx="1079500" cy="476250"/>
          </a:xfrm>
          <a:prstGeom prst="leftRightArrow">
            <a:avLst>
              <a:gd name="adj1" fmla="val 50000"/>
              <a:gd name="adj2" fmla="val 453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3" name="AutoShape 11"/>
          <p:cNvSpPr>
            <a:spLocks noChangeArrowheads="1"/>
          </p:cNvSpPr>
          <p:nvPr/>
        </p:nvSpPr>
        <p:spPr bwMode="auto">
          <a:xfrm>
            <a:off x="6119813" y="3516313"/>
            <a:ext cx="1079500" cy="476250"/>
          </a:xfrm>
          <a:prstGeom prst="leftRightArrow">
            <a:avLst>
              <a:gd name="adj1" fmla="val 50000"/>
              <a:gd name="adj2" fmla="val 45302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9884" name="Text Box 12"/>
          <p:cNvSpPr txBox="1">
            <a:spLocks noChangeArrowheads="1"/>
          </p:cNvSpPr>
          <p:nvPr/>
        </p:nvSpPr>
        <p:spPr bwMode="auto">
          <a:xfrm>
            <a:off x="7486650" y="2636838"/>
            <a:ext cx="11509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/>
              <a:t>d</a:t>
            </a:r>
            <a:r>
              <a:rPr lang="zh-CN" altLang="en-US" sz="3200"/>
              <a:t>＝</a:t>
            </a:r>
            <a:r>
              <a:rPr lang="en-US" altLang="zh-CN" sz="3200"/>
              <a:t>r</a:t>
            </a:r>
          </a:p>
        </p:txBody>
      </p:sp>
      <p:sp>
        <p:nvSpPr>
          <p:cNvPr id="79885" name="Text Box 13"/>
          <p:cNvSpPr txBox="1">
            <a:spLocks noChangeArrowheads="1"/>
          </p:cNvSpPr>
          <p:nvPr/>
        </p:nvSpPr>
        <p:spPr bwMode="auto">
          <a:xfrm>
            <a:off x="7500938" y="3459163"/>
            <a:ext cx="11509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/>
              <a:t>d&gt;r</a:t>
            </a:r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179388" y="4292600"/>
            <a:ext cx="8418512" cy="180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练习：已知圆的半径等于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厘米，点到圆心的距离是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厘米。</a:t>
            </a:r>
          </a:p>
          <a:p>
            <a:pPr>
              <a:spcBef>
                <a:spcPct val="50000"/>
              </a:spcBef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请你分别说出点与圆的位置关系。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 flipV="1">
            <a:off x="2627313" y="2395538"/>
            <a:ext cx="682625" cy="565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88" name="Rectangle 16"/>
          <p:cNvSpPr>
            <a:spLocks noChangeArrowheads="1"/>
          </p:cNvSpPr>
          <p:nvPr/>
        </p:nvSpPr>
        <p:spPr bwMode="auto">
          <a:xfrm>
            <a:off x="2465388" y="2852738"/>
            <a:ext cx="762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900" b="0">
                <a:solidFill>
                  <a:srgbClr val="333399"/>
                </a:solidFill>
              </a:rPr>
              <a:t>●</a:t>
            </a:r>
          </a:p>
        </p:txBody>
      </p:sp>
      <p:sp>
        <p:nvSpPr>
          <p:cNvPr id="79889" name="Rectangle 17"/>
          <p:cNvSpPr>
            <a:spLocks noChangeArrowheads="1"/>
          </p:cNvSpPr>
          <p:nvPr/>
        </p:nvSpPr>
        <p:spPr bwMode="auto">
          <a:xfrm>
            <a:off x="3155950" y="2257425"/>
            <a:ext cx="336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0">
                <a:solidFill>
                  <a:srgbClr val="FF3300"/>
                </a:solidFill>
              </a:rPr>
              <a:t>●</a:t>
            </a:r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1147763" y="2946400"/>
            <a:ext cx="1450975" cy="14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942975" y="2803525"/>
            <a:ext cx="3365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 b="0">
                <a:solidFill>
                  <a:srgbClr val="FF3300"/>
                </a:solidFill>
              </a:rPr>
              <a:t>●</a:t>
            </a:r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2613025" y="2974975"/>
            <a:ext cx="1160463" cy="493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9893" name="Rectangle 21"/>
          <p:cNvSpPr>
            <a:spLocks noChangeArrowheads="1"/>
          </p:cNvSpPr>
          <p:nvPr/>
        </p:nvSpPr>
        <p:spPr bwMode="auto">
          <a:xfrm>
            <a:off x="3630613" y="3344863"/>
            <a:ext cx="26828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1200" b="0">
                <a:solidFill>
                  <a:srgbClr val="FF3300"/>
                </a:solidFill>
              </a:rPr>
              <a:t>●</a:t>
            </a:r>
          </a:p>
        </p:txBody>
      </p:sp>
      <p:sp>
        <p:nvSpPr>
          <p:cNvPr id="14358" name="Text Box 22"/>
          <p:cNvSpPr txBox="1">
            <a:spLocks noChangeArrowheads="1"/>
          </p:cNvSpPr>
          <p:nvPr/>
        </p:nvSpPr>
        <p:spPr bwMode="auto">
          <a:xfrm>
            <a:off x="2308225" y="2914650"/>
            <a:ext cx="5000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200"/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988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1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798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fill="hold"/>
                                        <p:tgtEl>
                                          <p:spTgt spid="7989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7" dur="2000" fill="hold"/>
                                        <p:tgtEl>
                                          <p:spTgt spid="798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  <p:bldP spid="79877" grpId="0"/>
      <p:bldP spid="79878" grpId="0" animBg="1"/>
      <p:bldP spid="79879" grpId="0"/>
      <p:bldP spid="79880" grpId="0"/>
      <p:bldP spid="79881" grpId="0"/>
      <p:bldP spid="79882" grpId="0" animBg="1"/>
      <p:bldP spid="79883" grpId="0" animBg="1"/>
      <p:bldP spid="79884" grpId="0"/>
      <p:bldP spid="79885" grpId="0"/>
      <p:bldP spid="79886" grpId="0"/>
      <p:bldP spid="79888" grpId="0"/>
      <p:bldP spid="79889" grpId="0"/>
      <p:bldP spid="79891" grpId="0"/>
      <p:bldP spid="79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1" descr="图片1TRTRE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6921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例：如图已知矩形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ABCD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AB=3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AD=4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</a:t>
            </a:r>
          </a:p>
        </p:txBody>
      </p:sp>
      <p:grpSp>
        <p:nvGrpSpPr>
          <p:cNvPr id="16387" name="Group 3"/>
          <p:cNvGrpSpPr/>
          <p:nvPr/>
        </p:nvGrpSpPr>
        <p:grpSpPr bwMode="auto">
          <a:xfrm>
            <a:off x="179388" y="-171450"/>
            <a:ext cx="2089150" cy="839788"/>
            <a:chOff x="1920" y="4"/>
            <a:chExt cx="2112" cy="282"/>
          </a:xfrm>
        </p:grpSpPr>
        <p:sp>
          <p:nvSpPr>
            <p:cNvPr id="16388" name="Rectangle 4"/>
            <p:cNvSpPr>
              <a:spLocks noChangeArrowheads="1"/>
            </p:cNvSpPr>
            <p:nvPr/>
          </p:nvSpPr>
          <p:spPr bwMode="auto">
            <a:xfrm>
              <a:off x="1920" y="58"/>
              <a:ext cx="2112" cy="2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dirty="0">
                  <a:solidFill>
                    <a:srgbClr val="FF3300"/>
                  </a:solidFill>
                  <a:ea typeface="黑体" panose="02010609060101010101" pitchFamily="49" charset="-122"/>
                </a:rPr>
                <a:t>典型例题</a:t>
              </a:r>
              <a:endParaRPr lang="zh-CN" altLang="en-US" sz="3600" baseline="-25000" dirty="0">
                <a:solidFill>
                  <a:srgbClr val="FF3300"/>
                </a:solidFill>
                <a:ea typeface="黑体" panose="02010609060101010101" pitchFamily="49" charset="-122"/>
              </a:endParaRPr>
            </a:p>
          </p:txBody>
        </p:sp>
        <p:sp>
          <p:nvSpPr>
            <p:cNvPr id="40965" name="Rectangle 5" descr="PE03255_"/>
            <p:cNvSpPr>
              <a:spLocks noChangeArrowheads="1"/>
            </p:cNvSpPr>
            <p:nvPr/>
          </p:nvSpPr>
          <p:spPr bwMode="auto">
            <a:xfrm>
              <a:off x="3600" y="4"/>
              <a:ext cx="136" cy="215"/>
            </a:xfrm>
            <a:prstGeom prst="rect">
              <a:avLst/>
            </a:prstGeom>
            <a:noFill/>
            <a:ln w="381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buFontTx/>
                <a:buNone/>
                <a:defRPr/>
              </a:pPr>
              <a:endParaRPr lang="zh-CN" altLang="zh-CN" sz="36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  <p:grpSp>
        <p:nvGrpSpPr>
          <p:cNvPr id="16390" name="Group 6"/>
          <p:cNvGrpSpPr/>
          <p:nvPr/>
        </p:nvGrpSpPr>
        <p:grpSpPr bwMode="auto">
          <a:xfrm>
            <a:off x="6746875" y="2762250"/>
            <a:ext cx="2092325" cy="1428750"/>
            <a:chOff x="4250" y="1740"/>
            <a:chExt cx="1318" cy="900"/>
          </a:xfrm>
        </p:grpSpPr>
        <p:sp>
          <p:nvSpPr>
            <p:cNvPr id="16391" name="Rectangle 7"/>
            <p:cNvSpPr>
              <a:spLocks noChangeArrowheads="1"/>
            </p:cNvSpPr>
            <p:nvPr/>
          </p:nvSpPr>
          <p:spPr bwMode="auto">
            <a:xfrm>
              <a:off x="4250" y="1740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800">
                  <a:solidFill>
                    <a:srgbClr val="FF3300"/>
                  </a:solidFill>
                  <a:latin typeface="Arial" panose="020B0604020202020204" pitchFamily="34" charset="0"/>
                </a:rPr>
                <a:t>A</a:t>
              </a:r>
              <a:endParaRPr lang="en-US" altLang="zh-CN" sz="1800" b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2" name="Rectangle 8"/>
            <p:cNvSpPr>
              <a:spLocks noChangeArrowheads="1"/>
            </p:cNvSpPr>
            <p:nvPr/>
          </p:nvSpPr>
          <p:spPr bwMode="auto">
            <a:xfrm>
              <a:off x="5464" y="1759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800">
                  <a:solidFill>
                    <a:srgbClr val="FF3300"/>
                  </a:solidFill>
                  <a:latin typeface="Arial" panose="020B0604020202020204" pitchFamily="34" charset="0"/>
                </a:rPr>
                <a:t>D</a:t>
              </a:r>
              <a:endParaRPr lang="en-US" altLang="zh-CN" sz="1800" b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3" name="Rectangle 9"/>
            <p:cNvSpPr>
              <a:spLocks noChangeArrowheads="1"/>
            </p:cNvSpPr>
            <p:nvPr/>
          </p:nvSpPr>
          <p:spPr bwMode="auto">
            <a:xfrm>
              <a:off x="5436" y="2467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800">
                  <a:solidFill>
                    <a:srgbClr val="FF3300"/>
                  </a:solidFill>
                  <a:latin typeface="Arial" panose="020B0604020202020204" pitchFamily="34" charset="0"/>
                </a:rPr>
                <a:t>C</a:t>
              </a:r>
              <a:endParaRPr lang="en-US" altLang="zh-CN" sz="1800" b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4" name="Rectangle 10"/>
            <p:cNvSpPr>
              <a:spLocks noChangeArrowheads="1"/>
            </p:cNvSpPr>
            <p:nvPr/>
          </p:nvSpPr>
          <p:spPr bwMode="auto">
            <a:xfrm>
              <a:off x="4256" y="2412"/>
              <a:ext cx="10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altLang="zh-CN" sz="1800">
                  <a:solidFill>
                    <a:srgbClr val="FF3300"/>
                  </a:solidFill>
                  <a:latin typeface="Arial" panose="020B0604020202020204" pitchFamily="34" charset="0"/>
                </a:rPr>
                <a:t>B</a:t>
              </a:r>
              <a:endParaRPr lang="en-US" altLang="zh-CN" sz="1800" b="0">
                <a:solidFill>
                  <a:srgbClr val="FF33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395" name="Rectangle 11"/>
            <p:cNvSpPr>
              <a:spLocks noChangeArrowheads="1"/>
            </p:cNvSpPr>
            <p:nvPr/>
          </p:nvSpPr>
          <p:spPr bwMode="auto">
            <a:xfrm>
              <a:off x="4428" y="1848"/>
              <a:ext cx="912" cy="672"/>
            </a:xfrm>
            <a:prstGeom prst="rect">
              <a:avLst/>
            </a:prstGeom>
            <a:noFill/>
            <a:ln w="1905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0" y="1268413"/>
            <a:ext cx="59436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）以点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为圆心，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厘米为半径作圆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的位置关系如何？</a:t>
            </a:r>
          </a:p>
        </p:txBody>
      </p:sp>
      <p:sp>
        <p:nvSpPr>
          <p:cNvPr id="40973" name="Oval 13"/>
          <p:cNvSpPr>
            <a:spLocks noChangeArrowheads="1"/>
          </p:cNvSpPr>
          <p:nvPr/>
        </p:nvSpPr>
        <p:spPr bwMode="auto">
          <a:xfrm>
            <a:off x="5676900" y="1524000"/>
            <a:ext cx="2800350" cy="280035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971550" y="2205038"/>
            <a:ext cx="495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(B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在圆上，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在圆外，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在圆外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0975" name="Rectangle 15"/>
          <p:cNvSpPr>
            <a:spLocks noChangeArrowheads="1"/>
          </p:cNvSpPr>
          <p:nvPr/>
        </p:nvSpPr>
        <p:spPr bwMode="auto">
          <a:xfrm>
            <a:off x="0" y="2636838"/>
            <a:ext cx="6442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）以点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为圆心，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厘米为半径作圆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的位置关系如何？</a:t>
            </a: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468313" y="3573463"/>
            <a:ext cx="495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(B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在圆内，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在圆上，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在圆外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0977" name="Rectangle 17"/>
          <p:cNvSpPr>
            <a:spLocks noChangeArrowheads="1"/>
          </p:cNvSpPr>
          <p:nvPr/>
        </p:nvSpPr>
        <p:spPr bwMode="auto">
          <a:xfrm>
            <a:off x="0" y="4652963"/>
            <a:ext cx="8305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）以点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为圆心，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厘米为半径作圆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，则点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与圆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的位置关系如何？</a:t>
            </a: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2411413" y="5589588"/>
            <a:ext cx="495300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(B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在圆内，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D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在圆内，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在圆上</a:t>
            </a:r>
            <a:r>
              <a:rPr lang="en-US" altLang="zh-CN" sz="2800">
                <a:solidFill>
                  <a:srgbClr val="FF33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40979" name="Oval 19"/>
          <p:cNvSpPr>
            <a:spLocks noChangeAspect="1" noChangeArrowheads="1"/>
          </p:cNvSpPr>
          <p:nvPr/>
        </p:nvSpPr>
        <p:spPr bwMode="auto">
          <a:xfrm>
            <a:off x="6000750" y="1863725"/>
            <a:ext cx="2130425" cy="21304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80" name="Oval 20"/>
          <p:cNvSpPr>
            <a:spLocks noChangeAspect="1" noChangeArrowheads="1"/>
          </p:cNvSpPr>
          <p:nvPr/>
        </p:nvSpPr>
        <p:spPr bwMode="auto">
          <a:xfrm>
            <a:off x="5372100" y="1216025"/>
            <a:ext cx="3468688" cy="3468688"/>
          </a:xfrm>
          <a:prstGeom prst="ellipse">
            <a:avLst/>
          </a:prstGeom>
          <a:noFill/>
          <a:ln w="28575">
            <a:solidFill>
              <a:srgbClr val="333399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09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2" grpId="0"/>
      <p:bldP spid="40973" grpId="0" animBg="1"/>
      <p:bldP spid="40974" grpId="0"/>
      <p:bldP spid="40975" grpId="0"/>
      <p:bldP spid="40976" grpId="0"/>
      <p:bldP spid="40977" grpId="0"/>
      <p:bldP spid="40978" grpId="0"/>
      <p:bldP spid="40979" grpId="0" animBg="1"/>
      <p:bldP spid="409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8194"/>
          <p:cNvSpPr>
            <a:spLocks noChangeArrowheads="1"/>
          </p:cNvSpPr>
          <p:nvPr/>
        </p:nvSpPr>
        <p:spPr bwMode="auto">
          <a:xfrm>
            <a:off x="0" y="998538"/>
            <a:ext cx="88931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/>
              <a:t>例</a:t>
            </a:r>
            <a:r>
              <a:rPr lang="en-US" altLang="zh-CN" sz="3600" dirty="0"/>
              <a:t>1</a:t>
            </a:r>
            <a:r>
              <a:rPr lang="zh-CN" altLang="en-US" sz="3600" dirty="0"/>
              <a:t>、如图，已知矩形</a:t>
            </a:r>
            <a:r>
              <a:rPr lang="en-US" altLang="zh-CN" sz="3600" dirty="0"/>
              <a:t>ABCD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/>
              <a:t>的边</a:t>
            </a:r>
            <a:r>
              <a:rPr lang="en-US" altLang="zh-CN" sz="3600" dirty="0"/>
              <a:t>AB=3</a:t>
            </a:r>
            <a:r>
              <a:rPr lang="zh-CN" altLang="en-US" sz="3600" dirty="0"/>
              <a:t>厘米，</a:t>
            </a:r>
            <a:r>
              <a:rPr lang="en-US" altLang="zh-CN" sz="3600" dirty="0"/>
              <a:t>AD=4</a:t>
            </a:r>
            <a:r>
              <a:rPr lang="zh-CN" altLang="en-US" sz="3600" dirty="0"/>
              <a:t>厘米。</a:t>
            </a:r>
          </a:p>
          <a:p>
            <a:pPr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00FF"/>
                </a:solidFill>
              </a:rPr>
              <a:t>（</a:t>
            </a:r>
            <a:r>
              <a:rPr lang="en-US" altLang="zh-CN" sz="3600" dirty="0">
                <a:solidFill>
                  <a:srgbClr val="0000FF"/>
                </a:solidFill>
              </a:rPr>
              <a:t>1</a:t>
            </a:r>
            <a:r>
              <a:rPr lang="zh-CN" altLang="en-US" sz="3600" dirty="0">
                <a:solidFill>
                  <a:srgbClr val="0000FF"/>
                </a:solidFill>
              </a:rPr>
              <a:t>）以点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为圆心，</a:t>
            </a:r>
            <a:r>
              <a:rPr lang="en-US" altLang="zh-CN" sz="3600" dirty="0">
                <a:solidFill>
                  <a:srgbClr val="0000FF"/>
                </a:solidFill>
              </a:rPr>
              <a:t>4</a:t>
            </a:r>
            <a:r>
              <a:rPr lang="zh-CN" altLang="en-US" sz="3600" dirty="0">
                <a:solidFill>
                  <a:srgbClr val="0000FF"/>
                </a:solidFill>
              </a:rPr>
              <a:t>厘米为半径作圆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，则点</a:t>
            </a:r>
            <a:r>
              <a:rPr lang="en-US" altLang="zh-CN" sz="3600" dirty="0">
                <a:solidFill>
                  <a:srgbClr val="0000FF"/>
                </a:solidFill>
              </a:rPr>
              <a:t>B</a:t>
            </a:r>
            <a:r>
              <a:rPr lang="zh-CN" altLang="en-US" sz="3600" dirty="0">
                <a:solidFill>
                  <a:srgbClr val="0000FF"/>
                </a:solidFill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</a:rPr>
              <a:t>C</a:t>
            </a:r>
            <a:r>
              <a:rPr lang="zh-CN" altLang="en-US" sz="3600" dirty="0">
                <a:solidFill>
                  <a:srgbClr val="0000FF"/>
                </a:solidFill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</a:rPr>
              <a:t>D</a:t>
            </a:r>
            <a:r>
              <a:rPr lang="zh-CN" altLang="en-US" sz="3600" dirty="0">
                <a:solidFill>
                  <a:srgbClr val="0000FF"/>
                </a:solidFill>
              </a:rPr>
              <a:t>与圆</a:t>
            </a:r>
            <a:r>
              <a:rPr lang="en-US" altLang="zh-CN" sz="3600" dirty="0">
                <a:solidFill>
                  <a:srgbClr val="0000FF"/>
                </a:solidFill>
              </a:rPr>
              <a:t>A</a:t>
            </a:r>
            <a:r>
              <a:rPr lang="zh-CN" altLang="en-US" sz="3600" dirty="0">
                <a:solidFill>
                  <a:srgbClr val="0000FF"/>
                </a:solidFill>
              </a:rPr>
              <a:t>的位置关系如何？</a:t>
            </a:r>
          </a:p>
        </p:txBody>
      </p:sp>
      <p:pic>
        <p:nvPicPr>
          <p:cNvPr id="18434" name="图片 81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836613"/>
            <a:ext cx="273367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5" name="组合 8196"/>
          <p:cNvGrpSpPr/>
          <p:nvPr/>
        </p:nvGrpSpPr>
        <p:grpSpPr bwMode="auto">
          <a:xfrm>
            <a:off x="250825" y="0"/>
            <a:ext cx="2089150" cy="839788"/>
            <a:chOff x="1920" y="4"/>
            <a:chExt cx="2112" cy="282"/>
          </a:xfrm>
        </p:grpSpPr>
        <p:sp>
          <p:nvSpPr>
            <p:cNvPr id="18436" name="矩形 8197"/>
            <p:cNvSpPr>
              <a:spLocks noChangeArrowheads="1"/>
            </p:cNvSpPr>
            <p:nvPr/>
          </p:nvSpPr>
          <p:spPr bwMode="auto">
            <a:xfrm>
              <a:off x="1920" y="58"/>
              <a:ext cx="2112" cy="228"/>
            </a:xfrm>
            <a:prstGeom prst="rect">
              <a:avLst/>
            </a:prstGeom>
            <a:gradFill rotWithShape="0">
              <a:gsLst>
                <a:gs pos="0">
                  <a:srgbClr val="FFCC99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CC0000"/>
              </a:solidFill>
              <a:miter lim="800000"/>
            </a:ln>
          </p:spPr>
          <p:txBody>
            <a:bodyPr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r>
                <a:rPr lang="zh-CN" altLang="en-US" sz="3600">
                  <a:ea typeface="黑体" panose="02010609060101010101" pitchFamily="49" charset="-122"/>
                </a:rPr>
                <a:t>典型例题</a:t>
              </a:r>
              <a:endParaRPr lang="zh-CN" altLang="en-US" sz="3600" baseline="-25000">
                <a:ea typeface="黑体" panose="02010609060101010101" pitchFamily="49" charset="-122"/>
              </a:endParaRPr>
            </a:p>
          </p:txBody>
        </p:sp>
        <p:sp>
          <p:nvSpPr>
            <p:cNvPr id="8199" name="矩形 8198"/>
            <p:cNvSpPr/>
            <p:nvPr/>
          </p:nvSpPr>
          <p:spPr>
            <a:xfrm>
              <a:off x="3600" y="4"/>
              <a:ext cx="136" cy="215"/>
            </a:xfrm>
            <a:prstGeom prst="rect">
              <a:avLst/>
            </a:prstGeom>
            <a:noFill/>
            <a:ln w="38100">
              <a:noFill/>
            </a:ln>
          </p:spPr>
          <p:txBody>
            <a:bodyPr wrap="none">
              <a:spAutoFit/>
            </a:bodyPr>
            <a:lstStyle/>
            <a:p>
              <a:pPr eaLnBrk="0" hangingPunct="0">
                <a:buClr>
                  <a:schemeClr val="bg1"/>
                </a:buClr>
              </a:pPr>
              <a:endParaRPr sz="3600" noProof="1">
                <a:solidFill>
                  <a:srgbClr val="000000"/>
                </a:solidFill>
                <a:effectLst>
                  <a:outerShdw blurRad="38100" dist="38100" dir="2700000">
                    <a:srgbClr val="FFFFFF"/>
                  </a:outerShdw>
                </a:effectLst>
                <a:latin typeface="Arial" panose="020B0604020202020204" pitchFamily="34" charset="0"/>
                <a:ea typeface="BatangChe" pitchFamily="49" charset="-127"/>
              </a:endParaRPr>
            </a:p>
          </p:txBody>
        </p:sp>
      </p:grpSp>
      <p:sp>
        <p:nvSpPr>
          <p:cNvPr id="8200" name="矩形 8199"/>
          <p:cNvSpPr>
            <a:spLocks noChangeArrowheads="1"/>
          </p:cNvSpPr>
          <p:nvPr/>
        </p:nvSpPr>
        <p:spPr bwMode="auto">
          <a:xfrm>
            <a:off x="0" y="4292600"/>
            <a:ext cx="9409113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（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2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）若以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点为圆心作圆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，使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B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C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、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D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三点中至少有一个点在圆内，且至少有一个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>
                <a:schemeClr val="bg1"/>
              </a:buClr>
            </a:pP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点在圆外，则圆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A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的半径</a:t>
            </a:r>
            <a:r>
              <a:rPr lang="en-US" altLang="zh-CN" sz="3600" dirty="0">
                <a:solidFill>
                  <a:srgbClr val="0000FF"/>
                </a:solidFill>
                <a:latin typeface="Arial" panose="020B0604020202020204" pitchFamily="34" charset="0"/>
              </a:rPr>
              <a:t>r</a:t>
            </a:r>
            <a:r>
              <a:rPr lang="zh-CN" altLang="en-US" sz="3600" dirty="0">
                <a:solidFill>
                  <a:srgbClr val="0000FF"/>
                </a:solidFill>
                <a:latin typeface="Arial" panose="020B0604020202020204" pitchFamily="34" charset="0"/>
              </a:rPr>
              <a:t>的取值范围是什么？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0" name="Oval 10"/>
          <p:cNvSpPr>
            <a:spLocks noChangeArrowheads="1"/>
          </p:cNvSpPr>
          <p:nvPr/>
        </p:nvSpPr>
        <p:spPr bwMode="auto">
          <a:xfrm>
            <a:off x="2844800" y="2925763"/>
            <a:ext cx="2159000" cy="2159000"/>
          </a:xfrm>
          <a:prstGeom prst="ellipse">
            <a:avLst/>
          </a:prstGeom>
          <a:solidFill>
            <a:srgbClr val="0000FF"/>
          </a:solidFill>
          <a:ln w="28575">
            <a:solidFill>
              <a:srgbClr val="00FF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9" name="Oval 9"/>
          <p:cNvSpPr>
            <a:spLocks noChangeArrowheads="1"/>
          </p:cNvSpPr>
          <p:nvPr/>
        </p:nvSpPr>
        <p:spPr bwMode="auto">
          <a:xfrm>
            <a:off x="3219450" y="3286125"/>
            <a:ext cx="1439863" cy="143986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/>
              <a:t>·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011613" y="3646488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/>
              <a:t>2cm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 rot="1975671">
            <a:off x="3292475" y="3514725"/>
            <a:ext cx="863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/>
              <a:t>3cm</a:t>
            </a:r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395288" y="1503363"/>
            <a:ext cx="75612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1,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画出由所有到已知点的距离大于或等于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2cm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并且小于或等于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3cm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的点组成的图形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sp>
        <p:nvSpPr>
          <p:cNvPr id="10251" name="Oval 11"/>
          <p:cNvSpPr>
            <a:spLocks noChangeArrowheads="1"/>
          </p:cNvSpPr>
          <p:nvPr/>
        </p:nvSpPr>
        <p:spPr bwMode="auto">
          <a:xfrm>
            <a:off x="3897313" y="397668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3940175" y="4021138"/>
            <a:ext cx="7191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4" name="Freeform 14"/>
          <p:cNvSpPr>
            <a:spLocks noChangeArrowheads="1"/>
          </p:cNvSpPr>
          <p:nvPr/>
        </p:nvSpPr>
        <p:spPr bwMode="auto">
          <a:xfrm rot="1800000">
            <a:off x="2901950" y="3746500"/>
            <a:ext cx="1101725" cy="1588"/>
          </a:xfrm>
          <a:custGeom>
            <a:avLst/>
            <a:gdLst>
              <a:gd name="T0" fmla="*/ 694 w 694"/>
              <a:gd name="T1" fmla="*/ 1 h 1"/>
              <a:gd name="T2" fmla="*/ 0 w 69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94" h="1">
                <a:moveTo>
                  <a:pt x="694" y="1"/>
                </a:moveTo>
                <a:lnTo>
                  <a:pt x="0" y="0"/>
                </a:lnTo>
              </a:path>
            </a:pathLst>
          </a:custGeom>
          <a:noFill/>
          <a:ln w="28575">
            <a:solidFill>
              <a:srgbClr val="00FF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665538" y="3976688"/>
            <a:ext cx="647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i="1"/>
              <a:t>O</a:t>
            </a:r>
          </a:p>
        </p:txBody>
      </p:sp>
      <p:sp>
        <p:nvSpPr>
          <p:cNvPr id="19467" name="WordArt 36"/>
          <p:cNvSpPr>
            <a:spLocks noChangeArrowheads="1" noChangeShapeType="1" noTextEdit="1"/>
          </p:cNvSpPr>
          <p:nvPr/>
        </p:nvSpPr>
        <p:spPr bwMode="auto">
          <a:xfrm>
            <a:off x="3419475" y="620713"/>
            <a:ext cx="1584325" cy="7016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kern="1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0" grpId="0" animBg="1"/>
      <p:bldP spid="10249" grpId="0" animBg="1"/>
      <p:bldP spid="10253" grpId="0"/>
      <p:bldP spid="10255" grpId="0"/>
      <p:bldP spid="10251" grpId="0" animBg="1"/>
      <p:bldP spid="10252" grpId="0" animBg="1"/>
      <p:bldP spid="1025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ChangeArrowheads="1"/>
          </p:cNvSpPr>
          <p:nvPr/>
        </p:nvSpPr>
        <p:spPr bwMode="auto">
          <a:xfrm>
            <a:off x="755650" y="333375"/>
            <a:ext cx="2447925" cy="708025"/>
          </a:xfrm>
          <a:prstGeom prst="rect">
            <a:avLst/>
          </a:prstGeom>
          <a:gradFill rotWithShape="0">
            <a:gsLst>
              <a:gs pos="0">
                <a:srgbClr val="FFCC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CC0000"/>
            </a:solidFill>
            <a:miter lim="800000"/>
          </a:ln>
        </p:spPr>
        <p:txBody>
          <a:bodyPr lIns="0" tIns="0" rIns="0" bIns="0" anchor="ctr">
            <a:spAutoFit/>
          </a:bodyPr>
          <a:lstStyle/>
          <a:p>
            <a:pPr eaLnBrk="0" hangingPunct="0"/>
            <a:r>
              <a:rPr lang="zh-CN" altLang="en-US" sz="4400" dirty="0">
                <a:solidFill>
                  <a:srgbClr val="6699FF"/>
                </a:solidFill>
                <a:ea typeface="隶书" panose="02010509060101010101" pitchFamily="49" charset="-122"/>
              </a:rPr>
              <a:t>基础验收</a:t>
            </a:r>
            <a:endParaRPr lang="zh-CN" altLang="en-US" sz="4400" baseline="-25000" dirty="0">
              <a:solidFill>
                <a:srgbClr val="6699FF"/>
              </a:solidFill>
              <a:ea typeface="隶书" panose="02010509060101010101" pitchFamily="49" charset="-122"/>
            </a:endParaRPr>
          </a:p>
        </p:txBody>
      </p:sp>
      <p:sp>
        <p:nvSpPr>
          <p:cNvPr id="20482" name="Text Box 5"/>
          <p:cNvSpPr txBox="1">
            <a:spLocks noChangeArrowheads="1"/>
          </p:cNvSpPr>
          <p:nvPr/>
        </p:nvSpPr>
        <p:spPr bwMode="auto">
          <a:xfrm>
            <a:off x="381000" y="2179638"/>
            <a:ext cx="8077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solidFill>
                  <a:srgbClr val="6699FF"/>
                </a:solidFill>
                <a:latin typeface="Arial" panose="020B0604020202020204" pitchFamily="34" charset="0"/>
              </a:rPr>
              <a:t>    </a:t>
            </a:r>
            <a:endParaRPr lang="en-US" altLang="zh-CN" sz="2400">
              <a:latin typeface="Arial" panose="020B0604020202020204" pitchFamily="34" charset="0"/>
            </a:endParaRPr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23850" y="1196975"/>
            <a:ext cx="84582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>
                <a:latin typeface="Arial" panose="020B0604020202020204" pitchFamily="34" charset="0"/>
              </a:rPr>
              <a:t>     </a:t>
            </a:r>
            <a:endParaRPr lang="en-US" altLang="zh-CN" sz="3200">
              <a:latin typeface="Arial" panose="020B0604020202020204" pitchFamily="34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50825" y="1341438"/>
            <a:ext cx="8458200" cy="238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72000" rIns="0" bIns="7200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1. </a:t>
            </a:r>
            <a:r>
              <a:rPr lang="zh-CN" altLang="en-US" sz="2800" dirty="0">
                <a:latin typeface="Arial" panose="020B0604020202020204" pitchFamily="34" charset="0"/>
              </a:rPr>
              <a:t>已知</a:t>
            </a:r>
            <a:r>
              <a:rPr lang="en-US" altLang="zh-CN" sz="2800" dirty="0">
                <a:latin typeface="Arial" panose="020B0604020202020204" pitchFamily="34" charset="0"/>
              </a:rPr>
              <a:t>AB</a:t>
            </a:r>
            <a:r>
              <a:rPr lang="zh-CN" altLang="en-US" sz="2800" dirty="0">
                <a:latin typeface="Arial" panose="020B0604020202020204" pitchFamily="34" charset="0"/>
              </a:rPr>
              <a:t>为⊙</a:t>
            </a:r>
            <a:r>
              <a:rPr lang="en-US" altLang="zh-CN" sz="2800" dirty="0">
                <a:latin typeface="Arial" panose="020B0604020202020204" pitchFamily="34" charset="0"/>
              </a:rPr>
              <a:t>O</a:t>
            </a:r>
            <a:r>
              <a:rPr lang="zh-CN" altLang="en-US" sz="2800" dirty="0">
                <a:latin typeface="Arial" panose="020B0604020202020204" pitchFamily="34" charset="0"/>
              </a:rPr>
              <a:t>的直径，</a:t>
            </a:r>
            <a:r>
              <a:rPr lang="en-US" altLang="zh-CN" sz="2800" dirty="0">
                <a:latin typeface="Arial" panose="020B0604020202020204" pitchFamily="34" charset="0"/>
              </a:rPr>
              <a:t>P</a:t>
            </a:r>
            <a:r>
              <a:rPr lang="zh-CN" altLang="en-US" sz="2800" dirty="0">
                <a:latin typeface="Arial" panose="020B0604020202020204" pitchFamily="34" charset="0"/>
              </a:rPr>
              <a:t>为⊙</a:t>
            </a:r>
            <a:r>
              <a:rPr lang="en-US" altLang="zh-CN" sz="2800" dirty="0">
                <a:latin typeface="Arial" panose="020B0604020202020204" pitchFamily="34" charset="0"/>
              </a:rPr>
              <a:t>O </a:t>
            </a:r>
            <a:r>
              <a:rPr lang="zh-CN" altLang="en-US" sz="2800" dirty="0">
                <a:latin typeface="Arial" panose="020B0604020202020204" pitchFamily="34" charset="0"/>
              </a:rPr>
              <a:t>上任意一点，则点</a:t>
            </a:r>
            <a:r>
              <a:rPr lang="en-US" altLang="zh-CN" sz="2800" dirty="0">
                <a:latin typeface="Arial" panose="020B0604020202020204" pitchFamily="34" charset="0"/>
              </a:rPr>
              <a:t>P</a:t>
            </a:r>
            <a:r>
              <a:rPr lang="zh-CN" altLang="en-US" sz="2800" dirty="0">
                <a:latin typeface="Arial" panose="020B0604020202020204" pitchFamily="34" charset="0"/>
              </a:rPr>
              <a:t>关于</a:t>
            </a:r>
            <a:r>
              <a:rPr lang="en-US" altLang="zh-CN" sz="2800" dirty="0">
                <a:latin typeface="Arial" panose="020B0604020202020204" pitchFamily="34" charset="0"/>
              </a:rPr>
              <a:t>AB</a:t>
            </a:r>
            <a:r>
              <a:rPr lang="zh-CN" altLang="en-US" sz="2800" dirty="0">
                <a:latin typeface="Arial" panose="020B0604020202020204" pitchFamily="34" charset="0"/>
              </a:rPr>
              <a:t>的对称点</a:t>
            </a:r>
            <a:r>
              <a:rPr lang="en-US" altLang="zh-CN" sz="2800" dirty="0">
                <a:latin typeface="Arial" panose="020B0604020202020204" pitchFamily="34" charset="0"/>
              </a:rPr>
              <a:t>P′</a:t>
            </a:r>
            <a:r>
              <a:rPr lang="zh-CN" altLang="en-US" sz="2800" dirty="0">
                <a:latin typeface="Arial" panose="020B0604020202020204" pitchFamily="34" charset="0"/>
              </a:rPr>
              <a:t>与⊙</a:t>
            </a:r>
            <a:r>
              <a:rPr lang="en-US" altLang="zh-CN" sz="2800" dirty="0">
                <a:latin typeface="Arial" panose="020B0604020202020204" pitchFamily="34" charset="0"/>
              </a:rPr>
              <a:t>O</a:t>
            </a:r>
            <a:r>
              <a:rPr lang="zh-CN" altLang="en-US" sz="2800" dirty="0">
                <a:latin typeface="Arial" panose="020B0604020202020204" pitchFamily="34" charset="0"/>
              </a:rPr>
              <a:t>的位置关系为</a:t>
            </a:r>
            <a:r>
              <a:rPr lang="en-US" altLang="zh-CN" sz="2800" dirty="0">
                <a:latin typeface="Arial" panose="020B0604020202020204" pitchFamily="34" charset="0"/>
              </a:rPr>
              <a:t>(         )</a:t>
            </a:r>
          </a:p>
          <a:p>
            <a:pPr>
              <a:lnSpc>
                <a:spcPct val="130000"/>
              </a:lnSpc>
            </a:pPr>
            <a:r>
              <a:rPr lang="en-US" altLang="zh-CN" sz="2800" dirty="0">
                <a:latin typeface="Arial" panose="020B0604020202020204" pitchFamily="34" charset="0"/>
              </a:rPr>
              <a:t>      (A)  </a:t>
            </a:r>
            <a:r>
              <a:rPr lang="zh-CN" altLang="en-US" sz="2800" dirty="0">
                <a:latin typeface="Arial" panose="020B0604020202020204" pitchFamily="34" charset="0"/>
              </a:rPr>
              <a:t>在⊙</a:t>
            </a:r>
            <a:r>
              <a:rPr lang="en-US" altLang="zh-CN" sz="2800" dirty="0">
                <a:latin typeface="Arial" panose="020B0604020202020204" pitchFamily="34" charset="0"/>
              </a:rPr>
              <a:t>O</a:t>
            </a:r>
            <a:r>
              <a:rPr lang="zh-CN" altLang="en-US" sz="2800" dirty="0">
                <a:latin typeface="Arial" panose="020B0604020202020204" pitchFamily="34" charset="0"/>
              </a:rPr>
              <a:t>内            </a:t>
            </a:r>
            <a:r>
              <a:rPr lang="en-US" altLang="zh-CN" sz="2800" dirty="0">
                <a:latin typeface="Arial" panose="020B0604020202020204" pitchFamily="34" charset="0"/>
              </a:rPr>
              <a:t>(B)  </a:t>
            </a:r>
            <a:r>
              <a:rPr lang="zh-CN" altLang="en-US" sz="2800" dirty="0">
                <a:latin typeface="Arial" panose="020B0604020202020204" pitchFamily="34" charset="0"/>
              </a:rPr>
              <a:t>在⊙</a:t>
            </a:r>
            <a:r>
              <a:rPr lang="en-US" altLang="zh-CN" sz="2800" dirty="0">
                <a:latin typeface="Arial" panose="020B0604020202020204" pitchFamily="34" charset="0"/>
              </a:rPr>
              <a:t>O </a:t>
            </a:r>
            <a:r>
              <a:rPr lang="zh-CN" altLang="en-US" sz="2800" dirty="0">
                <a:latin typeface="Arial" panose="020B0604020202020204" pitchFamily="34" charset="0"/>
              </a:rPr>
              <a:t>外 </a:t>
            </a:r>
          </a:p>
          <a:p>
            <a:pPr>
              <a:lnSpc>
                <a:spcPct val="130000"/>
              </a:lnSpc>
            </a:pPr>
            <a:r>
              <a:rPr lang="zh-CN" altLang="en-US" sz="2800" dirty="0">
                <a:latin typeface="Arial" panose="020B0604020202020204" pitchFamily="34" charset="0"/>
              </a:rPr>
              <a:t>      </a:t>
            </a:r>
            <a:r>
              <a:rPr lang="en-US" altLang="zh-CN" sz="2800" dirty="0">
                <a:latin typeface="Arial" panose="020B0604020202020204" pitchFamily="34" charset="0"/>
              </a:rPr>
              <a:t>(C)  </a:t>
            </a:r>
            <a:r>
              <a:rPr lang="zh-CN" altLang="en-US" sz="2800" dirty="0">
                <a:latin typeface="Arial" panose="020B0604020202020204" pitchFamily="34" charset="0"/>
              </a:rPr>
              <a:t>在⊙</a:t>
            </a:r>
            <a:r>
              <a:rPr lang="en-US" altLang="zh-CN" sz="2800" dirty="0">
                <a:latin typeface="Arial" panose="020B0604020202020204" pitchFamily="34" charset="0"/>
              </a:rPr>
              <a:t>O </a:t>
            </a:r>
            <a:r>
              <a:rPr lang="zh-CN" altLang="en-US" sz="2800" dirty="0">
                <a:latin typeface="Arial" panose="020B0604020202020204" pitchFamily="34" charset="0"/>
              </a:rPr>
              <a:t>上           </a:t>
            </a:r>
            <a:r>
              <a:rPr lang="en-US" altLang="zh-CN" sz="2800" dirty="0">
                <a:latin typeface="Arial" panose="020B0604020202020204" pitchFamily="34" charset="0"/>
              </a:rPr>
              <a:t>(D)  </a:t>
            </a:r>
            <a:r>
              <a:rPr lang="zh-CN" altLang="en-US" sz="2800" dirty="0">
                <a:latin typeface="Arial" panose="020B0604020202020204" pitchFamily="34" charset="0"/>
              </a:rPr>
              <a:t>不能确定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7019925" y="1916113"/>
            <a:ext cx="457200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0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c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6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6" grpId="0"/>
      <p:bldP spid="6657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35"/>
  <p:tag name="KSO_WM_UNIT_TYPE" val="r_i"/>
  <p:tag name="KSO_WM_UNIT_INDEX" val="1_1"/>
  <p:tag name="KSO_WM_UNIT_ID" val="309*r_i*1_1"/>
  <p:tag name="KSO_WM_UNIT_CLEAR" val="1"/>
  <p:tag name="KSO_WM_UNIT_LAYERLEVEL" val="1_1"/>
  <p:tag name="KSO_WM_BEAUTIFY_FLAG" val="#wm#"/>
</p:tagLst>
</file>

<file path=ppt/theme/theme1.xml><?xml version="1.0" encoding="utf-8"?>
<a:theme xmlns:a="http://schemas.openxmlformats.org/drawingml/2006/main" name="WWW.2PPT.COM&#10;">
  <a:themeElements>
    <a:clrScheme name="PPT35">
      <a:dk1>
        <a:srgbClr val="000000"/>
      </a:dk1>
      <a:lt1>
        <a:srgbClr val="FFFFFF"/>
      </a:lt1>
      <a:dk2>
        <a:srgbClr val="5B3A07"/>
      </a:dk2>
      <a:lt2>
        <a:srgbClr val="808080"/>
      </a:lt2>
      <a:accent1>
        <a:srgbClr val="249070"/>
      </a:accent1>
      <a:accent2>
        <a:srgbClr val="634560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空白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空白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空白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空白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主题32</Template>
  <TotalTime>0</TotalTime>
  <Words>1199</Words>
  <Application>Microsoft Office PowerPoint</Application>
  <PresentationFormat>全屏显示(4:3)</PresentationFormat>
  <Paragraphs>138</Paragraphs>
  <Slides>13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13</vt:i4>
      </vt:variant>
    </vt:vector>
  </HeadingPairs>
  <TitlesOfParts>
    <vt:vector size="26" baseType="lpstr">
      <vt:lpstr>BatangChe</vt:lpstr>
      <vt:lpstr>黑体</vt:lpstr>
      <vt:lpstr>隶书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Equation.3</vt:lpstr>
      <vt:lpstr>Equation.DSMT4</vt:lpstr>
      <vt:lpstr>Equation.KSEE3</vt:lpstr>
      <vt:lpstr>          点和圆的位置关系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2006-03-05T01:38:00Z</dcterms:created>
  <dcterms:modified xsi:type="dcterms:W3CDTF">2023-01-16T17:26:32Z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9DD22B81D2CB4C56A6C53CC22ADEA4B2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