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76" r:id="rId2"/>
    <p:sldId id="469" r:id="rId3"/>
    <p:sldId id="470" r:id="rId4"/>
    <p:sldId id="471" r:id="rId5"/>
    <p:sldId id="472" r:id="rId6"/>
    <p:sldId id="473" r:id="rId7"/>
    <p:sldId id="474" r:id="rId8"/>
    <p:sldId id="475" r:id="rId9"/>
  </p:sldIdLst>
  <p:sldSz cx="9144000" cy="5143500" type="screen16x9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3429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685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0287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1714500" algn="l" defTabSz="6858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057400" algn="l" defTabSz="6858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2400300" algn="l" defTabSz="6858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2743200" algn="l" defTabSz="6858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9986" autoAdjust="0"/>
    <p:restoredTop sz="94660" autoAdjust="0"/>
  </p:normalViewPr>
  <p:slideViewPr>
    <p:cSldViewPr snapToObjects="1">
      <p:cViewPr>
        <p:scale>
          <a:sx n="130" d="100"/>
          <a:sy n="130" d="100"/>
        </p:scale>
        <p:origin x="-1074" y="-48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216024" cy="21602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defRPr sz="1200" noProof="1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defRPr sz="1200" noProof="1" smtClean="0">
                <a:latin typeface="+mn-lt"/>
                <a:ea typeface="+mn-ea"/>
              </a:defRPr>
            </a:lvl1pPr>
          </a:lstStyle>
          <a:p>
            <a:fld id="{F725AEDA-E179-4278-998D-D9EC8DB06D52}" type="datetimeFigureOut">
              <a:rPr lang="zh-CN" altLang="en-US"/>
              <a:t>2023-01-17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defRPr sz="1200" noProof="1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D738F6-F896-4FA4-9247-865D074D8198}" type="slidenum">
              <a:rPr lang="zh-CN" altLang="en-US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defRPr sz="1200" noProof="1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defRPr sz="1200" noProof="1" smtClean="0">
                <a:latin typeface="+mn-lt"/>
                <a:ea typeface="+mn-ea"/>
              </a:defRPr>
            </a:lvl1pPr>
          </a:lstStyle>
          <a:p>
            <a:fld id="{D2A48B96-639E-45A3-A0BA-2464DFDB1FAA}" type="datetimeFigureOut">
              <a:rPr lang="zh-CN" altLang="en-US"/>
              <a:t>2023-01-17</a:t>
            </a:fld>
            <a:endParaRPr lang="zh-CN" altLang="en-US"/>
          </a:p>
        </p:txBody>
      </p:sp>
      <p:sp>
        <p:nvSpPr>
          <p:cNvPr id="8196" name="幻灯片图像占位符 3"/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备注占位符 4"/>
          <p:cNvSpPr>
            <a:spLocks noGrp="1" noChangeArrowheads="1"/>
          </p:cNvSpPr>
          <p:nvPr>
            <p:ph type="body" sz="quarter" idx="9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defRPr sz="1200" noProof="1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DA637950-F500-4874-A06F-0A17483FF29F}" type="slidenum">
              <a:rPr lang="zh-CN" altLang="en-US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4294967295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9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>
            <a:miter lim="800000"/>
          </a:ln>
        </p:spPr>
      </p:sp>
      <p:sp>
        <p:nvSpPr>
          <p:cNvPr id="10242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10243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14AC1FA-B9AB-4357-9190-3C787ED25537}" type="slidenum">
              <a:rPr lang="zh-CN" altLang="en-US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>
            <a:miter lim="800000"/>
          </a:ln>
        </p:spPr>
      </p:sp>
      <p:sp>
        <p:nvSpPr>
          <p:cNvPr id="1229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1229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DC2E3EA-F161-4108-92FF-7E62A058166B}" type="slidenum">
              <a:rPr lang="zh-CN" altLang="en-US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>
            <a:miter lim="800000"/>
          </a:ln>
        </p:spPr>
      </p:sp>
      <p:sp>
        <p:nvSpPr>
          <p:cNvPr id="14338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14339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02280DC6-7E98-4B8A-94F6-1EF84AC5D8A7}" type="slidenum">
              <a:rPr lang="zh-CN" altLang="en-US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>
            <a:miter lim="800000"/>
          </a:ln>
        </p:spPr>
      </p:sp>
      <p:sp>
        <p:nvSpPr>
          <p:cNvPr id="16386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16387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07572AD-B614-4362-8EA8-663102643DC7}" type="slidenum">
              <a:rPr lang="zh-CN" altLang="en-US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>
            <a:miter lim="800000"/>
          </a:ln>
        </p:spPr>
      </p:sp>
      <p:sp>
        <p:nvSpPr>
          <p:cNvPr id="18434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18435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E055B01-A36A-4D23-8067-BFD49573ACEA}" type="slidenum">
              <a:rPr lang="zh-CN" altLang="en-US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>
            <a:miter lim="800000"/>
          </a:ln>
        </p:spPr>
      </p:sp>
      <p:sp>
        <p:nvSpPr>
          <p:cNvPr id="20482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20483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48087BA-24CC-47D3-9FFA-F6668B03102A}" type="slidenum">
              <a:rPr lang="zh-CN" altLang="en-US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>
            <a:miter lim="800000"/>
          </a:ln>
        </p:spPr>
      </p:sp>
      <p:sp>
        <p:nvSpPr>
          <p:cNvPr id="2253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2253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A83F7D7E-19E5-4CA2-B64D-0B5194C292A9}" type="slidenum">
              <a:rPr lang="zh-CN" altLang="en-US"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C8E961-0A61-4EB6-98E7-EFE1458794F6}" type="datetimeFigureOut">
              <a:rPr lang="zh-CN" altLang="en-US"/>
              <a:t>2023-01-17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BF1F1E-04F8-4A83-8640-A6B86B28CC4E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动作按钮: 后退或前一项 11">
            <a:hlinkClick r:id="" action="ppaction://hlinkshowjump?jump=previousslide"/>
          </p:cNvPr>
          <p:cNvSpPr/>
          <p:nvPr userDrawn="1"/>
        </p:nvSpPr>
        <p:spPr>
          <a:xfrm>
            <a:off x="8242697" y="4885135"/>
            <a:ext cx="209550" cy="228600"/>
          </a:xfrm>
          <a:prstGeom prst="actionButtonBackPreviou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noProof="1"/>
          </a:p>
        </p:txBody>
      </p:sp>
      <p:sp>
        <p:nvSpPr>
          <p:cNvPr id="13" name="动作按钮: 前进或下一项 12">
            <a:hlinkClick r:id="" action="ppaction://hlinkshowjump?jump=nextslide"/>
          </p:cNvPr>
          <p:cNvSpPr/>
          <p:nvPr userDrawn="1"/>
        </p:nvSpPr>
        <p:spPr>
          <a:xfrm>
            <a:off x="8515351" y="4894660"/>
            <a:ext cx="202406" cy="209550"/>
          </a:xfrm>
          <a:prstGeom prst="actionButtonForwardNex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noProof="1"/>
          </a:p>
        </p:txBody>
      </p:sp>
      <p:sp>
        <p:nvSpPr>
          <p:cNvPr id="14" name="动作按钮: 结束 13">
            <a:hlinkClick r:id="" action="ppaction://hlinkshowjump?jump=endshow"/>
          </p:cNvPr>
          <p:cNvSpPr/>
          <p:nvPr userDrawn="1"/>
        </p:nvSpPr>
        <p:spPr>
          <a:xfrm>
            <a:off x="8780860" y="4886325"/>
            <a:ext cx="190500" cy="226219"/>
          </a:xfrm>
          <a:prstGeom prst="actionButtonE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noProof="1"/>
          </a:p>
        </p:txBody>
      </p:sp>
      <p:sp>
        <p:nvSpPr>
          <p:cNvPr id="15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C8E961-0A61-4EB6-98E7-EFE1458794F6}" type="datetimeFigureOut">
              <a:rPr lang="zh-CN" altLang="en-US"/>
              <a:t>2023-01-17</a:t>
            </a:fld>
            <a:endParaRPr lang="zh-CN" altLang="en-US"/>
          </a:p>
        </p:txBody>
      </p:sp>
      <p:sp>
        <p:nvSpPr>
          <p:cNvPr id="16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17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65E7D6-944A-4138-A704-4AA149A26BCB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 userDrawn="1"/>
        </p:nvGrpSpPr>
        <p:grpSpPr bwMode="auto">
          <a:xfrm>
            <a:off x="573881" y="1369219"/>
            <a:ext cx="1333500" cy="1333500"/>
            <a:chOff x="990600" y="2044717"/>
            <a:chExt cx="2768566" cy="2768566"/>
          </a:xfrm>
        </p:grpSpPr>
        <p:sp>
          <p:nvSpPr>
            <p:cNvPr id="3" name="Diamond 5"/>
            <p:cNvSpPr>
              <a:spLocks noChangeArrowheads="1"/>
            </p:cNvSpPr>
            <p:nvPr/>
          </p:nvSpPr>
          <p:spPr bwMode="auto">
            <a:xfrm>
              <a:off x="990600" y="2044717"/>
              <a:ext cx="2768566" cy="2768566"/>
            </a:xfrm>
            <a:prstGeom prst="diamond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508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/>
            </a:p>
          </p:txBody>
        </p:sp>
        <p:grpSp>
          <p:nvGrpSpPr>
            <p:cNvPr id="4" name="Group 9"/>
            <p:cNvGrpSpPr/>
            <p:nvPr/>
          </p:nvGrpSpPr>
          <p:grpSpPr bwMode="auto">
            <a:xfrm>
              <a:off x="1429100" y="2771847"/>
              <a:ext cx="1800200" cy="992584"/>
              <a:chOff x="2345143" y="2365645"/>
              <a:chExt cx="1800200" cy="992584"/>
            </a:xfrm>
          </p:grpSpPr>
          <p:sp>
            <p:nvSpPr>
              <p:cNvPr id="5" name="TextBox 7"/>
              <p:cNvSpPr txBox="1"/>
              <p:nvPr/>
            </p:nvSpPr>
            <p:spPr>
              <a:xfrm>
                <a:off x="2344176" y="2365264"/>
                <a:ext cx="1802039" cy="677310"/>
              </a:xfrm>
              <a:prstGeom prst="rect">
                <a:avLst/>
              </a:prstGeom>
              <a:noFill/>
            </p:spPr>
            <p:txBody>
              <a:bodyPr lIns="0" tIns="0" rIns="0" bIns="0">
                <a:normAutofit fontScale="77500" lnSpcReduction="20000"/>
              </a:bodyPr>
              <a:lstStyle/>
              <a:p>
                <a:pPr algn="ctr" fontAlgn="auto"/>
                <a:r>
                  <a:rPr lang="zh-CN" altLang="en-US" sz="3300" noProof="1">
                    <a:solidFill>
                      <a:schemeClr val="bg1"/>
                    </a:solidFill>
                    <a:latin typeface="+mn-lt"/>
                    <a:ea typeface="+mn-ea"/>
                  </a:rPr>
                  <a:t>目录</a:t>
                </a:r>
                <a:endParaRPr lang="zh-CN" altLang="en-US" sz="3300" noProof="1">
                  <a:solidFill>
                    <a:schemeClr val="bg1"/>
                  </a:solidFill>
                </a:endParaRPr>
              </a:p>
            </p:txBody>
          </p:sp>
          <p:sp>
            <p:nvSpPr>
              <p:cNvPr id="6" name="TextBox 8"/>
              <p:cNvSpPr txBox="1"/>
              <p:nvPr/>
            </p:nvSpPr>
            <p:spPr>
              <a:xfrm>
                <a:off x="2344176" y="3143924"/>
                <a:ext cx="1802039" cy="215058"/>
              </a:xfrm>
              <a:prstGeom prst="rect">
                <a:avLst/>
              </a:prstGeom>
              <a:noFill/>
            </p:spPr>
            <p:txBody>
              <a:bodyPr lIns="0" tIns="0" rIns="0" bIns="0">
                <a:normAutofit fontScale="70000" lnSpcReduction="20000"/>
              </a:bodyPr>
              <a:lstStyle/>
              <a:p>
                <a:pPr algn="ctr" fontAlgn="auto"/>
                <a:r>
                  <a:rPr lang="en-US" altLang="zh-CN" sz="1100" noProof="1">
                    <a:solidFill>
                      <a:schemeClr val="bg1"/>
                    </a:solidFill>
                    <a:latin typeface="+mn-lt"/>
                    <a:ea typeface="+mn-ea"/>
                  </a:rPr>
                  <a:t>CONTENTS</a:t>
                </a:r>
                <a:endParaRPr lang="en-US" altLang="zh-CN" sz="1100" noProof="1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7" name="动作按钮: 后退或前一项 6">
            <a:hlinkClick r:id="" action="ppaction://hlinkshowjump?jump=previousslide"/>
          </p:cNvPr>
          <p:cNvSpPr/>
          <p:nvPr userDrawn="1"/>
        </p:nvSpPr>
        <p:spPr>
          <a:xfrm>
            <a:off x="8281988" y="4885135"/>
            <a:ext cx="209550" cy="228600"/>
          </a:xfrm>
          <a:prstGeom prst="actionButtonBackPreviou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noProof="1"/>
          </a:p>
        </p:txBody>
      </p:sp>
      <p:sp>
        <p:nvSpPr>
          <p:cNvPr id="8" name="动作按钮: 前进或下一项 7">
            <a:hlinkClick r:id="" action="ppaction://hlinkshowjump?jump=nextslide"/>
          </p:cNvPr>
          <p:cNvSpPr/>
          <p:nvPr userDrawn="1"/>
        </p:nvSpPr>
        <p:spPr>
          <a:xfrm>
            <a:off x="8554642" y="4894660"/>
            <a:ext cx="202406" cy="209550"/>
          </a:xfrm>
          <a:prstGeom prst="actionButtonForwardNex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noProof="1"/>
          </a:p>
        </p:txBody>
      </p:sp>
      <p:sp>
        <p:nvSpPr>
          <p:cNvPr id="9" name="动作按钮: 结束 8">
            <a:hlinkClick r:id="" action="ppaction://hlinkshowjump?jump=endshow"/>
          </p:cNvPr>
          <p:cNvSpPr/>
          <p:nvPr userDrawn="1"/>
        </p:nvSpPr>
        <p:spPr>
          <a:xfrm>
            <a:off x="8820150" y="4886325"/>
            <a:ext cx="190500" cy="226219"/>
          </a:xfrm>
          <a:prstGeom prst="actionButtonE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noProof="1"/>
          </a:p>
        </p:txBody>
      </p:sp>
      <p:grpSp>
        <p:nvGrpSpPr>
          <p:cNvPr id="10" name="Group 1"/>
          <p:cNvGrpSpPr/>
          <p:nvPr userDrawn="1"/>
        </p:nvGrpSpPr>
        <p:grpSpPr bwMode="auto">
          <a:xfrm>
            <a:off x="616744" y="946548"/>
            <a:ext cx="2226469" cy="2178844"/>
            <a:chOff x="-949635" y="0"/>
            <a:chExt cx="7009631" cy="6858000"/>
          </a:xfrm>
        </p:grpSpPr>
        <p:sp>
          <p:nvSpPr>
            <p:cNvPr id="11" name="Diamond 3"/>
            <p:cNvSpPr>
              <a:spLocks noChangeArrowheads="1"/>
            </p:cNvSpPr>
            <p:nvPr/>
          </p:nvSpPr>
          <p:spPr bwMode="auto">
            <a:xfrm>
              <a:off x="-949635" y="0"/>
              <a:ext cx="7009631" cy="6858000"/>
            </a:xfrm>
            <a:prstGeom prst="diamond">
              <a:avLst/>
            </a:prstGeom>
            <a:solidFill>
              <a:srgbClr val="D6DCE5">
                <a:alpha val="34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/>
            </a:p>
          </p:txBody>
        </p:sp>
        <p:sp>
          <p:nvSpPr>
            <p:cNvPr id="12" name="Diamond 4"/>
            <p:cNvSpPr>
              <a:spLocks noChangeArrowheads="1"/>
            </p:cNvSpPr>
            <p:nvPr/>
          </p:nvSpPr>
          <p:spPr bwMode="auto">
            <a:xfrm>
              <a:off x="-176517" y="653134"/>
              <a:ext cx="5647878" cy="5525706"/>
            </a:xfrm>
            <a:prstGeom prst="diamond">
              <a:avLst/>
            </a:prstGeom>
            <a:solidFill>
              <a:srgbClr val="D6DC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/>
            </a:p>
          </p:txBody>
        </p:sp>
      </p:grpSp>
      <p:sp>
        <p:nvSpPr>
          <p:cNvPr id="13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C8E961-0A61-4EB6-98E7-EFE1458794F6}" type="datetimeFigureOut">
              <a:rPr lang="zh-CN" altLang="en-US"/>
              <a:t>2023-01-17</a:t>
            </a:fld>
            <a:endParaRPr lang="zh-CN" altLang="en-US"/>
          </a:p>
        </p:txBody>
      </p:sp>
      <p:sp>
        <p:nvSpPr>
          <p:cNvPr id="14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1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25BA6F-A809-42B7-B1E1-33C306352603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动作按钮: 后退或前一项 2">
            <a:hlinkClick r:id="" action="ppaction://hlinkshowjump?jump=previousslide"/>
          </p:cNvPr>
          <p:cNvSpPr/>
          <p:nvPr userDrawn="1"/>
        </p:nvSpPr>
        <p:spPr>
          <a:xfrm>
            <a:off x="8281988" y="4885135"/>
            <a:ext cx="209550" cy="228600"/>
          </a:xfrm>
          <a:prstGeom prst="actionButtonBackPreviou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noProof="1"/>
          </a:p>
        </p:txBody>
      </p:sp>
      <p:sp>
        <p:nvSpPr>
          <p:cNvPr id="4" name="动作按钮: 前进或下一项 3">
            <a:hlinkClick r:id="" action="ppaction://hlinkshowjump?jump=nextslide"/>
          </p:cNvPr>
          <p:cNvSpPr/>
          <p:nvPr userDrawn="1"/>
        </p:nvSpPr>
        <p:spPr>
          <a:xfrm>
            <a:off x="8554642" y="4894660"/>
            <a:ext cx="202406" cy="209550"/>
          </a:xfrm>
          <a:prstGeom prst="actionButtonForwardNex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noProof="1"/>
          </a:p>
        </p:txBody>
      </p:sp>
      <p:sp>
        <p:nvSpPr>
          <p:cNvPr id="5" name="动作按钮: 结束 4">
            <a:hlinkClick r:id="" action="ppaction://hlinkshowjump?jump=endshow"/>
          </p:cNvPr>
          <p:cNvSpPr/>
          <p:nvPr userDrawn="1"/>
        </p:nvSpPr>
        <p:spPr>
          <a:xfrm>
            <a:off x="8820150" y="4886325"/>
            <a:ext cx="190500" cy="226219"/>
          </a:xfrm>
          <a:prstGeom prst="actionButtonE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noProof="1"/>
          </a:p>
        </p:txBody>
      </p:sp>
      <p:cxnSp>
        <p:nvCxnSpPr>
          <p:cNvPr id="6" name="直接连接符 5"/>
          <p:cNvCxnSpPr/>
          <p:nvPr userDrawn="1"/>
        </p:nvCxnSpPr>
        <p:spPr>
          <a:xfrm>
            <a:off x="2347913" y="916782"/>
            <a:ext cx="0" cy="3480197"/>
          </a:xfrm>
          <a:prstGeom prst="line">
            <a:avLst/>
          </a:prstGeom>
          <a:ln>
            <a:solidFill>
              <a:srgbClr val="00B05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组合 42"/>
          <p:cNvGrpSpPr/>
          <p:nvPr userDrawn="1"/>
        </p:nvGrpSpPr>
        <p:grpSpPr bwMode="auto">
          <a:xfrm>
            <a:off x="80963" y="1579960"/>
            <a:ext cx="2270522" cy="2178844"/>
            <a:chOff x="755951" y="2210607"/>
            <a:chExt cx="3026493" cy="2905010"/>
          </a:xfrm>
        </p:grpSpPr>
        <p:grpSp>
          <p:nvGrpSpPr>
            <p:cNvPr id="8" name="Group 1"/>
            <p:cNvGrpSpPr/>
            <p:nvPr/>
          </p:nvGrpSpPr>
          <p:grpSpPr bwMode="auto">
            <a:xfrm>
              <a:off x="813205" y="2210607"/>
              <a:ext cx="2969239" cy="2905010"/>
              <a:chOff x="-949635" y="0"/>
              <a:chExt cx="7009631" cy="6858000"/>
            </a:xfrm>
          </p:grpSpPr>
          <p:sp>
            <p:nvSpPr>
              <p:cNvPr id="14" name="Diamond 3"/>
              <p:cNvSpPr>
                <a:spLocks noChangeArrowheads="1"/>
              </p:cNvSpPr>
              <p:nvPr/>
            </p:nvSpPr>
            <p:spPr bwMode="auto">
              <a:xfrm>
                <a:off x="-949635" y="0"/>
                <a:ext cx="7009631" cy="6858000"/>
              </a:xfrm>
              <a:prstGeom prst="diamond">
                <a:avLst/>
              </a:prstGeom>
              <a:solidFill>
                <a:srgbClr val="D6DCE5">
                  <a:alpha val="34999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lang="zh-CN" altLang="zh-CN"/>
              </a:p>
            </p:txBody>
          </p:sp>
          <p:sp>
            <p:nvSpPr>
              <p:cNvPr id="15" name="Diamond 4"/>
              <p:cNvSpPr>
                <a:spLocks noChangeArrowheads="1"/>
              </p:cNvSpPr>
              <p:nvPr/>
            </p:nvSpPr>
            <p:spPr bwMode="auto">
              <a:xfrm>
                <a:off x="-176517" y="653134"/>
                <a:ext cx="5647878" cy="5525706"/>
              </a:xfrm>
              <a:prstGeom prst="diamond">
                <a:avLst/>
              </a:prstGeom>
              <a:solidFill>
                <a:srgbClr val="D6DC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lang="zh-CN" altLang="zh-CN"/>
              </a:p>
            </p:txBody>
          </p:sp>
        </p:grpSp>
        <p:grpSp>
          <p:nvGrpSpPr>
            <p:cNvPr id="9" name="Group 2"/>
            <p:cNvGrpSpPr/>
            <p:nvPr/>
          </p:nvGrpSpPr>
          <p:grpSpPr bwMode="auto">
            <a:xfrm>
              <a:off x="755951" y="2773741"/>
              <a:ext cx="1778742" cy="1778742"/>
              <a:chOff x="990600" y="2044717"/>
              <a:chExt cx="2768566" cy="2768566"/>
            </a:xfrm>
          </p:grpSpPr>
          <p:sp>
            <p:nvSpPr>
              <p:cNvPr id="10" name="Diamond 5"/>
              <p:cNvSpPr>
                <a:spLocks noChangeArrowheads="1"/>
              </p:cNvSpPr>
              <p:nvPr/>
            </p:nvSpPr>
            <p:spPr bwMode="auto">
              <a:xfrm>
                <a:off x="990600" y="2044717"/>
                <a:ext cx="2768566" cy="2768566"/>
              </a:xfrm>
              <a:prstGeom prst="diamond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508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lang="zh-CN" altLang="zh-CN"/>
              </a:p>
            </p:txBody>
          </p:sp>
          <p:grpSp>
            <p:nvGrpSpPr>
              <p:cNvPr id="11" name="Group 9"/>
              <p:cNvGrpSpPr/>
              <p:nvPr/>
            </p:nvGrpSpPr>
            <p:grpSpPr bwMode="auto">
              <a:xfrm>
                <a:off x="1429100" y="2771847"/>
                <a:ext cx="1800200" cy="992584"/>
                <a:chOff x="2345143" y="2365645"/>
                <a:chExt cx="1800200" cy="992584"/>
              </a:xfrm>
            </p:grpSpPr>
            <p:sp>
              <p:nvSpPr>
                <p:cNvPr id="12" name="TextBox 7"/>
                <p:cNvSpPr txBox="1"/>
                <p:nvPr/>
              </p:nvSpPr>
              <p:spPr>
                <a:xfrm>
                  <a:off x="2346338" y="2365564"/>
                  <a:ext cx="1798300" cy="677001"/>
                </a:xfrm>
                <a:prstGeom prst="rect">
                  <a:avLst/>
                </a:prstGeom>
                <a:noFill/>
              </p:spPr>
              <p:txBody>
                <a:bodyPr lIns="0" tIns="0" rIns="0" bIns="0">
                  <a:normAutofit fontScale="77500" lnSpcReduction="20000"/>
                </a:bodyPr>
                <a:lstStyle/>
                <a:p>
                  <a:pPr algn="ctr" fontAlgn="auto"/>
                  <a:r>
                    <a:rPr lang="zh-CN" altLang="en-US" sz="3300" noProof="1">
                      <a:solidFill>
                        <a:schemeClr val="bg1"/>
                      </a:solidFill>
                      <a:latin typeface="+mn-lt"/>
                      <a:ea typeface="+mn-ea"/>
                    </a:rPr>
                    <a:t>目录</a:t>
                  </a:r>
                  <a:endParaRPr lang="zh-CN" altLang="en-US" sz="3300" noProof="1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3" name="TextBox 8"/>
                <p:cNvSpPr txBox="1"/>
                <p:nvPr/>
              </p:nvSpPr>
              <p:spPr>
                <a:xfrm>
                  <a:off x="2346338" y="3143869"/>
                  <a:ext cx="1798300" cy="214959"/>
                </a:xfrm>
                <a:prstGeom prst="rect">
                  <a:avLst/>
                </a:prstGeom>
                <a:noFill/>
              </p:spPr>
              <p:txBody>
                <a:bodyPr lIns="0" tIns="0" rIns="0" bIns="0">
                  <a:normAutofit fontScale="70000" lnSpcReduction="20000"/>
                </a:bodyPr>
                <a:lstStyle/>
                <a:p>
                  <a:pPr algn="ctr" fontAlgn="auto"/>
                  <a:r>
                    <a:rPr lang="en-US" altLang="zh-CN" sz="1100" noProof="1">
                      <a:solidFill>
                        <a:schemeClr val="bg1"/>
                      </a:solidFill>
                      <a:latin typeface="+mn-lt"/>
                      <a:ea typeface="+mn-ea"/>
                    </a:rPr>
                    <a:t>CONTENTS</a:t>
                  </a:r>
                  <a:endParaRPr lang="en-US" altLang="zh-CN" sz="1100" noProof="1">
                    <a:solidFill>
                      <a:schemeClr val="bg1"/>
                    </a:solidFill>
                  </a:endParaRPr>
                </a:p>
              </p:txBody>
            </p:sp>
          </p:grpSp>
        </p:grpSp>
      </p:grp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1167" y="60343"/>
            <a:ext cx="8929483" cy="483125"/>
          </a:xfrm>
        </p:spPr>
        <p:txBody>
          <a:bodyPr/>
          <a:lstStyle>
            <a:lvl1pPr algn="ctr">
              <a:defRPr/>
            </a:lvl1pPr>
          </a:lstStyle>
          <a:p>
            <a:endParaRPr lang="zh-CN" altLang="en-US" noProof="1"/>
          </a:p>
        </p:txBody>
      </p:sp>
      <p:sp>
        <p:nvSpPr>
          <p:cNvPr id="16" name="灯片编号占位符 4"/>
          <p:cNvSpPr>
            <a:spLocks noGrp="1"/>
          </p:cNvSpPr>
          <p:nvPr>
            <p:ph type="sldNum" sz="quarter" idx="10"/>
          </p:nvPr>
        </p:nvSpPr>
        <p:spPr>
          <a:xfrm>
            <a:off x="366713" y="4823223"/>
            <a:ext cx="279797" cy="273844"/>
          </a:xfrm>
        </p:spPr>
        <p:txBody>
          <a:bodyPr/>
          <a:lstStyle>
            <a:lvl1pPr>
              <a:defRPr/>
            </a:lvl1pPr>
          </a:lstStyle>
          <a:p>
            <a:fld id="{D4BF4356-2A0C-4BAD-99F4-6C5A145979DF}" type="slidenum">
              <a:rPr lang="zh-CN" altLang="en-US"/>
              <a:t>‹#›</a:t>
            </a:fld>
            <a:endParaRPr lang="zh-CN" altLang="en-US"/>
          </a:p>
        </p:txBody>
      </p:sp>
      <p:sp>
        <p:nvSpPr>
          <p:cNvPr id="17" name="日期占位符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82C8E961-0A61-4EB6-98E7-EFE1458794F6}" type="datetimeFigureOut">
              <a:rPr lang="zh-CN" altLang="en-US"/>
              <a:t>2023-01-17</a:t>
            </a:fld>
            <a:endParaRPr lang="zh-CN" altLang="en-US"/>
          </a:p>
        </p:txBody>
      </p:sp>
      <p:sp>
        <p:nvSpPr>
          <p:cNvPr id="18" name="页脚占位符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动作按钮: 结束 9">
            <a:hlinkClick r:id="" action="ppaction://hlinkshowjump?jump=endshow"/>
          </p:cNvPr>
          <p:cNvSpPr/>
          <p:nvPr userDrawn="1"/>
        </p:nvSpPr>
        <p:spPr>
          <a:xfrm>
            <a:off x="8820150" y="4886325"/>
            <a:ext cx="190500" cy="226219"/>
          </a:xfrm>
          <a:prstGeom prst="actionButtonE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181155" y="401129"/>
            <a:ext cx="8775808" cy="4433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主文档内容</a:t>
            </a:r>
          </a:p>
        </p:txBody>
      </p:sp>
      <p:sp>
        <p:nvSpPr>
          <p:cNvPr id="5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C8E961-0A61-4EB6-98E7-EFE1458794F6}" type="datetimeFigureOut">
              <a:rPr lang="zh-CN" altLang="en-US"/>
              <a:t>2023-01-17</a:t>
            </a:fld>
            <a:endParaRPr lang="zh-CN" altLang="en-US"/>
          </a:p>
        </p:txBody>
      </p:sp>
      <p:sp>
        <p:nvSpPr>
          <p:cNvPr id="6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E48E61-DF91-4E61-9F2F-5E23845AA060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6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4141" y="4404123"/>
            <a:ext cx="7653338" cy="50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/>
          <p:nvPr userDrawn="1"/>
        </p:nvSpPr>
        <p:spPr>
          <a:xfrm>
            <a:off x="0" y="1866901"/>
            <a:ext cx="9144000" cy="622697"/>
          </a:xfrm>
          <a:prstGeom prst="rect">
            <a:avLst/>
          </a:prstGeom>
        </p:spPr>
        <p:txBody>
          <a:bodyPr lIns="68580" tIns="34290" rIns="68580" bIns="3429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600" spc="225" noProof="1">
                <a:solidFill>
                  <a:srgbClr val="778495"/>
                </a:solidFill>
                <a:latin typeface="华文中宋" panose="02010600040101010101" pitchFamily="2" charset="-122"/>
                <a:ea typeface="华文中宋" panose="02010600040101010101" pitchFamily="2" charset="-122"/>
                <a:sym typeface="微软雅黑" panose="020B0503020204020204" pitchFamily="34" charset="-122"/>
              </a:rPr>
              <a:t>本节内容结束</a:t>
            </a:r>
          </a:p>
        </p:txBody>
      </p:sp>
      <p:sp>
        <p:nvSpPr>
          <p:cNvPr id="4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C8E961-0A61-4EB6-98E7-EFE1458794F6}" type="datetimeFigureOut">
              <a:rPr lang="zh-CN" altLang="en-US"/>
              <a:t>2023-01-17</a:t>
            </a:fld>
            <a:endParaRPr lang="zh-CN" altLang="en-US"/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7E4A1D-8404-4CA3-8B12-77B2DDD38EE4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9"/>
          </p:nvPr>
        </p:nvSpPr>
        <p:spPr bwMode="auto"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 fontAlgn="auto">
              <a:defRPr sz="900" noProof="1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82C8E961-0A61-4EB6-98E7-EFE1458794F6}" type="datetimeFigureOut">
              <a:rPr lang="zh-CN" altLang="en-US"/>
              <a:t>2023-01-17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 fontAlgn="auto">
              <a:defRPr sz="900" noProof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wrap="square" lIns="68580" tIns="34290" rIns="68580" bIns="34290" numCol="1" anchor="ctr" anchorCtr="0" compatLnSpc="1"/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fld id="{BD9AD6C2-6090-45B2-905C-91E9AE6BBDC5}" type="slidenum">
              <a:rPr lang="zh-CN" altLang="en-US"/>
              <a:t>‹#›</a:t>
            </a:fld>
            <a:endParaRPr lang="zh-CN" altLang="en-US"/>
          </a:p>
        </p:txBody>
      </p:sp>
      <p:sp>
        <p:nvSpPr>
          <p:cNvPr id="1031" name="文本框 7"/>
          <p:cNvSpPr txBox="1">
            <a:spLocks noChangeArrowheads="1"/>
          </p:cNvSpPr>
          <p:nvPr userDrawn="1"/>
        </p:nvSpPr>
        <p:spPr bwMode="auto">
          <a:xfrm>
            <a:off x="325041" y="4875610"/>
            <a:ext cx="320278" cy="238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 algn="ctr"/>
            <a:fld id="{B42FCED2-3EDD-4A90-B57A-374409439792}" type="slidenum">
              <a:rPr lang="zh-CN" altLang="en-US" sz="1100">
                <a:latin typeface="Times New Roman" panose="02020603050405020304" pitchFamily="18" charset="0"/>
              </a:rPr>
              <a:t>‹#›</a:t>
            </a:fld>
            <a:endParaRPr lang="zh-CN" altLang="en-US" sz="1100">
              <a:latin typeface="Times New Roman" panose="02020603050405020304" pitchFamily="18" charset="0"/>
            </a:endParaRPr>
          </a:p>
        </p:txBody>
      </p:sp>
      <p:sp>
        <p:nvSpPr>
          <p:cNvPr id="9" name="矩形 8">
            <a:hlinkClick r:id="" action="ppaction://hlinkshowjump?jump=previousslide"/>
          </p:cNvPr>
          <p:cNvSpPr/>
          <p:nvPr userDrawn="1"/>
        </p:nvSpPr>
        <p:spPr>
          <a:xfrm>
            <a:off x="0" y="4710113"/>
            <a:ext cx="344091" cy="2762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/>
            <a:endParaRPr lang="zh-CN" altLang="en-US" noProof="1"/>
          </a:p>
        </p:txBody>
      </p:sp>
      <p:sp>
        <p:nvSpPr>
          <p:cNvPr id="10" name="矩形 9">
            <a:hlinkClick r:id="" action="ppaction://hlinkshowjump?jump=nextslide"/>
          </p:cNvPr>
          <p:cNvSpPr/>
          <p:nvPr userDrawn="1"/>
        </p:nvSpPr>
        <p:spPr>
          <a:xfrm>
            <a:off x="626269" y="4710113"/>
            <a:ext cx="344091" cy="2762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/>
            <a:endParaRPr lang="zh-CN" altLang="en-US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171450" indent="-171450" algn="l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YR3-48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0304" y="671513"/>
            <a:ext cx="2082403" cy="2440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/>
          <p:nvPr/>
        </p:nvSpPr>
        <p:spPr>
          <a:xfrm>
            <a:off x="3171778" y="1491630"/>
            <a:ext cx="5006050" cy="72090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3200" b="1" kern="100" dirty="0">
                <a:latin typeface="+mn-lt"/>
                <a:ea typeface="+mn-ea"/>
                <a:cs typeface="+mn-ea"/>
                <a:sym typeface="+mn-lt"/>
              </a:rPr>
              <a:t>Unit </a:t>
            </a:r>
            <a:r>
              <a:rPr lang="en-US" altLang="zh-CN" sz="3200" b="1" kern="100" dirty="0" smtClean="0">
                <a:latin typeface="+mn-lt"/>
                <a:ea typeface="+mn-ea"/>
                <a:cs typeface="+mn-ea"/>
                <a:sym typeface="+mn-lt"/>
              </a:rPr>
              <a:t>3</a:t>
            </a:r>
            <a:r>
              <a:rPr lang="en-US" altLang="zh-CN" sz="3200" kern="100" dirty="0">
                <a:latin typeface="+mn-lt"/>
                <a:ea typeface="+mn-ea"/>
                <a:cs typeface="+mn-ea"/>
                <a:sym typeface="+mn-lt"/>
              </a:rPr>
              <a:t> </a:t>
            </a:r>
            <a:r>
              <a:rPr lang="en-US" altLang="zh-CN" sz="3200" kern="100" dirty="0" smtClean="0">
                <a:latin typeface="+mn-lt"/>
                <a:ea typeface="+mn-ea"/>
                <a:cs typeface="+mn-ea"/>
                <a:sym typeface="+mn-lt"/>
              </a:rPr>
              <a:t> </a:t>
            </a:r>
            <a:r>
              <a:rPr lang="en-US" altLang="zh-CN" sz="3200" b="1" dirty="0" smtClean="0">
                <a:latin typeface="+mn-lt"/>
                <a:ea typeface="+mn-ea"/>
                <a:cs typeface="+mn-ea"/>
                <a:sym typeface="+mn-lt"/>
              </a:rPr>
              <a:t>Diverse </a:t>
            </a:r>
            <a:r>
              <a:rPr lang="en-US" altLang="zh-CN" sz="3200" b="1" dirty="0">
                <a:latin typeface="+mn-lt"/>
                <a:ea typeface="+mn-ea"/>
                <a:cs typeface="+mn-ea"/>
                <a:sym typeface="+mn-lt"/>
              </a:rPr>
              <a:t>Cultures</a:t>
            </a:r>
            <a:endParaRPr lang="zh-CN" altLang="zh-CN" sz="3200" kern="1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0153" y="4299942"/>
            <a:ext cx="9088351" cy="429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kern="0" smtClean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WWW.PPT818.COM</a:t>
            </a:r>
            <a:endParaRPr lang="en-US" altLang="zh-CN" sz="2000" kern="0" dirty="0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" name="矩形 11"/>
          <p:cNvSpPr>
            <a:spLocks noChangeArrowheads="1"/>
          </p:cNvSpPr>
          <p:nvPr/>
        </p:nvSpPr>
        <p:spPr bwMode="auto">
          <a:xfrm>
            <a:off x="350110" y="3112294"/>
            <a:ext cx="8428435" cy="621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 algn="ctr">
              <a:lnSpc>
                <a:spcPct val="173000"/>
              </a:lnSpc>
              <a:spcBef>
                <a:spcPts val="975"/>
              </a:spcBef>
              <a:spcAft>
                <a:spcPts val="975"/>
              </a:spcAft>
            </a:pPr>
            <a:r>
              <a:rPr lang="en-US" altLang="zh-CN" sz="2400" b="1" dirty="0">
                <a:latin typeface="+mn-lt"/>
                <a:ea typeface="+mn-ea"/>
                <a:cs typeface="+mn-ea"/>
                <a:sym typeface="+mn-lt"/>
              </a:rPr>
              <a:t>Section Ⅴ</a:t>
            </a:r>
            <a:r>
              <a:rPr lang="zh-CN" altLang="zh-CN" sz="2400" b="1" dirty="0">
                <a:latin typeface="+mn-lt"/>
                <a:ea typeface="+mn-ea"/>
                <a:cs typeface="+mn-ea"/>
                <a:sym typeface="+mn-lt"/>
              </a:rPr>
              <a:t>　</a:t>
            </a:r>
            <a:r>
              <a:rPr lang="en-US" altLang="zh-CN" sz="2400" b="1" dirty="0">
                <a:latin typeface="+mn-lt"/>
                <a:ea typeface="+mn-ea"/>
                <a:cs typeface="+mn-ea"/>
                <a:sym typeface="+mn-lt"/>
              </a:rPr>
              <a:t>Listening and Talking</a:t>
            </a:r>
            <a:endParaRPr lang="zh-CN" altLang="zh-CN" sz="2400" b="1" dirty="0"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矩形 11"/>
          <p:cNvSpPr>
            <a:spLocks noChangeArrowheads="1"/>
          </p:cNvSpPr>
          <p:nvPr/>
        </p:nvSpPr>
        <p:spPr bwMode="auto">
          <a:xfrm>
            <a:off x="197644" y="2247900"/>
            <a:ext cx="8428435" cy="432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kern="100" dirty="0">
                <a:latin typeface="+mn-lt"/>
                <a:ea typeface="+mn-ea"/>
                <a:cs typeface="+mn-ea"/>
                <a:sym typeface="+mn-lt"/>
              </a:rPr>
              <a:t>1.Translate the following words and phrases.</a:t>
            </a:r>
            <a:endParaRPr lang="zh-CN" altLang="zh-CN" dirty="0">
              <a:latin typeface="+mn-lt"/>
              <a:ea typeface="+mn-ea"/>
              <a:cs typeface="+mn-ea"/>
              <a:sym typeface="+mn-lt"/>
            </a:endParaRPr>
          </a:p>
        </p:txBody>
      </p:sp>
      <p:pic>
        <p:nvPicPr>
          <p:cNvPr id="9219" name="Picture 5" descr="Step1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8" y="1860948"/>
            <a:ext cx="5630466" cy="325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11"/>
          <p:cNvSpPr>
            <a:spLocks noChangeArrowheads="1"/>
          </p:cNvSpPr>
          <p:nvPr/>
        </p:nvSpPr>
        <p:spPr bwMode="auto">
          <a:xfrm>
            <a:off x="353617" y="2783681"/>
            <a:ext cx="8345090" cy="1729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kern="100" dirty="0">
                <a:latin typeface="+mn-lt"/>
                <a:ea typeface="+mn-ea"/>
                <a:cs typeface="+mn-ea"/>
                <a:sym typeface="+mn-lt"/>
              </a:rPr>
              <a:t>①collection </a:t>
            </a:r>
            <a:r>
              <a:rPr lang="en-US" altLang="zh-CN" i="1" kern="100" dirty="0">
                <a:latin typeface="+mn-lt"/>
                <a:ea typeface="+mn-ea"/>
                <a:cs typeface="+mn-ea"/>
                <a:sym typeface="+mn-lt"/>
              </a:rPr>
              <a:t>n</a:t>
            </a:r>
            <a:r>
              <a:rPr lang="en-US" altLang="zh-CN" kern="100" dirty="0">
                <a:latin typeface="+mn-lt"/>
                <a:ea typeface="+mn-ea"/>
                <a:cs typeface="+mn-ea"/>
                <a:sym typeface="+mn-lt"/>
              </a:rPr>
              <a:t>.</a:t>
            </a:r>
            <a:r>
              <a:rPr lang="zh-CN" altLang="zh-CN" kern="100" dirty="0">
                <a:latin typeface="+mn-lt"/>
                <a:ea typeface="+mn-ea"/>
                <a:cs typeface="+mn-ea"/>
                <a:sym typeface="+mn-lt"/>
              </a:rPr>
              <a:t>　</a:t>
            </a:r>
            <a:r>
              <a:rPr lang="en-US" altLang="zh-CN" kern="100" dirty="0">
                <a:latin typeface="+mn-lt"/>
                <a:ea typeface="+mn-ea"/>
                <a:cs typeface="+mn-ea"/>
                <a:sym typeface="+mn-lt"/>
              </a:rPr>
              <a:t>	__________________________</a:t>
            </a:r>
            <a:r>
              <a:rPr lang="zh-CN" altLang="zh-CN" kern="100" dirty="0">
                <a:latin typeface="+mn-lt"/>
                <a:ea typeface="+mn-ea"/>
                <a:cs typeface="+mn-ea"/>
                <a:sym typeface="+mn-lt"/>
              </a:rPr>
              <a:t>　</a:t>
            </a:r>
            <a:endParaRPr lang="zh-CN" altLang="zh-CN" sz="800" kern="100" dirty="0">
              <a:latin typeface="+mn-lt"/>
              <a:ea typeface="+mn-ea"/>
              <a:cs typeface="+mn-ea"/>
              <a:sym typeface="+mn-lt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kern="100" dirty="0">
                <a:latin typeface="+mn-lt"/>
                <a:ea typeface="+mn-ea"/>
                <a:cs typeface="+mn-ea"/>
                <a:sym typeface="+mn-lt"/>
              </a:rPr>
              <a:t>②accessory </a:t>
            </a:r>
            <a:r>
              <a:rPr lang="en-US" altLang="zh-CN" i="1" kern="100" dirty="0">
                <a:latin typeface="+mn-lt"/>
                <a:ea typeface="+mn-ea"/>
                <a:cs typeface="+mn-ea"/>
                <a:sym typeface="+mn-lt"/>
              </a:rPr>
              <a:t>n</a:t>
            </a:r>
            <a:r>
              <a:rPr lang="en-US" altLang="zh-CN" kern="100" dirty="0">
                <a:latin typeface="+mn-lt"/>
                <a:ea typeface="+mn-ea"/>
                <a:cs typeface="+mn-ea"/>
                <a:sym typeface="+mn-lt"/>
              </a:rPr>
              <a:t>.</a:t>
            </a:r>
            <a:r>
              <a:rPr lang="zh-CN" altLang="zh-CN" kern="100" dirty="0">
                <a:latin typeface="+mn-lt"/>
                <a:ea typeface="+mn-ea"/>
                <a:cs typeface="+mn-ea"/>
                <a:sym typeface="+mn-lt"/>
              </a:rPr>
              <a:t>　</a:t>
            </a:r>
            <a:r>
              <a:rPr lang="en-US" altLang="zh-CN" kern="100" dirty="0">
                <a:latin typeface="+mn-lt"/>
                <a:ea typeface="+mn-ea"/>
                <a:cs typeface="+mn-ea"/>
                <a:sym typeface="+mn-lt"/>
              </a:rPr>
              <a:t>	___________________</a:t>
            </a:r>
            <a:endParaRPr lang="zh-CN" altLang="zh-CN" sz="800" kern="100" dirty="0">
              <a:latin typeface="+mn-lt"/>
              <a:ea typeface="+mn-ea"/>
              <a:cs typeface="+mn-ea"/>
              <a:sym typeface="+mn-lt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kern="100" dirty="0">
                <a:latin typeface="+mn-lt"/>
                <a:ea typeface="+mn-ea"/>
                <a:cs typeface="+mn-ea"/>
                <a:sym typeface="+mn-lt"/>
              </a:rPr>
              <a:t>③souvenir </a:t>
            </a:r>
            <a:r>
              <a:rPr lang="en-US" altLang="zh-CN" i="1" kern="100" dirty="0">
                <a:latin typeface="+mn-lt"/>
                <a:ea typeface="+mn-ea"/>
                <a:cs typeface="+mn-ea"/>
                <a:sym typeface="+mn-lt"/>
              </a:rPr>
              <a:t>n</a:t>
            </a:r>
            <a:r>
              <a:rPr lang="en-US" altLang="zh-CN" kern="100" dirty="0">
                <a:latin typeface="+mn-lt"/>
                <a:ea typeface="+mn-ea"/>
                <a:cs typeface="+mn-ea"/>
                <a:sym typeface="+mn-lt"/>
              </a:rPr>
              <a:t>.  		___________________  </a:t>
            </a:r>
            <a:endParaRPr lang="zh-CN" altLang="zh-CN" sz="800" kern="100" dirty="0">
              <a:latin typeface="+mn-lt"/>
              <a:ea typeface="+mn-ea"/>
              <a:cs typeface="+mn-ea"/>
              <a:sym typeface="+mn-lt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kern="100" dirty="0">
                <a:latin typeface="+mn-lt"/>
                <a:ea typeface="+mn-ea"/>
                <a:cs typeface="+mn-ea"/>
                <a:sym typeface="+mn-lt"/>
              </a:rPr>
              <a:t>④percentage </a:t>
            </a:r>
            <a:r>
              <a:rPr lang="en-US" altLang="zh-CN" i="1" kern="100" dirty="0">
                <a:latin typeface="+mn-lt"/>
                <a:ea typeface="+mn-ea"/>
                <a:cs typeface="+mn-ea"/>
                <a:sym typeface="+mn-lt"/>
              </a:rPr>
              <a:t>n</a:t>
            </a:r>
            <a:r>
              <a:rPr lang="en-US" altLang="zh-CN" kern="100" dirty="0">
                <a:latin typeface="+mn-lt"/>
                <a:ea typeface="+mn-ea"/>
                <a:cs typeface="+mn-ea"/>
                <a:sym typeface="+mn-lt"/>
              </a:rPr>
              <a:t>.  	___________________</a:t>
            </a:r>
            <a:endParaRPr lang="zh-CN" altLang="zh-CN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574132" y="2819401"/>
            <a:ext cx="2677656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defRPr/>
            </a:pPr>
            <a:r>
              <a:rPr lang="zh-CN" altLang="zh-CN" kern="10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作品集；收集物；收藏品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574132" y="3251598"/>
            <a:ext cx="1985159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defRPr/>
            </a:pPr>
            <a:r>
              <a:rPr lang="zh-CN" altLang="zh-CN" kern="10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配饰；附件；配件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574132" y="3659982"/>
            <a:ext cx="1754326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defRPr/>
            </a:pPr>
            <a:r>
              <a:rPr lang="zh-CN" altLang="zh-CN" kern="10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纪念物；纪念品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519363" y="4085035"/>
            <a:ext cx="1754326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defRPr/>
            </a:pPr>
            <a:r>
              <a:rPr lang="zh-CN" altLang="zh-CN" kern="10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百分率；百分比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pic>
        <p:nvPicPr>
          <p:cNvPr id="9225" name="图片 5" descr="说明: 听说一体突破1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81" y="1126332"/>
            <a:ext cx="8721329" cy="551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矩形 11"/>
          <p:cNvSpPr>
            <a:spLocks noChangeArrowheads="1"/>
          </p:cNvSpPr>
          <p:nvPr/>
        </p:nvSpPr>
        <p:spPr bwMode="auto">
          <a:xfrm>
            <a:off x="251222" y="681038"/>
            <a:ext cx="8428434" cy="432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kern="100" dirty="0">
                <a:latin typeface="+mn-lt"/>
                <a:ea typeface="+mn-ea"/>
                <a:cs typeface="+mn-ea"/>
                <a:sym typeface="+mn-lt"/>
              </a:rPr>
              <a:t>2.Brainstorming</a:t>
            </a:r>
            <a:r>
              <a:rPr lang="zh-CN" altLang="zh-CN" kern="100" dirty="0">
                <a:latin typeface="+mn-lt"/>
                <a:ea typeface="+mn-ea"/>
                <a:cs typeface="+mn-ea"/>
                <a:sym typeface="+mn-lt"/>
              </a:rPr>
              <a:t>：</a:t>
            </a:r>
            <a:r>
              <a:rPr lang="en-US" altLang="zh-CN" kern="100" dirty="0">
                <a:latin typeface="+mn-lt"/>
                <a:ea typeface="+mn-ea"/>
                <a:cs typeface="+mn-ea"/>
                <a:sym typeface="+mn-lt"/>
              </a:rPr>
              <a:t>What do you know about ethnic minorities in China?</a:t>
            </a:r>
            <a:endParaRPr lang="zh-CN" altLang="zh-CN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9219" name="矩形 11"/>
          <p:cNvSpPr>
            <a:spLocks noChangeArrowheads="1"/>
          </p:cNvSpPr>
          <p:nvPr/>
        </p:nvSpPr>
        <p:spPr bwMode="auto">
          <a:xfrm>
            <a:off x="454819" y="1275160"/>
            <a:ext cx="8428435" cy="432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kern="100">
                <a:latin typeface="+mn-lt"/>
                <a:ea typeface="+mn-ea"/>
                <a:cs typeface="+mn-ea"/>
                <a:sym typeface="+mn-lt"/>
              </a:rPr>
              <a:t>________________________________________________________________________</a:t>
            </a:r>
            <a:endParaRPr lang="zh-CN" altLang="zh-CN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21494" y="1275160"/>
            <a:ext cx="2325380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defRPr/>
            </a:pPr>
            <a:r>
              <a:rPr lang="en-US" altLang="zh-CN" kern="10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The answer is open.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矩形 11"/>
          <p:cNvSpPr>
            <a:spLocks noChangeArrowheads="1"/>
          </p:cNvSpPr>
          <p:nvPr/>
        </p:nvSpPr>
        <p:spPr bwMode="auto">
          <a:xfrm>
            <a:off x="257175" y="942975"/>
            <a:ext cx="8428435" cy="434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kern="100" dirty="0">
                <a:latin typeface="+mn-lt"/>
                <a:ea typeface="+mn-ea"/>
                <a:cs typeface="+mn-ea"/>
                <a:sym typeface="+mn-lt"/>
              </a:rPr>
              <a:t>Finish Ex.2 on Page 31.</a:t>
            </a:r>
            <a:endParaRPr lang="zh-CN" altLang="zh-CN" sz="800" kern="1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2291" name="矩形 11"/>
          <p:cNvSpPr>
            <a:spLocks noChangeArrowheads="1"/>
          </p:cNvSpPr>
          <p:nvPr/>
        </p:nvSpPr>
        <p:spPr bwMode="auto">
          <a:xfrm>
            <a:off x="242888" y="2068116"/>
            <a:ext cx="8428435" cy="432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b="1" kern="100" dirty="0">
                <a:latin typeface="+mn-lt"/>
                <a:ea typeface="+mn-ea"/>
                <a:cs typeface="+mn-ea"/>
                <a:sym typeface="+mn-lt"/>
              </a:rPr>
              <a:t>Talking</a:t>
            </a:r>
            <a:r>
              <a:rPr lang="en-US" altLang="zh-CN" kern="100" dirty="0">
                <a:latin typeface="+mn-lt"/>
                <a:ea typeface="+mn-ea"/>
                <a:cs typeface="+mn-ea"/>
                <a:sym typeface="+mn-lt"/>
              </a:rPr>
              <a:t>—Finish Ex.3 on Page </a:t>
            </a:r>
            <a:r>
              <a:rPr lang="en-US" altLang="zh-CN" kern="100">
                <a:latin typeface="+mn-lt"/>
                <a:ea typeface="+mn-ea"/>
                <a:cs typeface="+mn-ea"/>
                <a:sym typeface="+mn-lt"/>
              </a:rPr>
              <a:t>31.</a:t>
            </a:r>
            <a:endParaRPr lang="zh-CN" altLang="zh-CN" dirty="0">
              <a:latin typeface="+mn-lt"/>
              <a:ea typeface="+mn-ea"/>
              <a:cs typeface="+mn-ea"/>
              <a:sym typeface="+mn-lt"/>
            </a:endParaRPr>
          </a:p>
        </p:txBody>
      </p:sp>
      <p:pic>
        <p:nvPicPr>
          <p:cNvPr id="13315" name="Picture 4" descr="Step2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8" y="519113"/>
            <a:ext cx="5670947" cy="325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 descr="Step3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8" y="1653779"/>
            <a:ext cx="5669756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矩形 11"/>
          <p:cNvSpPr>
            <a:spLocks noChangeArrowheads="1"/>
          </p:cNvSpPr>
          <p:nvPr/>
        </p:nvSpPr>
        <p:spPr bwMode="auto">
          <a:xfrm>
            <a:off x="251222" y="681038"/>
            <a:ext cx="8428434" cy="43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zh-CN" dirty="0">
                <a:latin typeface="+mn-lt"/>
                <a:ea typeface="+mn-ea"/>
                <a:cs typeface="+mn-ea"/>
                <a:sym typeface="+mn-lt"/>
              </a:rPr>
              <a:t>语言知识积累</a:t>
            </a:r>
            <a:endParaRPr lang="zh-CN" altLang="zh-CN" sz="8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4339" name="矩形 11"/>
          <p:cNvSpPr>
            <a:spLocks noChangeArrowheads="1"/>
          </p:cNvSpPr>
          <p:nvPr/>
        </p:nvSpPr>
        <p:spPr bwMode="auto">
          <a:xfrm>
            <a:off x="454819" y="1113235"/>
            <a:ext cx="8428435" cy="2561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zh-CN" kern="100" dirty="0">
                <a:latin typeface="+mn-lt"/>
                <a:ea typeface="+mn-ea"/>
                <a:cs typeface="+mn-ea"/>
                <a:sym typeface="+mn-lt"/>
              </a:rPr>
              <a:t>表示正在听的常用表达</a:t>
            </a:r>
            <a:endParaRPr lang="zh-CN" altLang="zh-CN" sz="800" kern="100" dirty="0">
              <a:latin typeface="+mn-lt"/>
              <a:ea typeface="+mn-ea"/>
              <a:cs typeface="+mn-ea"/>
              <a:sym typeface="+mn-lt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kern="100" dirty="0">
                <a:latin typeface="+mn-lt"/>
                <a:ea typeface="+mn-ea"/>
                <a:cs typeface="+mn-ea"/>
                <a:sym typeface="+mn-lt"/>
              </a:rPr>
              <a:t>Exactly!</a:t>
            </a:r>
            <a:endParaRPr lang="zh-CN" altLang="zh-CN" sz="800" kern="100" dirty="0">
              <a:latin typeface="+mn-lt"/>
              <a:ea typeface="+mn-ea"/>
              <a:cs typeface="+mn-ea"/>
              <a:sym typeface="+mn-lt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kern="100" dirty="0">
                <a:latin typeface="+mn-lt"/>
                <a:ea typeface="+mn-ea"/>
                <a:cs typeface="+mn-ea"/>
                <a:sym typeface="+mn-lt"/>
              </a:rPr>
              <a:t>You’re right!</a:t>
            </a:r>
            <a:endParaRPr lang="zh-CN" altLang="zh-CN" sz="800" kern="100" dirty="0">
              <a:latin typeface="+mn-lt"/>
              <a:ea typeface="+mn-ea"/>
              <a:cs typeface="+mn-ea"/>
              <a:sym typeface="+mn-lt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kern="100" dirty="0">
                <a:latin typeface="+mn-lt"/>
                <a:ea typeface="+mn-ea"/>
                <a:cs typeface="+mn-ea"/>
                <a:sym typeface="+mn-lt"/>
              </a:rPr>
              <a:t>I see.</a:t>
            </a:r>
            <a:endParaRPr lang="zh-CN" altLang="zh-CN" sz="800" kern="100" dirty="0">
              <a:latin typeface="+mn-lt"/>
              <a:ea typeface="+mn-ea"/>
              <a:cs typeface="+mn-ea"/>
              <a:sym typeface="+mn-lt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kern="100" dirty="0">
                <a:latin typeface="+mn-lt"/>
                <a:ea typeface="+mn-ea"/>
                <a:cs typeface="+mn-ea"/>
                <a:sym typeface="+mn-lt"/>
              </a:rPr>
              <a:t>I know what you mean.</a:t>
            </a:r>
            <a:endParaRPr lang="zh-CN" altLang="zh-CN" sz="800" kern="100" dirty="0">
              <a:latin typeface="+mn-lt"/>
              <a:ea typeface="+mn-ea"/>
              <a:cs typeface="+mn-ea"/>
              <a:sym typeface="+mn-lt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kern="100" dirty="0">
                <a:latin typeface="+mn-lt"/>
                <a:ea typeface="+mn-ea"/>
                <a:cs typeface="+mn-ea"/>
                <a:sym typeface="+mn-lt"/>
              </a:rPr>
              <a:t>You’re kidding!</a:t>
            </a:r>
            <a:endParaRPr lang="zh-CN" altLang="zh-CN" sz="800" kern="100" dirty="0"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矩形 11"/>
          <p:cNvSpPr>
            <a:spLocks noChangeArrowheads="1"/>
          </p:cNvSpPr>
          <p:nvPr/>
        </p:nvSpPr>
        <p:spPr bwMode="auto">
          <a:xfrm>
            <a:off x="520304" y="903685"/>
            <a:ext cx="7940278" cy="2422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kern="100" dirty="0">
                <a:solidFill>
                  <a:prstClr val="black"/>
                </a:solidFill>
                <a:latin typeface="+mn-lt"/>
                <a:ea typeface="+mn-ea"/>
                <a:cs typeface="+mn-ea"/>
                <a:sym typeface="+mn-lt"/>
              </a:rPr>
              <a:t>Really?</a:t>
            </a:r>
            <a:endParaRPr lang="zh-CN" altLang="zh-CN" sz="800" kern="100" dirty="0">
              <a:solidFill>
                <a:prstClr val="black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kern="100" dirty="0">
                <a:solidFill>
                  <a:prstClr val="black"/>
                </a:solidFill>
                <a:latin typeface="+mn-lt"/>
                <a:ea typeface="+mn-ea"/>
                <a:cs typeface="+mn-ea"/>
                <a:sym typeface="+mn-lt"/>
              </a:rPr>
              <a:t>I can’t believe it!</a:t>
            </a:r>
            <a:endParaRPr lang="zh-CN" altLang="zh-CN" sz="800" kern="100" dirty="0">
              <a:solidFill>
                <a:prstClr val="black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kern="100" dirty="0">
                <a:solidFill>
                  <a:prstClr val="black"/>
                </a:solidFill>
                <a:latin typeface="+mn-lt"/>
                <a:ea typeface="+mn-ea"/>
                <a:cs typeface="+mn-ea"/>
                <a:sym typeface="+mn-lt"/>
              </a:rPr>
              <a:t>Great</a:t>
            </a:r>
            <a:r>
              <a:rPr lang="zh-CN" altLang="zh-CN" kern="100" dirty="0">
                <a:solidFill>
                  <a:prstClr val="black"/>
                </a:solidFill>
                <a:latin typeface="+mn-lt"/>
                <a:ea typeface="+mn-ea"/>
                <a:cs typeface="+mn-ea"/>
                <a:sym typeface="+mn-lt"/>
              </a:rPr>
              <a:t>！</a:t>
            </a:r>
            <a:r>
              <a:rPr lang="en-US" altLang="zh-CN" kern="100" dirty="0">
                <a:solidFill>
                  <a:prstClr val="black"/>
                </a:solidFill>
                <a:latin typeface="+mn-lt"/>
                <a:ea typeface="+mn-ea"/>
                <a:cs typeface="+mn-ea"/>
                <a:sym typeface="+mn-lt"/>
              </a:rPr>
              <a:t>/Super!</a:t>
            </a:r>
            <a:endParaRPr lang="zh-CN" altLang="zh-CN" sz="800" kern="100" dirty="0">
              <a:solidFill>
                <a:prstClr val="black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kern="100" dirty="0">
                <a:solidFill>
                  <a:prstClr val="black"/>
                </a:solidFill>
                <a:latin typeface="+mn-lt"/>
                <a:ea typeface="+mn-ea"/>
                <a:cs typeface="+mn-ea"/>
                <a:sym typeface="+mn-lt"/>
              </a:rPr>
              <a:t>That’s interesting.</a:t>
            </a:r>
            <a:endParaRPr lang="zh-CN" altLang="zh-CN" sz="800" kern="100" dirty="0">
              <a:solidFill>
                <a:prstClr val="black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kern="100" dirty="0">
                <a:solidFill>
                  <a:prstClr val="black"/>
                </a:solidFill>
                <a:latin typeface="+mn-lt"/>
                <a:ea typeface="+mn-ea"/>
                <a:cs typeface="+mn-ea"/>
                <a:sym typeface="+mn-lt"/>
              </a:rPr>
              <a:t>Wow!</a:t>
            </a:r>
            <a:endParaRPr lang="zh-CN" altLang="zh-CN" sz="800" kern="100" dirty="0">
              <a:solidFill>
                <a:prstClr val="black"/>
              </a:solidFill>
              <a:latin typeface="+mn-lt"/>
              <a:ea typeface="+mn-ea"/>
              <a:cs typeface="+mn-ea"/>
              <a:sym typeface="+mn-lt"/>
            </a:endParaRPr>
          </a:p>
          <a:p>
            <a:pPr>
              <a:defRPr/>
            </a:pPr>
            <a:r>
              <a:rPr lang="en-US" altLang="zh-CN" kern="100" dirty="0">
                <a:solidFill>
                  <a:prstClr val="black"/>
                </a:solidFill>
                <a:latin typeface="+mn-lt"/>
                <a:ea typeface="+mn-ea"/>
                <a:cs typeface="+mn-ea"/>
                <a:sym typeface="+mn-lt"/>
              </a:rPr>
              <a:t>Tell me about it</a:t>
            </a:r>
            <a:r>
              <a:rPr lang="zh-CN" altLang="zh-CN" kern="100" dirty="0">
                <a:solidFill>
                  <a:prstClr val="black"/>
                </a:solidFill>
                <a:latin typeface="+mn-lt"/>
                <a:ea typeface="+mn-ea"/>
                <a:cs typeface="+mn-ea"/>
                <a:sym typeface="+mn-lt"/>
              </a:rPr>
              <a:t>！</a:t>
            </a:r>
            <a:endParaRPr lang="zh-CN" altLang="zh-CN" dirty="0"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矩形 11"/>
          <p:cNvSpPr>
            <a:spLocks noChangeArrowheads="1"/>
          </p:cNvSpPr>
          <p:nvPr/>
        </p:nvSpPr>
        <p:spPr bwMode="auto">
          <a:xfrm>
            <a:off x="251222" y="897732"/>
            <a:ext cx="8428434" cy="435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b="1" kern="100" dirty="0">
                <a:latin typeface="+mn-lt"/>
                <a:ea typeface="+mn-ea"/>
                <a:cs typeface="+mn-ea"/>
                <a:sym typeface="+mn-lt"/>
              </a:rPr>
              <a:t>collection </a:t>
            </a:r>
            <a:r>
              <a:rPr lang="en-US" altLang="zh-CN" b="1" i="1" kern="100" dirty="0">
                <a:latin typeface="+mn-lt"/>
                <a:ea typeface="+mn-ea"/>
                <a:cs typeface="+mn-ea"/>
                <a:sym typeface="+mn-lt"/>
              </a:rPr>
              <a:t>n</a:t>
            </a:r>
            <a:r>
              <a:rPr lang="en-US" altLang="zh-CN" b="1" kern="100" dirty="0">
                <a:latin typeface="+mn-lt"/>
                <a:ea typeface="+mn-ea"/>
                <a:cs typeface="+mn-ea"/>
                <a:sym typeface="+mn-lt"/>
              </a:rPr>
              <a:t>.</a:t>
            </a:r>
            <a:r>
              <a:rPr lang="zh-CN" altLang="zh-CN" kern="100" dirty="0">
                <a:latin typeface="+mn-lt"/>
                <a:ea typeface="+mn-ea"/>
                <a:cs typeface="+mn-ea"/>
                <a:sym typeface="+mn-lt"/>
              </a:rPr>
              <a:t>作品集；收集物；收藏品　</a:t>
            </a:r>
            <a:r>
              <a:rPr lang="en-US" altLang="zh-CN" b="1" kern="100" dirty="0">
                <a:latin typeface="+mn-lt"/>
                <a:ea typeface="+mn-ea"/>
                <a:cs typeface="+mn-ea"/>
                <a:sym typeface="+mn-lt"/>
              </a:rPr>
              <a:t>collect </a:t>
            </a:r>
            <a:r>
              <a:rPr lang="en-US" altLang="zh-CN" b="1" i="1" kern="100" dirty="0" err="1">
                <a:latin typeface="+mn-lt"/>
                <a:ea typeface="+mn-ea"/>
                <a:cs typeface="+mn-ea"/>
                <a:sym typeface="+mn-lt"/>
              </a:rPr>
              <a:t>vt</a:t>
            </a:r>
            <a:r>
              <a:rPr lang="en-US" altLang="zh-CN" b="1" kern="100" dirty="0" err="1">
                <a:latin typeface="+mn-lt"/>
                <a:ea typeface="+mn-ea"/>
                <a:cs typeface="+mn-ea"/>
                <a:sym typeface="+mn-lt"/>
              </a:rPr>
              <a:t>.</a:t>
            </a:r>
            <a:r>
              <a:rPr lang="zh-CN" altLang="zh-CN" kern="100" dirty="0">
                <a:latin typeface="+mn-lt"/>
                <a:ea typeface="+mn-ea"/>
                <a:cs typeface="+mn-ea"/>
                <a:sym typeface="+mn-lt"/>
              </a:rPr>
              <a:t>收集；采集</a:t>
            </a:r>
            <a:endParaRPr lang="zh-CN" altLang="zh-CN" sz="800" kern="1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3315" name="矩形 11"/>
          <p:cNvSpPr>
            <a:spLocks noChangeArrowheads="1"/>
          </p:cNvSpPr>
          <p:nvPr/>
        </p:nvSpPr>
        <p:spPr bwMode="auto">
          <a:xfrm>
            <a:off x="261938" y="1296592"/>
            <a:ext cx="8428435" cy="3392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kern="100" dirty="0">
                <a:latin typeface="+mn-lt"/>
                <a:ea typeface="+mn-ea"/>
                <a:cs typeface="+mn-ea"/>
                <a:sym typeface="+mn-lt"/>
              </a:rPr>
              <a:t>[</a:t>
            </a:r>
            <a:r>
              <a:rPr lang="zh-CN" altLang="zh-CN" kern="100" dirty="0">
                <a:latin typeface="+mn-lt"/>
                <a:ea typeface="+mn-ea"/>
                <a:cs typeface="+mn-ea"/>
                <a:sym typeface="+mn-lt"/>
              </a:rPr>
              <a:t>合作探究</a:t>
            </a:r>
            <a:r>
              <a:rPr lang="en-US" altLang="zh-CN" kern="100" dirty="0">
                <a:latin typeface="+mn-lt"/>
                <a:ea typeface="+mn-ea"/>
                <a:cs typeface="+mn-ea"/>
                <a:sym typeface="+mn-lt"/>
              </a:rPr>
              <a:t>]</a:t>
            </a:r>
            <a:r>
              <a:rPr lang="zh-CN" altLang="zh-CN" kern="100" dirty="0">
                <a:latin typeface="+mn-lt"/>
                <a:ea typeface="+mn-ea"/>
                <a:cs typeface="+mn-ea"/>
                <a:sym typeface="+mn-lt"/>
              </a:rPr>
              <a:t>　体会</a:t>
            </a:r>
            <a:r>
              <a:rPr lang="en-US" altLang="zh-CN" kern="100" dirty="0">
                <a:latin typeface="+mn-lt"/>
                <a:ea typeface="+mn-ea"/>
                <a:cs typeface="+mn-ea"/>
                <a:sym typeface="+mn-lt"/>
              </a:rPr>
              <a:t>collection</a:t>
            </a:r>
            <a:r>
              <a:rPr lang="zh-CN" altLang="zh-CN" kern="100" dirty="0">
                <a:latin typeface="+mn-lt"/>
                <a:ea typeface="+mn-ea"/>
                <a:cs typeface="+mn-ea"/>
                <a:sym typeface="+mn-lt"/>
              </a:rPr>
              <a:t>的用法和意义</a:t>
            </a:r>
            <a:endParaRPr lang="zh-CN" altLang="zh-CN" sz="800" kern="100" dirty="0">
              <a:latin typeface="+mn-lt"/>
              <a:ea typeface="+mn-ea"/>
              <a:cs typeface="+mn-ea"/>
              <a:sym typeface="+mn-lt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kern="100" dirty="0">
                <a:latin typeface="+mn-lt"/>
                <a:ea typeface="+mn-ea"/>
                <a:cs typeface="+mn-ea"/>
                <a:sym typeface="+mn-lt"/>
              </a:rPr>
              <a:t>①A glass-fronted cabinet displayed </a:t>
            </a:r>
            <a:r>
              <a:rPr lang="en-US" altLang="zh-CN" b="1" kern="100" dirty="0">
                <a:latin typeface="+mn-lt"/>
                <a:ea typeface="+mn-ea"/>
                <a:cs typeface="+mn-ea"/>
                <a:sym typeface="+mn-lt"/>
              </a:rPr>
              <a:t>a collection of</a:t>
            </a:r>
            <a:r>
              <a:rPr lang="en-US" altLang="zh-CN" kern="100" dirty="0">
                <a:latin typeface="+mn-lt"/>
                <a:ea typeface="+mn-ea"/>
                <a:cs typeface="+mn-ea"/>
                <a:sym typeface="+mn-lt"/>
              </a:rPr>
              <a:t> china figurines.</a:t>
            </a:r>
            <a:endParaRPr lang="zh-CN" altLang="zh-CN" sz="800" kern="100" dirty="0">
              <a:latin typeface="+mn-lt"/>
              <a:ea typeface="+mn-ea"/>
              <a:cs typeface="+mn-ea"/>
              <a:sym typeface="+mn-lt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zh-CN" kern="100" dirty="0">
                <a:latin typeface="+mn-lt"/>
                <a:ea typeface="+mn-ea"/>
                <a:cs typeface="+mn-ea"/>
                <a:sym typeface="+mn-lt"/>
              </a:rPr>
              <a:t>玻璃面展柜中陈列了</a:t>
            </a:r>
            <a:r>
              <a:rPr lang="en-US" altLang="zh-CN" kern="100" dirty="0">
                <a:latin typeface="+mn-lt"/>
                <a:ea typeface="+mn-ea"/>
                <a:cs typeface="+mn-ea"/>
                <a:sym typeface="+mn-lt"/>
              </a:rPr>
              <a:t>____________</a:t>
            </a:r>
            <a:r>
              <a:rPr lang="zh-CN" altLang="zh-CN" kern="100" dirty="0">
                <a:latin typeface="+mn-lt"/>
                <a:ea typeface="+mn-ea"/>
                <a:cs typeface="+mn-ea"/>
                <a:sym typeface="+mn-lt"/>
              </a:rPr>
              <a:t>瓷质小塑像。</a:t>
            </a:r>
            <a:endParaRPr lang="zh-CN" altLang="zh-CN" sz="800" kern="100" dirty="0">
              <a:latin typeface="+mn-lt"/>
              <a:ea typeface="+mn-ea"/>
              <a:cs typeface="+mn-ea"/>
              <a:sym typeface="+mn-lt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kern="100" dirty="0">
                <a:latin typeface="+mn-lt"/>
                <a:ea typeface="+mn-ea"/>
                <a:cs typeface="+mn-ea"/>
                <a:sym typeface="+mn-lt"/>
              </a:rPr>
              <a:t>②His workmates </a:t>
            </a:r>
            <a:r>
              <a:rPr lang="en-US" altLang="zh-CN" b="1" kern="100" dirty="0">
                <a:latin typeface="+mn-lt"/>
                <a:ea typeface="+mn-ea"/>
                <a:cs typeface="+mn-ea"/>
                <a:sym typeface="+mn-lt"/>
              </a:rPr>
              <a:t>made a collection for</a:t>
            </a:r>
            <a:r>
              <a:rPr lang="en-US" altLang="zh-CN" kern="100" dirty="0">
                <a:latin typeface="+mn-lt"/>
                <a:ea typeface="+mn-ea"/>
                <a:cs typeface="+mn-ea"/>
                <a:sym typeface="+mn-lt"/>
              </a:rPr>
              <a:t> his leaving party.</a:t>
            </a:r>
            <a:endParaRPr lang="zh-CN" altLang="zh-CN" sz="800" kern="100" dirty="0">
              <a:latin typeface="+mn-lt"/>
              <a:ea typeface="+mn-ea"/>
              <a:cs typeface="+mn-ea"/>
              <a:sym typeface="+mn-lt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zh-CN" kern="100" dirty="0">
                <a:latin typeface="+mn-lt"/>
                <a:ea typeface="+mn-ea"/>
                <a:cs typeface="+mn-ea"/>
                <a:sym typeface="+mn-lt"/>
              </a:rPr>
              <a:t>他的同事为他的告别晚会</a:t>
            </a:r>
            <a:r>
              <a:rPr lang="en-US" altLang="zh-CN" kern="100" dirty="0">
                <a:latin typeface="+mn-lt"/>
                <a:ea typeface="+mn-ea"/>
                <a:cs typeface="+mn-ea"/>
                <a:sym typeface="+mn-lt"/>
              </a:rPr>
              <a:t>____________</a:t>
            </a:r>
            <a:r>
              <a:rPr lang="zh-CN" altLang="zh-CN" kern="100" dirty="0">
                <a:latin typeface="+mn-lt"/>
                <a:ea typeface="+mn-ea"/>
                <a:cs typeface="+mn-ea"/>
                <a:sym typeface="+mn-lt"/>
              </a:rPr>
              <a:t>。</a:t>
            </a:r>
            <a:endParaRPr lang="zh-CN" altLang="zh-CN" sz="800" kern="100" dirty="0">
              <a:latin typeface="+mn-lt"/>
              <a:ea typeface="+mn-ea"/>
              <a:cs typeface="+mn-ea"/>
              <a:sym typeface="+mn-lt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kern="100" dirty="0">
                <a:latin typeface="+mn-lt"/>
                <a:ea typeface="+mn-ea"/>
                <a:cs typeface="+mn-ea"/>
                <a:sym typeface="+mn-lt"/>
              </a:rPr>
              <a:t>[</a:t>
            </a:r>
            <a:r>
              <a:rPr lang="zh-CN" altLang="zh-CN" kern="100" dirty="0">
                <a:latin typeface="+mn-lt"/>
                <a:ea typeface="+mn-ea"/>
                <a:cs typeface="+mn-ea"/>
                <a:sym typeface="+mn-lt"/>
              </a:rPr>
              <a:t>自主发现</a:t>
            </a:r>
            <a:r>
              <a:rPr lang="en-US" altLang="zh-CN" kern="100" dirty="0">
                <a:latin typeface="+mn-lt"/>
                <a:ea typeface="+mn-ea"/>
                <a:cs typeface="+mn-ea"/>
                <a:sym typeface="+mn-lt"/>
              </a:rPr>
              <a:t>]</a:t>
            </a:r>
            <a:endParaRPr lang="zh-CN" altLang="zh-CN" sz="800" kern="100" dirty="0">
              <a:latin typeface="+mn-lt"/>
              <a:ea typeface="+mn-ea"/>
              <a:cs typeface="+mn-ea"/>
              <a:sym typeface="+mn-lt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kern="100" dirty="0">
                <a:latin typeface="+mn-lt"/>
                <a:ea typeface="+mn-ea"/>
                <a:cs typeface="+mn-ea"/>
                <a:sym typeface="+mn-lt"/>
              </a:rPr>
              <a:t>③make a collection  ____________</a:t>
            </a:r>
            <a:r>
              <a:rPr lang="zh-CN" altLang="zh-CN" kern="100" dirty="0">
                <a:latin typeface="+mn-lt"/>
                <a:ea typeface="+mn-ea"/>
                <a:cs typeface="+mn-ea"/>
                <a:sym typeface="+mn-lt"/>
              </a:rPr>
              <a:t>　为</a:t>
            </a:r>
            <a:r>
              <a:rPr lang="en-US" altLang="zh-CN" kern="100" dirty="0">
                <a:latin typeface="+mn-lt"/>
                <a:ea typeface="+mn-ea"/>
                <a:cs typeface="+mn-ea"/>
                <a:sym typeface="+mn-lt"/>
              </a:rPr>
              <a:t>……</a:t>
            </a:r>
            <a:r>
              <a:rPr lang="zh-CN" altLang="zh-CN" kern="100" dirty="0">
                <a:latin typeface="+mn-lt"/>
                <a:ea typeface="+mn-ea"/>
                <a:cs typeface="+mn-ea"/>
                <a:sym typeface="+mn-lt"/>
              </a:rPr>
              <a:t>募捐</a:t>
            </a:r>
            <a:endParaRPr lang="zh-CN" altLang="zh-CN" sz="800" kern="100" dirty="0">
              <a:latin typeface="+mn-lt"/>
              <a:ea typeface="+mn-ea"/>
              <a:cs typeface="+mn-ea"/>
              <a:sym typeface="+mn-lt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kern="100" dirty="0">
                <a:latin typeface="+mn-lt"/>
                <a:ea typeface="+mn-ea"/>
                <a:cs typeface="+mn-ea"/>
                <a:sym typeface="+mn-lt"/>
              </a:rPr>
              <a:t>④a collection  ____________  </a:t>
            </a:r>
            <a:r>
              <a:rPr lang="zh-CN" altLang="zh-CN" kern="100" dirty="0">
                <a:latin typeface="+mn-lt"/>
                <a:ea typeface="+mn-ea"/>
                <a:cs typeface="+mn-ea"/>
                <a:sym typeface="+mn-lt"/>
              </a:rPr>
              <a:t>一批；一系列</a:t>
            </a:r>
            <a:endParaRPr lang="zh-CN" altLang="zh-CN" dirty="0">
              <a:latin typeface="+mn-lt"/>
              <a:ea typeface="+mn-ea"/>
              <a:cs typeface="+mn-ea"/>
              <a:sym typeface="+mn-lt"/>
            </a:endParaRPr>
          </a:p>
        </p:txBody>
      </p:sp>
      <p:pic>
        <p:nvPicPr>
          <p:cNvPr id="19459" name="Picture 2" descr="Step4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222" y="465535"/>
            <a:ext cx="5670947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2552701" y="2171701"/>
            <a:ext cx="830997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defRPr/>
            </a:pPr>
            <a:r>
              <a:rPr lang="zh-CN" altLang="zh-CN" kern="10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一系列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162301" y="2992042"/>
            <a:ext cx="600164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defRPr/>
            </a:pPr>
            <a:r>
              <a:rPr lang="zh-CN" altLang="zh-CN" kern="10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募捐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574132" y="3801666"/>
            <a:ext cx="454292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defRPr/>
            </a:pPr>
            <a:r>
              <a:rPr lang="en-US" altLang="zh-CN" kern="10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for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195513" y="4245769"/>
            <a:ext cx="361637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defRPr/>
            </a:pPr>
            <a:r>
              <a:rPr lang="en-US" altLang="zh-CN" kern="10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of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矩形 11"/>
          <p:cNvSpPr>
            <a:spLocks noChangeArrowheads="1"/>
          </p:cNvSpPr>
          <p:nvPr/>
        </p:nvSpPr>
        <p:spPr bwMode="auto">
          <a:xfrm>
            <a:off x="469107" y="728662"/>
            <a:ext cx="8099822" cy="297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[</a:t>
            </a:r>
            <a:r>
              <a:rPr lang="zh-CN" altLang="zh-CN" dirty="0">
                <a:latin typeface="+mn-lt"/>
                <a:ea typeface="+mn-ea"/>
                <a:cs typeface="+mn-ea"/>
                <a:sym typeface="+mn-lt"/>
              </a:rPr>
              <a:t>词块积累</a:t>
            </a:r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]</a:t>
            </a:r>
            <a:endParaRPr lang="zh-CN" altLang="zh-CN" sz="800" dirty="0">
              <a:latin typeface="+mn-lt"/>
              <a:ea typeface="+mn-ea"/>
              <a:cs typeface="+mn-ea"/>
              <a:sym typeface="+mn-lt"/>
            </a:endParaRPr>
          </a:p>
          <a:p>
            <a:pPr algn="just">
              <a:lnSpc>
                <a:spcPct val="150000"/>
              </a:lnSpc>
            </a:pPr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a collection of rubbish</a:t>
            </a:r>
            <a:r>
              <a:rPr lang="zh-CN" altLang="zh-CN" dirty="0">
                <a:latin typeface="+mn-lt"/>
                <a:ea typeface="+mn-ea"/>
                <a:cs typeface="+mn-ea"/>
                <a:sym typeface="+mn-lt"/>
              </a:rPr>
              <a:t>一堆垃圾</a:t>
            </a:r>
            <a:endParaRPr lang="zh-CN" altLang="zh-CN" sz="800" dirty="0">
              <a:latin typeface="+mn-lt"/>
              <a:ea typeface="+mn-ea"/>
              <a:cs typeface="+mn-ea"/>
              <a:sym typeface="+mn-lt"/>
            </a:endParaRPr>
          </a:p>
          <a:p>
            <a:pPr algn="just">
              <a:lnSpc>
                <a:spcPct val="150000"/>
              </a:lnSpc>
            </a:pPr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a collection of short stories  </a:t>
            </a:r>
            <a:r>
              <a:rPr lang="zh-CN" altLang="zh-CN" dirty="0">
                <a:latin typeface="+mn-lt"/>
                <a:ea typeface="+mn-ea"/>
                <a:cs typeface="+mn-ea"/>
                <a:sym typeface="+mn-lt"/>
              </a:rPr>
              <a:t>短篇小说集</a:t>
            </a:r>
            <a:endParaRPr lang="zh-CN" altLang="zh-CN" sz="800" dirty="0">
              <a:latin typeface="+mn-lt"/>
              <a:ea typeface="+mn-ea"/>
              <a:cs typeface="+mn-ea"/>
              <a:sym typeface="+mn-lt"/>
            </a:endParaRPr>
          </a:p>
          <a:p>
            <a:pPr algn="just">
              <a:lnSpc>
                <a:spcPct val="150000"/>
              </a:lnSpc>
            </a:pPr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collection and delivery  </a:t>
            </a:r>
            <a:r>
              <a:rPr lang="zh-CN" altLang="zh-CN" dirty="0">
                <a:latin typeface="+mn-lt"/>
                <a:ea typeface="+mn-ea"/>
                <a:cs typeface="+mn-ea"/>
                <a:sym typeface="+mn-lt"/>
              </a:rPr>
              <a:t>上门取送</a:t>
            </a:r>
            <a:endParaRPr lang="zh-CN" altLang="zh-CN" sz="800" dirty="0">
              <a:latin typeface="+mn-lt"/>
              <a:ea typeface="+mn-ea"/>
              <a:cs typeface="+mn-ea"/>
              <a:sym typeface="+mn-lt"/>
            </a:endParaRPr>
          </a:p>
          <a:p>
            <a:pPr algn="just">
              <a:lnSpc>
                <a:spcPct val="150000"/>
              </a:lnSpc>
            </a:pPr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[</a:t>
            </a:r>
            <a:r>
              <a:rPr lang="zh-CN" altLang="zh-CN" dirty="0">
                <a:latin typeface="+mn-lt"/>
                <a:ea typeface="+mn-ea"/>
                <a:cs typeface="+mn-ea"/>
                <a:sym typeface="+mn-lt"/>
              </a:rPr>
              <a:t>巩固内化</a:t>
            </a:r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]</a:t>
            </a:r>
            <a:r>
              <a:rPr lang="zh-CN" altLang="zh-CN" dirty="0">
                <a:latin typeface="+mn-lt"/>
                <a:ea typeface="+mn-ea"/>
                <a:cs typeface="+mn-ea"/>
                <a:sym typeface="+mn-lt"/>
              </a:rPr>
              <a:t>　介词填空</a:t>
            </a:r>
            <a:endParaRPr lang="zh-CN" altLang="zh-CN" sz="800" dirty="0">
              <a:latin typeface="+mn-lt"/>
              <a:ea typeface="+mn-ea"/>
              <a:cs typeface="+mn-ea"/>
              <a:sym typeface="+mn-lt"/>
            </a:endParaRPr>
          </a:p>
          <a:p>
            <a:pPr algn="just">
              <a:lnSpc>
                <a:spcPct val="150000"/>
              </a:lnSpc>
            </a:pPr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①The class made a collection  ____________ the local hospital.</a:t>
            </a:r>
            <a:endParaRPr lang="zh-CN" altLang="zh-CN" sz="800" dirty="0">
              <a:latin typeface="+mn-lt"/>
              <a:ea typeface="+mn-ea"/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②He published a collection  ____________ short stories.</a:t>
            </a:r>
            <a:endParaRPr lang="zh-CN" altLang="zh-CN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786188" y="2819401"/>
            <a:ext cx="454292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defRPr/>
            </a:pPr>
            <a:r>
              <a:rPr lang="en-US" altLang="zh-CN" kern="10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for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762376" y="3251598"/>
            <a:ext cx="361637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defRPr/>
            </a:pPr>
            <a:r>
              <a:rPr lang="en-US" altLang="zh-CN" kern="10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of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WWW.2PPT.COM&#10;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wc51h3hk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</Words>
  <Application>Microsoft Office PowerPoint</Application>
  <PresentationFormat>全屏显示(16:9)</PresentationFormat>
  <Paragraphs>59</Paragraphs>
  <Slides>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华文中宋</vt:lpstr>
      <vt:lpstr>宋体</vt:lpstr>
      <vt:lpstr>微软雅黑</vt:lpstr>
      <vt:lpstr>Arial</vt:lpstr>
      <vt:lpstr>Calibri</vt:lpstr>
      <vt:lpstr>Calibri Light</vt:lpstr>
      <vt:lpstr>Times New Roman</vt:lpstr>
      <vt:lpstr>WWW.2PPT.COM
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www.ppt818.com</dc:title>
  <dc:subject>www.ppt818.com</dc:subject>
  <dc:creator>www.ppt818.com</dc:creator>
  <dc:description>www.ppt818.com-提供资源下载</dc:description>
  <cp:lastModifiedBy>Windows 用户</cp:lastModifiedBy>
  <cp:revision>2</cp:revision>
  <dcterms:created xsi:type="dcterms:W3CDTF">2018-01-02T04:06:00Z</dcterms:created>
  <dcterms:modified xsi:type="dcterms:W3CDTF">2023-01-16T17:26:37Z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2052-11.1.0.11294</vt:lpwstr>
  </property>
  <property fmtid="{D5CDD505-2E9C-101B-9397-08002B2CF9AE}" pid="3" name="ICV">
    <vt:lpwstr>00DECC48ADEA4821A3E94BE7DA345B6B</vt:lpwstr>
  </property>
  <property fmtid="{A09F084E-AD41-489F-8076-AA5BE3082BCA}" pid="100">
    <vt:ui4>5</vt:ui4>
  </property>
  <property fmtid="{64440492-4C8B-11D1-8B70-080036B11A03}" pid="11">
    <vt:lpwstr>www.2ppt.com-爱PPT提供资源下载</vt:lpwstr>
  </property>
</Properties>
</file>