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3" r:id="rId2"/>
    <p:sldId id="259" r:id="rId3"/>
    <p:sldId id="291" r:id="rId4"/>
    <p:sldId id="324" r:id="rId5"/>
    <p:sldId id="265" r:id="rId6"/>
    <p:sldId id="271" r:id="rId7"/>
    <p:sldId id="269" r:id="rId8"/>
    <p:sldId id="266" r:id="rId9"/>
    <p:sldId id="268" r:id="rId10"/>
    <p:sldId id="273" r:id="rId11"/>
    <p:sldId id="274" r:id="rId12"/>
    <p:sldId id="272" r:id="rId13"/>
    <p:sldId id="267" r:id="rId14"/>
    <p:sldId id="275" r:id="rId15"/>
    <p:sldId id="294" r:id="rId16"/>
    <p:sldId id="276" r:id="rId17"/>
    <p:sldId id="281" r:id="rId18"/>
    <p:sldId id="283" r:id="rId19"/>
    <p:sldId id="286" r:id="rId20"/>
    <p:sldId id="284" r:id="rId21"/>
    <p:sldId id="285" r:id="rId22"/>
    <p:sldId id="278" r:id="rId23"/>
    <p:sldId id="325" r:id="rId24"/>
    <p:sldId id="279" r:id="rId25"/>
    <p:sldId id="287" r:id="rId26"/>
    <p:sldId id="289" r:id="rId27"/>
    <p:sldId id="290" r:id="rId28"/>
    <p:sldId id="292" r:id="rId29"/>
    <p:sldId id="288" r:id="rId30"/>
    <p:sldId id="322" r:id="rId31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algn="l" defTabSz="514350" rtl="0" fontAlgn="base">
      <a:spcBef>
        <a:spcPct val="0"/>
      </a:spcBef>
      <a:spcAft>
        <a:spcPct val="0"/>
      </a:spcAft>
      <a:buFont typeface="Arial" panose="020B0604020202020204" pitchFamily="34" charset="0"/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257175" indent="85725" algn="l" defTabSz="514350" rtl="0" fontAlgn="base">
      <a:spcBef>
        <a:spcPct val="0"/>
      </a:spcBef>
      <a:spcAft>
        <a:spcPct val="0"/>
      </a:spcAft>
      <a:buFont typeface="Arial" panose="020B0604020202020204" pitchFamily="34" charset="0"/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514350" indent="171450" algn="l" defTabSz="514350" rtl="0" fontAlgn="base">
      <a:spcBef>
        <a:spcPct val="0"/>
      </a:spcBef>
      <a:spcAft>
        <a:spcPct val="0"/>
      </a:spcAft>
      <a:buFont typeface="Arial" panose="020B0604020202020204" pitchFamily="34" charset="0"/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771525" indent="257175" algn="l" defTabSz="514350" rtl="0" fontAlgn="base">
      <a:spcBef>
        <a:spcPct val="0"/>
      </a:spcBef>
      <a:spcAft>
        <a:spcPct val="0"/>
      </a:spcAft>
      <a:buFont typeface="Arial" panose="020B0604020202020204" pitchFamily="34" charset="0"/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028700" indent="342900" algn="l" defTabSz="514350" rtl="0" fontAlgn="base">
      <a:spcBef>
        <a:spcPct val="0"/>
      </a:spcBef>
      <a:spcAft>
        <a:spcPct val="0"/>
      </a:spcAft>
      <a:buFont typeface="Arial" panose="020B0604020202020204" pitchFamily="34" charset="0"/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9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87171" autoAdjust="0"/>
  </p:normalViewPr>
  <p:slideViewPr>
    <p:cSldViewPr snapToGrid="0">
      <p:cViewPr varScale="1">
        <p:scale>
          <a:sx n="155" d="100"/>
          <a:sy n="155" d="100"/>
        </p:scale>
        <p:origin x="-354" y="-78"/>
      </p:cViewPr>
      <p:guideLst>
        <p:guide orient="horz" pos="1599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 smtClean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70EB3105-C211-4E5C-B3A8-FCCBB005C48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fld id="{49364222-3F09-4F82-8EF4-98888E0A393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3F0EA87-FD24-4E9D-A734-6FFECCBFDEBF}" type="slidenum">
              <a:rPr lang="zh-CN" altLang="en-US" sz="1200">
                <a:ea typeface="黑体" panose="02010609060101010101" pitchFamily="49" charset="-122"/>
              </a:rPr>
              <a:t>2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774ED3C-8209-4EBF-B91B-400D52544E9F}" type="slidenum">
              <a:rPr lang="zh-CN" altLang="en-US" sz="1200">
                <a:ea typeface="黑体" panose="02010609060101010101" pitchFamily="49" charset="-122"/>
              </a:rPr>
              <a:t>12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AB36F8C-13CD-42B9-88A4-FC785E19796A}" type="slidenum">
              <a:rPr lang="zh-CN" altLang="en-US" sz="1200">
                <a:ea typeface="黑体" panose="02010609060101010101" pitchFamily="49" charset="-122"/>
              </a:rPr>
              <a:t>13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4A32595-49A2-4A81-8243-77001D481C3B}" type="slidenum">
              <a:rPr lang="zh-CN" altLang="en-US" sz="1200">
                <a:ea typeface="黑体" panose="02010609060101010101" pitchFamily="49" charset="-122"/>
              </a:rPr>
              <a:t>14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C9CE4A3-03FB-4405-A1F0-1BB202034A10}" type="slidenum">
              <a:rPr lang="zh-CN" altLang="en-US" sz="1200">
                <a:ea typeface="黑体" panose="02010609060101010101" pitchFamily="49" charset="-122"/>
              </a:rPr>
              <a:t>15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C53B766-D722-4C9B-82F7-E216F28C0679}" type="slidenum">
              <a:rPr lang="zh-CN" altLang="en-US" sz="1200">
                <a:ea typeface="黑体" panose="02010609060101010101" pitchFamily="49" charset="-122"/>
              </a:rPr>
              <a:t>16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1E52291-733D-4FC1-B2AC-9224DE0003D8}" type="slidenum">
              <a:rPr lang="zh-CN" altLang="en-US" sz="1200">
                <a:ea typeface="黑体" panose="02010609060101010101" pitchFamily="49" charset="-122"/>
              </a:rPr>
              <a:t>17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03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12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FBB2615-77F7-4724-99A4-EA4945E3A924}" type="slidenum">
              <a:rPr lang="zh-CN" altLang="en-US" sz="1200">
                <a:ea typeface="黑体" panose="02010609060101010101" pitchFamily="49" charset="-122"/>
              </a:rPr>
              <a:t>22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0867F22-4312-4080-90ED-BE9FF88108F4}" type="slidenum">
              <a:rPr lang="zh-CN" altLang="en-US" sz="1200">
                <a:ea typeface="黑体" panose="02010609060101010101" pitchFamily="49" charset="-122"/>
              </a:rPr>
              <a:t>24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3251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32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47426A3-9392-4173-B6D0-0174F9866AEB}" type="slidenum">
              <a:rPr lang="zh-CN" altLang="en-US" sz="1200">
                <a:ea typeface="黑体" panose="02010609060101010101" pitchFamily="49" charset="-122"/>
              </a:rPr>
              <a:t>25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3B72598-392F-430E-9A47-94ADD5555022}" type="slidenum">
              <a:rPr lang="zh-CN" altLang="en-US" sz="1200">
                <a:ea typeface="黑体" panose="02010609060101010101" pitchFamily="49" charset="-122"/>
              </a:rPr>
              <a:t>26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DF83C8-712C-44F2-AD87-C30B498BC7EA}" type="slidenum">
              <a:rPr lang="zh-CN" altLang="en-US" sz="1200">
                <a:ea typeface="黑体" panose="02010609060101010101" pitchFamily="49" charset="-122"/>
              </a:rPr>
              <a:t>3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5299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53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A24B73F-29BC-491B-ADCC-9EFD110E48D9}" type="slidenum">
              <a:rPr lang="zh-CN" altLang="en-US" sz="1200">
                <a:ea typeface="黑体" panose="02010609060101010101" pitchFamily="49" charset="-122"/>
              </a:rPr>
              <a:t>28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6323" name="文本占位符 2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EDBE1AE-07AC-4B99-85FB-63478A1D14F3}" type="slidenum">
              <a:rPr lang="zh-CN" altLang="en-US" sz="1200">
                <a:ea typeface="黑体" panose="02010609060101010101" pitchFamily="49" charset="-122"/>
              </a:rPr>
              <a:t>5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530F2A6-DA69-4148-AA0C-469152B6246F}" type="slidenum">
              <a:rPr lang="zh-CN" altLang="en-US" sz="1200">
                <a:ea typeface="黑体" panose="02010609060101010101" pitchFamily="49" charset="-122"/>
              </a:rPr>
              <a:t>6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6A484BC-CD16-4F75-B62B-FCFE39A929D5}" type="slidenum">
              <a:rPr lang="zh-CN" altLang="en-US" sz="1200">
                <a:ea typeface="黑体" panose="02010609060101010101" pitchFamily="49" charset="-122"/>
              </a:rPr>
              <a:t>7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18789E7-987F-450E-A6C5-C2D1B9B03F47}" type="slidenum">
              <a:rPr lang="zh-CN" altLang="en-US" sz="1200">
                <a:ea typeface="黑体" panose="02010609060101010101" pitchFamily="49" charset="-122"/>
              </a:rPr>
              <a:t>8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4824BB5-07F3-4DF1-876C-2538F4A3E2F3}" type="slidenum">
              <a:rPr lang="zh-CN" altLang="en-US" sz="1200">
                <a:ea typeface="黑体" panose="02010609060101010101" pitchFamily="49" charset="-122"/>
              </a:rPr>
              <a:t>9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F6DEC43-D5C6-43F1-AF8F-C2CBA2A9B1E7}" type="slidenum">
              <a:rPr lang="zh-CN" altLang="en-US" sz="1200">
                <a:ea typeface="黑体" panose="02010609060101010101" pitchFamily="49" charset="-122"/>
              </a:rPr>
              <a:t>10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B247E02-CBE5-41CE-B3BF-831143CDF448}" type="slidenum">
              <a:rPr lang="zh-CN" altLang="en-US" sz="1200">
                <a:ea typeface="黑体" panose="02010609060101010101" pitchFamily="49" charset="-122"/>
              </a:rPr>
              <a:t>11</a:t>
            </a:fld>
            <a:endParaRPr lang="zh-CN" altLang="en-US" sz="120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8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171450" indent="-171450" algn="l" rtl="0" eaLnBrk="0" fontAlgn="base" hangingPunct="0"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1pPr>
      <a:lvl2pPr marL="514350" indent="-171450" algn="l" rtl="0" eaLnBrk="0" fontAlgn="base" hangingPunct="0"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2pPr>
      <a:lvl3pPr marL="68580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hyperlink" Target="file:///E:\NSE&#183;7&#24180;&#32423;&#19979;&#20876;(New)\Module%209\&#19971;&#24180;&#32423;&#33521;&#35821;&#22806;&#30740;&#29256;7B%20Module%209%20Life%20story%20Unit%201%20He%20left%20school%20and%20began%20work%20at%20the%20age%20of%20twelve\M9U1A3.mp3" TargetMode="External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/>
          </p:cNvSpPr>
          <p:nvPr>
            <p:ph type="title" idx="4294967295"/>
          </p:nvPr>
        </p:nvSpPr>
        <p:spPr>
          <a:xfrm>
            <a:off x="0" y="863844"/>
            <a:ext cx="9144000" cy="946421"/>
          </a:xfrm>
        </p:spPr>
        <p:txBody>
          <a:bodyPr lIns="68580" tIns="34290" rIns="68580" bIns="34290"/>
          <a:lstStyle/>
          <a:p>
            <a:pPr algn="ctr" eaLnBrk="1" hangingPunct="1">
              <a:defRPr/>
            </a:pPr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Module 9  Life history</a:t>
            </a:r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en-US" altLang="zh-CN" sz="2700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27" name="副标题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99303" y="1790245"/>
            <a:ext cx="7933038" cy="1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Unit 1 He left school and began work at the age of twelve.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338928"/>
            <a:ext cx="9144000" cy="372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en-US" altLang="zh-CN" sz="18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1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/>
          <p:nvPr/>
        </p:nvSpPr>
        <p:spPr>
          <a:xfrm>
            <a:off x="95383" y="700564"/>
            <a:ext cx="6524625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noProof="1"/>
              <a:t>Look and </a:t>
            </a:r>
            <a:r>
              <a:rPr lang="en-US" altLang="zh-CN" noProof="1" smtClean="0"/>
              <a:t>answer</a:t>
            </a:r>
            <a:endParaRPr lang="en-US" altLang="zh-CN" noProof="1"/>
          </a:p>
        </p:txBody>
      </p:sp>
      <p:grpSp>
        <p:nvGrpSpPr>
          <p:cNvPr id="2" name="组合 6"/>
          <p:cNvGrpSpPr/>
          <p:nvPr/>
        </p:nvGrpSpPr>
        <p:grpSpPr>
          <a:xfrm>
            <a:off x="3788569" y="2558654"/>
            <a:ext cx="4632722" cy="1550194"/>
            <a:chOff x="3886200" y="2079790"/>
            <a:chExt cx="4632325" cy="1551155"/>
          </a:xfrm>
        </p:grpSpPr>
        <p:sp>
          <p:nvSpPr>
            <p:cNvPr id="9223" name="TextBox 3"/>
            <p:cNvSpPr txBox="1">
              <a:spLocks noChangeArrowheads="1"/>
            </p:cNvSpPr>
            <p:nvPr/>
          </p:nvSpPr>
          <p:spPr bwMode="auto">
            <a:xfrm>
              <a:off x="4084638" y="2324100"/>
              <a:ext cx="4433887" cy="1062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Who is he?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What do you know about him?</a:t>
              </a:r>
              <a:endPara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矩形标注 5"/>
            <p:cNvSpPr/>
            <p:nvPr/>
          </p:nvSpPr>
          <p:spPr>
            <a:xfrm>
              <a:off x="3886200" y="2079790"/>
              <a:ext cx="4359695" cy="1551155"/>
            </a:xfrm>
            <a:prstGeom prst="wedgeRectCallout">
              <a:avLst>
                <a:gd name="adj1" fmla="val -2917"/>
                <a:gd name="adj2" fmla="val -64301"/>
              </a:avLst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9220" name="图片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8487" y="1778318"/>
            <a:ext cx="3277428" cy="266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559028" y="797719"/>
            <a:ext cx="2243138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/>
          <p:nvPr/>
        </p:nvSpPr>
        <p:spPr>
          <a:xfrm>
            <a:off x="22041" y="651034"/>
            <a:ext cx="6524625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noProof="1"/>
              <a:t>Look and </a:t>
            </a:r>
            <a:r>
              <a:rPr lang="en-US" altLang="zh-CN" noProof="1" smtClean="0"/>
              <a:t>answer</a:t>
            </a:r>
            <a:endParaRPr lang="en-US" altLang="zh-CN" noProof="1"/>
          </a:p>
        </p:txBody>
      </p:sp>
      <p:grpSp>
        <p:nvGrpSpPr>
          <p:cNvPr id="2" name="组合 6"/>
          <p:cNvGrpSpPr/>
          <p:nvPr/>
        </p:nvGrpSpPr>
        <p:grpSpPr>
          <a:xfrm>
            <a:off x="3667126" y="2524125"/>
            <a:ext cx="4632722" cy="1708547"/>
            <a:chOff x="3886200" y="2079625"/>
            <a:chExt cx="4632325" cy="1708150"/>
          </a:xfrm>
        </p:grpSpPr>
        <p:sp>
          <p:nvSpPr>
            <p:cNvPr id="10247" name="TextBox 3"/>
            <p:cNvSpPr txBox="1">
              <a:spLocks noChangeArrowheads="1"/>
            </p:cNvSpPr>
            <p:nvPr/>
          </p:nvSpPr>
          <p:spPr bwMode="auto">
            <a:xfrm>
              <a:off x="4084638" y="2324100"/>
              <a:ext cx="4433887" cy="106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Do you know this book?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What is it about?</a:t>
              </a: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矩形标注 5"/>
            <p:cNvSpPr/>
            <p:nvPr/>
          </p:nvSpPr>
          <p:spPr>
            <a:xfrm>
              <a:off x="3886200" y="2079625"/>
              <a:ext cx="4359695" cy="1708150"/>
            </a:xfrm>
            <a:prstGeom prst="wedgeRectCallout">
              <a:avLst>
                <a:gd name="adj1" fmla="val -2917"/>
                <a:gd name="adj2" fmla="val -64301"/>
              </a:avLst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245" name="图片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559028" y="797719"/>
            <a:ext cx="2243138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Pre-listening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1702" y="1363202"/>
            <a:ext cx="2706090" cy="3130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/>
          <p:nvPr/>
        </p:nvSpPr>
        <p:spPr>
          <a:xfrm>
            <a:off x="128228" y="651036"/>
            <a:ext cx="6524625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noProof="1"/>
              <a:t>Listen and choose the </a:t>
            </a:r>
            <a:r>
              <a:rPr lang="en-US" altLang="zh-CN" noProof="1" smtClean="0"/>
              <a:t>correct </a:t>
            </a:r>
            <a:r>
              <a:rPr lang="en-US" altLang="zh-CN" noProof="1"/>
              <a:t>answer.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165622" y="1209675"/>
            <a:ext cx="7140178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54330" indent="-35433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Where was Mark Twain from?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A. England.         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B.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America.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C. China.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When was Mark Twain born?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A. In 1835. 	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B.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 </a:t>
            </a: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1845. 	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C. In 1855.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When did Mark Twain become famous?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A. In the 1840s. 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B. In the 1850s.  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zh-CN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C. In the 1860s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4" name="Picture 8" descr="图片1fgrfgr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390541" y="1647327"/>
            <a:ext cx="714375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图片1fgrfgr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1165622" y="2632472"/>
            <a:ext cx="714375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图片1fgrfgr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1165622" y="4055269"/>
            <a:ext cx="714375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【听力素材】Module 9 Unit 1 Activity 3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4881" y="730852"/>
            <a:ext cx="304800" cy="304800"/>
          </a:xfrm>
          <a:prstGeom prst="rect">
            <a:avLst/>
          </a:prstGeom>
        </p:spPr>
      </p:pic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/>
          <p:cNvSpPr txBox="1">
            <a:spLocks noChangeArrowheads="1"/>
          </p:cNvSpPr>
          <p:nvPr/>
        </p:nvSpPr>
        <p:spPr bwMode="auto">
          <a:xfrm>
            <a:off x="127397" y="663179"/>
            <a:ext cx="7275909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3 Complete the table about Mark Twain.</a:t>
            </a:r>
          </a:p>
        </p:txBody>
      </p:sp>
      <p:graphicFrame>
        <p:nvGraphicFramePr>
          <p:cNvPr id="3" name="Group 45"/>
          <p:cNvGraphicFramePr>
            <a:graphicFrameLocks noGrp="1"/>
          </p:cNvGraphicFramePr>
          <p:nvPr/>
        </p:nvGraphicFramePr>
        <p:xfrm>
          <a:off x="984647" y="1565672"/>
          <a:ext cx="7124700" cy="3086100"/>
        </p:xfrm>
        <a:graphic>
          <a:graphicData uri="http://schemas.openxmlformats.org/drawingml/2006/table">
            <a:tbl>
              <a:tblPr/>
              <a:tblGrid>
                <a:gridCol w="3269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Time</a:t>
                      </a: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Facts             </a:t>
                      </a: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In 1835</a:t>
                      </a: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At the age of twelve</a:t>
                      </a: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In the 1860s</a:t>
                      </a: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363641" y="2318148"/>
            <a:ext cx="2681288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born in Missouri</a:t>
            </a:r>
            <a:endParaRPr lang="en-US" altLang="zh-CN" sz="210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4363641" y="3046810"/>
            <a:ext cx="3817144" cy="44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210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left school and began work</a:t>
            </a:r>
            <a:endParaRPr lang="en-US" altLang="zh-CN" sz="210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363641" y="3794523"/>
            <a:ext cx="4176713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210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took the name Mark Twain and became very famous</a:t>
            </a:r>
            <a:endParaRPr lang="en-US" altLang="zh-CN" sz="210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【听力素材】Module 9 Unit 1 Activity 3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1196" y="741376"/>
            <a:ext cx="304800" cy="304800"/>
          </a:xfrm>
          <a:prstGeom prst="rect">
            <a:avLst/>
          </a:prstGeom>
        </p:spPr>
      </p:pic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折角形 27"/>
          <p:cNvSpPr/>
          <p:nvPr/>
        </p:nvSpPr>
        <p:spPr>
          <a:xfrm>
            <a:off x="1360884" y="1234678"/>
            <a:ext cx="6473428" cy="351545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0" hangingPunct="0">
              <a:buFontTx/>
              <a:buNone/>
              <a:defRPr/>
            </a:pPr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173460" y="662963"/>
            <a:ext cx="8970539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4 Find the past form of the verbs in the conversation.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37122" y="1236232"/>
            <a:ext cx="14859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5000"/>
              </a:lnSpc>
              <a:buFontTx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</a:p>
          <a:p>
            <a:pPr eaLnBrk="1" hangingPunct="1">
              <a:lnSpc>
                <a:spcPct val="175000"/>
              </a:lnSpc>
              <a:buFontTx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become</a:t>
            </a:r>
          </a:p>
          <a:p>
            <a:pPr eaLnBrk="1" hangingPunct="1">
              <a:lnSpc>
                <a:spcPct val="175000"/>
              </a:lnSpc>
              <a:buFontTx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begin</a:t>
            </a:r>
            <a:endParaRPr lang="zh-CN" altLang="en-US" sz="210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75000"/>
              </a:lnSpc>
              <a:buFontTx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</a:t>
            </a:r>
          </a:p>
          <a:p>
            <a:pPr eaLnBrk="1" hangingPunct="1">
              <a:lnSpc>
                <a:spcPct val="175000"/>
              </a:lnSpc>
              <a:buFontTx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get</a:t>
            </a:r>
          </a:p>
          <a:p>
            <a:pPr eaLnBrk="1" hangingPunct="1">
              <a:lnSpc>
                <a:spcPct val="175000"/>
              </a:lnSpc>
              <a:buFontTx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</a:t>
            </a:r>
            <a:endParaRPr lang="zh-CN" altLang="en-US" sz="210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69890" y="1544603"/>
            <a:ext cx="14859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5000"/>
              </a:lnSpc>
              <a:buFontTx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know</a:t>
            </a:r>
          </a:p>
          <a:p>
            <a:pPr eaLnBrk="1" hangingPunct="1">
              <a:lnSpc>
                <a:spcPct val="175000"/>
              </a:lnSpc>
              <a:buFontTx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leave</a:t>
            </a:r>
          </a:p>
          <a:p>
            <a:pPr eaLnBrk="1" hangingPunct="1">
              <a:lnSpc>
                <a:spcPct val="175000"/>
              </a:lnSpc>
              <a:buFontTx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read</a:t>
            </a:r>
            <a:endParaRPr lang="zh-CN" altLang="en-US" sz="210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75000"/>
              </a:lnSpc>
              <a:buFontTx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take</a:t>
            </a:r>
          </a:p>
          <a:p>
            <a:pPr eaLnBrk="1" hangingPunct="1">
              <a:lnSpc>
                <a:spcPct val="175000"/>
              </a:lnSpc>
              <a:buFontTx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write</a:t>
            </a:r>
            <a:endParaRPr lang="zh-CN" altLang="en-US" sz="210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11065" y="2505359"/>
            <a:ext cx="188356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began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11066" y="1963574"/>
            <a:ext cx="1883569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became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11066" y="1378020"/>
            <a:ext cx="1883569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was/were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97089" y="3090913"/>
            <a:ext cx="1883569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did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07753" y="3631790"/>
            <a:ext cx="740569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97089" y="4205498"/>
            <a:ext cx="108346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went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851716" y="3950731"/>
            <a:ext cx="1082278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wrote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851716" y="3398639"/>
            <a:ext cx="1082278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took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851716" y="2833689"/>
            <a:ext cx="1082278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read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851716" y="2268738"/>
            <a:ext cx="754856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left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851715" y="1709895"/>
            <a:ext cx="1082278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knew</a:t>
            </a:r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9"/>
          <p:cNvSpPr txBox="1">
            <a:spLocks noChangeArrowheads="1"/>
          </p:cNvSpPr>
          <p:nvPr/>
        </p:nvSpPr>
        <p:spPr bwMode="auto">
          <a:xfrm>
            <a:off x="228858" y="1498117"/>
            <a:ext cx="598884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Mark Twain came from ________. He ____ a writer and 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Tom sawyer 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was his work. He ________ in 1835.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At the age of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twelve, he ___________ and ______ work. He _____ for a newspaper and _________on a boat. He ______________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the 1860s.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He ______to Europe. He ___________ to China.</a:t>
            </a:r>
            <a:endParaRPr lang="en-US" altLang="zh-CN" sz="210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228857" y="703026"/>
            <a:ext cx="5880497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Read and </a:t>
            </a:r>
            <a:r>
              <a:rPr lang="en-US" altLang="zh-CN" smtClean="0"/>
              <a:t>fill</a:t>
            </a:r>
            <a:endParaRPr lang="en-US" altLang="zh-CN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80974" y="1612418"/>
            <a:ext cx="113556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America 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426199" y="1612417"/>
            <a:ext cx="732234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was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992216" y="2082895"/>
            <a:ext cx="1600200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was born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018234" y="2553373"/>
            <a:ext cx="1553766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left school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935247" y="2566755"/>
            <a:ext cx="1447800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began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335298" y="3050691"/>
            <a:ext cx="967978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wrote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377695" y="3068604"/>
            <a:ext cx="1524000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got work  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311731" y="3511463"/>
            <a:ext cx="2438400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became famous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038050" y="3528236"/>
            <a:ext cx="966788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went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654035" y="4027005"/>
            <a:ext cx="1788319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didn’t come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350" name="图片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548392" y="2140226"/>
            <a:ext cx="2236886" cy="172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40481" y="725091"/>
            <a:ext cx="8070878" cy="105413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267970" indent="-267970"/>
            <a:r>
              <a:rPr lang="en-US" altLang="zh-CN"/>
              <a:t>5 Complete the sentences with the correct  form of the words from the </a:t>
            </a:r>
            <a:r>
              <a:rPr lang="en-US" altLang="zh-CN" smtClean="0"/>
              <a:t>box.</a:t>
            </a:r>
            <a:endParaRPr lang="en-US" altLang="zh-CN"/>
          </a:p>
        </p:txBody>
      </p:sp>
      <p:grpSp>
        <p:nvGrpSpPr>
          <p:cNvPr id="2" name="组合 5"/>
          <p:cNvGrpSpPr/>
          <p:nvPr/>
        </p:nvGrpSpPr>
        <p:grpSpPr>
          <a:xfrm>
            <a:off x="1484710" y="1588003"/>
            <a:ext cx="6174581" cy="459700"/>
            <a:chOff x="869950" y="1169172"/>
            <a:chExt cx="6173507" cy="458446"/>
          </a:xfrm>
        </p:grpSpPr>
        <p:sp>
          <p:nvSpPr>
            <p:cNvPr id="3" name="圆角矩形 2"/>
            <p:cNvSpPr/>
            <p:nvPr/>
          </p:nvSpPr>
          <p:spPr>
            <a:xfrm>
              <a:off x="869950" y="1169172"/>
              <a:ext cx="6173507" cy="45844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buFontTx/>
                <a:buNone/>
                <a:defRPr/>
              </a:pPr>
              <a:endParaRPr lang="zh-CN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373" name="矩形 2"/>
            <p:cNvSpPr>
              <a:spLocks noChangeArrowheads="1"/>
            </p:cNvSpPr>
            <p:nvPr/>
          </p:nvSpPr>
          <p:spPr bwMode="auto">
            <a:xfrm>
              <a:off x="1429847" y="1183775"/>
              <a:ext cx="5053711" cy="41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>
                  <a:solidFill>
                    <a:srgbClr val="FF66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age  become  Europe  newspaper  real  writer</a:t>
              </a:r>
              <a:endParaRPr lang="en-US" altLang="zh-CN" sz="2100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484710" y="2355418"/>
            <a:ext cx="6174581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1) He began work at the __________ of twelve.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2) His __________ name was Samuel Clemens.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3) He wrote for a(n) __________.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4) He __________ very famous.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5) He went to __________, </a:t>
            </a:r>
            <a:r>
              <a:rPr lang="en-US" altLang="zh-TW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but he didn’t come to China.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6) He is a great __________.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546375" y="2354824"/>
            <a:ext cx="58092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age 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608659" y="2777478"/>
            <a:ext cx="61138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real 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762969" y="3137658"/>
            <a:ext cx="129105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newspaper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334350" y="3507115"/>
            <a:ext cx="96404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became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304579" y="3920494"/>
            <a:ext cx="91678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Europe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505459" y="4311614"/>
            <a:ext cx="78224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writer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98823" y="640557"/>
            <a:ext cx="3745706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Language points</a:t>
            </a: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790575" y="1589485"/>
            <a:ext cx="7873604" cy="24919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386080" indent="-386080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Tom Sawyer,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by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the famous American writer, Mark</a:t>
            </a:r>
          </a:p>
          <a:p>
            <a:pPr marL="386080" indent="-386080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Twain. </a:t>
            </a:r>
          </a:p>
          <a:p>
            <a:pPr marL="386080" indent="-386080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by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在此处表示“由</a:t>
            </a:r>
            <a:r>
              <a:rPr lang="en-US" altLang="zh-CN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创作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”。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e.g. </a:t>
            </a:r>
            <a:r>
              <a:rPr lang="en-US" altLang="zh-CN" sz="2100" i="1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Hamlet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is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play by Shakespeare</a:t>
            </a:r>
            <a:r>
              <a:rPr lang="en-US" altLang="zh-CN" sz="2100" dirty="0">
                <a:solidFill>
                  <a:srgbClr val="00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哈姆雷特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是莎士比亚写的戏剧。</a:t>
            </a:r>
          </a:p>
        </p:txBody>
      </p:sp>
      <p:pic>
        <p:nvPicPr>
          <p:cNvPr id="18436" name="图片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03231" y="2064544"/>
            <a:ext cx="20716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67867" y="646510"/>
            <a:ext cx="3745706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Language points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778669" y="1168004"/>
            <a:ext cx="60257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14350" indent="-5143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辨析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】find out, find</a:t>
            </a: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look for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94717" y="1931556"/>
          <a:ext cx="7954566" cy="278725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99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5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0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100" b="0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find out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00" b="0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发现；查明；弄清</a:t>
                      </a:r>
                      <a:endParaRPr lang="zh-CN" sz="2100" b="0" ker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00" b="0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多指通过调查、询问、分析等搞清楚、弄明白某种情况或事实。</a:t>
                      </a:r>
                      <a:endParaRPr lang="zh-CN" sz="2100" b="0" ker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00" b="0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强调结果。</a:t>
                      </a:r>
                      <a:endParaRPr lang="zh-CN" sz="2100" b="0" ker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445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100" b="0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find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00" b="0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找到；</a:t>
                      </a:r>
                      <a:endParaRPr lang="en-US" altLang="zh-CN" sz="2100" b="0" ker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00" b="0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发现</a:t>
                      </a:r>
                      <a:endParaRPr lang="zh-CN" sz="2100" b="0" ker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00" b="0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指通过寻找，发现某人或某物；有时也指偶然发现。 </a:t>
                      </a:r>
                      <a:endParaRPr lang="zh-CN" sz="2100" b="0" ker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00" b="0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强调结果。</a:t>
                      </a:r>
                      <a:endParaRPr lang="zh-CN" sz="2100" b="0" ker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606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100" b="0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look for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00" b="0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寻找</a:t>
                      </a:r>
                      <a:endParaRPr lang="zh-CN" sz="2100" b="0" ker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00" b="0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指有目的地寻找某人或某物。</a:t>
                      </a:r>
                      <a:endParaRPr lang="zh-CN" sz="2100" b="0" ker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00" b="0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强调动作。</a:t>
                      </a:r>
                      <a:endParaRPr lang="zh-CN" sz="2100" b="0" ker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1848445" y="2480725"/>
            <a:ext cx="5445919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en-US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Jim couldn’t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</a:t>
            </a:r>
            <a:r>
              <a:rPr lang="en-US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his mother.</a:t>
            </a:r>
          </a:p>
          <a:p>
            <a:pPr eaLnBrk="1" hangingPunct="1">
              <a:lnSpc>
                <a:spcPct val="150000"/>
              </a:lnSpc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en-US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We need to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</a:t>
            </a:r>
            <a:r>
              <a:rPr lang="en-US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how much it will cost.</a:t>
            </a:r>
          </a:p>
          <a:p>
            <a:pPr eaLnBrk="1" hangingPunct="1">
              <a:lnSpc>
                <a:spcPct val="150000"/>
              </a:lnSpc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en-US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She is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</a:t>
            </a:r>
            <a:r>
              <a:rPr lang="en-US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her son in the park.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179825" y="1319770"/>
            <a:ext cx="8365331" cy="3924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21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the sentences with the correct form of the words from the box.</a:t>
            </a:r>
          </a:p>
        </p:txBody>
      </p:sp>
      <p:grpSp>
        <p:nvGrpSpPr>
          <p:cNvPr id="2" name="组合 4"/>
          <p:cNvGrpSpPr/>
          <p:nvPr/>
        </p:nvGrpSpPr>
        <p:grpSpPr>
          <a:xfrm>
            <a:off x="1849041" y="1913795"/>
            <a:ext cx="5445919" cy="459700"/>
            <a:chOff x="869950" y="1168029"/>
            <a:chExt cx="6437629" cy="459869"/>
          </a:xfrm>
        </p:grpSpPr>
        <p:sp>
          <p:nvSpPr>
            <p:cNvPr id="6" name="圆角矩形 5"/>
            <p:cNvSpPr/>
            <p:nvPr/>
          </p:nvSpPr>
          <p:spPr>
            <a:xfrm>
              <a:off x="869950" y="1168029"/>
              <a:ext cx="6437629" cy="459869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buFontTx/>
                <a:buNone/>
                <a:defRPr/>
              </a:pP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黑体" panose="02010609060101010101" pitchFamily="49" charset="-122"/>
                <a:cs typeface="Lao UI" panose="020B0502040204020203" pitchFamily="34" charset="0"/>
              </a:endParaRPr>
            </a:p>
          </p:txBody>
        </p:sp>
        <p:sp>
          <p:nvSpPr>
            <p:cNvPr id="21514" name="矩形 2"/>
            <p:cNvSpPr>
              <a:spLocks noChangeArrowheads="1"/>
            </p:cNvSpPr>
            <p:nvPr/>
          </p:nvSpPr>
          <p:spPr bwMode="auto">
            <a:xfrm>
              <a:off x="1507759" y="1201683"/>
              <a:ext cx="5137486" cy="415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find              </a:t>
              </a:r>
              <a:r>
                <a:rPr lang="en-US" altLang="zh-CN" sz="21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find out             look for</a:t>
              </a:r>
              <a:endPara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58232" y="2848162"/>
            <a:ext cx="639366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find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605989" y="3396769"/>
            <a:ext cx="105132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find out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934890" y="3934769"/>
            <a:ext cx="134302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looking for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7867" y="646510"/>
            <a:ext cx="3745706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Language points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/>
          <p:nvPr/>
        </p:nvSpPr>
        <p:spPr>
          <a:xfrm>
            <a:off x="32358" y="660716"/>
            <a:ext cx="6596061" cy="4385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Listen to a song.</a:t>
            </a:r>
            <a:endParaRPr lang="en-US" altLang="zh-CN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TextBox 19"/>
          <p:cNvSpPr txBox="1">
            <a:spLocks noChangeArrowheads="1"/>
          </p:cNvSpPr>
          <p:nvPr/>
        </p:nvSpPr>
        <p:spPr bwMode="auto">
          <a:xfrm>
            <a:off x="2231827" y="1700458"/>
            <a:ext cx="4680347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is the song about?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Warming-up</a:t>
            </a:r>
          </a:p>
        </p:txBody>
      </p:sp>
      <p:pic>
        <p:nvPicPr>
          <p:cNvPr id="2" name="The Months of the Y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9652" y="754623"/>
            <a:ext cx="304800" cy="304800"/>
          </a:xfrm>
          <a:prstGeom prst="rect">
            <a:avLst/>
          </a:prstGeom>
        </p:spPr>
      </p:pic>
      <p:pic>
        <p:nvPicPr>
          <p:cNvPr id="1026" name="Picture 2" descr="查看源图像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178969" y="2356247"/>
            <a:ext cx="2486024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1632502" y="1229320"/>
            <a:ext cx="5878996" cy="24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514350" indent="-51435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He left school and began work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at the age of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twelve.</a:t>
            </a:r>
          </a:p>
          <a:p>
            <a:pPr marL="267970" indent="-267970" eaLnBrk="1" hangingPunct="1">
              <a:lnSpc>
                <a:spcPct val="150000"/>
              </a:lnSpc>
              <a:tabLst>
                <a:tab pos="267335" algn="l"/>
              </a:tabLst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at the age of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是介词短语，意为</a:t>
            </a:r>
            <a:r>
              <a:rPr lang="zh-CN" altLang="en-US" sz="2100" dirty="0">
                <a:solidFill>
                  <a:srgbClr val="595959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lang="en-US" altLang="zh-CN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岁时</a:t>
            </a:r>
            <a:r>
              <a:rPr lang="zh-CN" altLang="en-US" sz="2100" dirty="0">
                <a:solidFill>
                  <a:srgbClr val="595959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”，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常在句中作时间状语。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139459" y="696085"/>
            <a:ext cx="3746897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Language points</a:t>
            </a:r>
          </a:p>
        </p:txBody>
      </p:sp>
      <p:sp>
        <p:nvSpPr>
          <p:cNvPr id="33797" name="矩形 11"/>
          <p:cNvSpPr>
            <a:spLocks noChangeArrowheads="1"/>
          </p:cNvSpPr>
          <p:nvPr/>
        </p:nvSpPr>
        <p:spPr bwMode="auto">
          <a:xfrm>
            <a:off x="1927396" y="3552588"/>
            <a:ext cx="457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14350" indent="-51435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约翰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18</a:t>
            </a:r>
            <a:r>
              <a:rPr lang="zh-CN" altLang="en-US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岁时去了北京。</a:t>
            </a:r>
            <a:endParaRPr lang="en-US" altLang="zh-CN" sz="210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798" name="矩形 12"/>
          <p:cNvSpPr>
            <a:spLocks noChangeArrowheads="1"/>
          </p:cNvSpPr>
          <p:nvPr/>
        </p:nvSpPr>
        <p:spPr bwMode="auto">
          <a:xfrm>
            <a:off x="1927396" y="2880096"/>
            <a:ext cx="41764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514350" indent="-51435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John went to Beijing at the age of 18.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86917" y="638175"/>
            <a:ext cx="3745706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Language points</a:t>
            </a:r>
          </a:p>
        </p:txBody>
      </p:sp>
      <p:sp>
        <p:nvSpPr>
          <p:cNvPr id="34819" name="矩形 1"/>
          <p:cNvSpPr>
            <a:spLocks noChangeArrowheads="1"/>
          </p:cNvSpPr>
          <p:nvPr/>
        </p:nvSpPr>
        <p:spPr bwMode="auto">
          <a:xfrm>
            <a:off x="1127503" y="1196266"/>
            <a:ext cx="7062444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514350" indent="-5143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But he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took the name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Mark Twain and became very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famous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the 1860s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took the name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原形是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take the name</a:t>
            </a:r>
            <a:r>
              <a:rPr lang="zh-CN" altLang="en-US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</a:t>
            </a:r>
            <a:r>
              <a:rPr lang="zh-CN" altLang="en-US" sz="2100" dirty="0">
                <a:solidFill>
                  <a:srgbClr val="595959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起名；取名</a:t>
            </a:r>
            <a:r>
              <a:rPr lang="zh-CN" altLang="en-US" sz="2100" dirty="0">
                <a:solidFill>
                  <a:srgbClr val="595959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the 1860s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不是具体时间，而是指</a:t>
            </a:r>
            <a:r>
              <a:rPr lang="zh-CN" altLang="en-US" sz="2100" dirty="0">
                <a:solidFill>
                  <a:srgbClr val="595959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“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19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世纪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年代。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100" dirty="0">
                <a:solidFill>
                  <a:srgbClr val="595959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“</a:t>
            </a:r>
            <a:r>
              <a:rPr lang="en-US" altLang="zh-CN" sz="2100" dirty="0" err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in+the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整数年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+s/’s</a:t>
            </a:r>
            <a:r>
              <a:rPr lang="zh-CN" altLang="en-US" sz="2100" dirty="0">
                <a:solidFill>
                  <a:srgbClr val="595959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是表达年代的固定用法。表示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100" dirty="0">
                <a:solidFill>
                  <a:srgbClr val="595959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“</a:t>
            </a:r>
            <a:r>
              <a:rPr lang="en-US" altLang="zh-CN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</a:t>
            </a:r>
            <a:r>
              <a:rPr lang="en-US" altLang="zh-CN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年代</a:t>
            </a:r>
            <a:r>
              <a:rPr lang="zh-CN" altLang="en-US" sz="2100" dirty="0">
                <a:solidFill>
                  <a:srgbClr val="595959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e.g. in the 1990s  20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世纪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90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年代</a:t>
            </a: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2"/>
          <p:cNvSpPr>
            <a:spLocks noChangeArrowheads="1"/>
          </p:cNvSpPr>
          <p:nvPr/>
        </p:nvSpPr>
        <p:spPr bwMode="auto">
          <a:xfrm>
            <a:off x="2559611" y="1813322"/>
            <a:ext cx="4024778" cy="24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/ɑː/ 	        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     M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	m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ket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/eɪ	        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ay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M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ay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st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/iː/	        r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ea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	 t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ea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cher	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/uː/          f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oo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        sch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oo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     t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oo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/ʊ/           b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oo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        g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oo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endParaRPr lang="en-US" altLang="zh-CN" sz="210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179630" y="732994"/>
            <a:ext cx="5880497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6 Listen and repeat.</a:t>
            </a:r>
          </a:p>
        </p:txBody>
      </p:sp>
      <p:pic>
        <p:nvPicPr>
          <p:cNvPr id="2" name="【听力素材】Module 9 Unit 1 Activity 6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7478" y="799884"/>
            <a:ext cx="304800" cy="304800"/>
          </a:xfrm>
          <a:prstGeom prst="rect">
            <a:avLst/>
          </a:prstGeom>
        </p:spPr>
      </p:pic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8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37124" y="990601"/>
            <a:ext cx="7645940" cy="1033361"/>
            <a:chOff x="4378035" y="2983023"/>
            <a:chExt cx="24771928" cy="3711996"/>
          </a:xfrm>
        </p:grpSpPr>
        <p:grpSp>
          <p:nvGrpSpPr>
            <p:cNvPr id="4" name="组合 3"/>
            <p:cNvGrpSpPr/>
            <p:nvPr/>
          </p:nvGrpSpPr>
          <p:grpSpPr>
            <a:xfrm>
              <a:off x="4378035" y="2983023"/>
              <a:ext cx="24771928" cy="3711996"/>
              <a:chOff x="1629415" y="1868691"/>
              <a:chExt cx="6120000" cy="4682249"/>
            </a:xfrm>
          </p:grpSpPr>
          <p:sp>
            <p:nvSpPr>
              <p:cNvPr id="6" name="圆角矩形 5"/>
              <p:cNvSpPr>
                <a:spLocks noChangeArrowheads="1"/>
              </p:cNvSpPr>
              <p:nvPr/>
            </p:nvSpPr>
            <p:spPr bwMode="auto">
              <a:xfrm>
                <a:off x="1629415" y="2071015"/>
                <a:ext cx="6120000" cy="4479925"/>
              </a:xfrm>
              <a:custGeom>
                <a:avLst/>
                <a:gdLst>
                  <a:gd name="T0" fmla="*/ 0 w 2088232"/>
                  <a:gd name="T1" fmla="*/ 0 h 4968552"/>
                  <a:gd name="T2" fmla="*/ 2088232 w 2088232"/>
                  <a:gd name="T3" fmla="*/ 4968552 h 4968552"/>
                </a:gdLst>
                <a:ahLst/>
                <a:cxnLst/>
                <a:rect l="T0" t="T1" r="T2" b="T3"/>
                <a:pathLst>
                  <a:path w="2088232" h="4968552">
                    <a:moveTo>
                      <a:pt x="348046" y="0"/>
                    </a:moveTo>
                    <a:lnTo>
                      <a:pt x="1740186" y="0"/>
                    </a:lnTo>
                    <a:cubicBezTo>
                      <a:pt x="1932406" y="0"/>
                      <a:pt x="2088232" y="155826"/>
                      <a:pt x="2088232" y="348046"/>
                    </a:cubicBezTo>
                    <a:lnTo>
                      <a:pt x="2088232" y="4965280"/>
                    </a:lnTo>
                    <a:lnTo>
                      <a:pt x="2014428" y="4838031"/>
                    </a:lnTo>
                    <a:lnTo>
                      <a:pt x="1938726" y="4968552"/>
                    </a:lnTo>
                    <a:lnTo>
                      <a:pt x="1872033" y="4968552"/>
                    </a:lnTo>
                    <a:lnTo>
                      <a:pt x="1796331" y="4838031"/>
                    </a:lnTo>
                    <a:lnTo>
                      <a:pt x="1720629" y="4968552"/>
                    </a:lnTo>
                    <a:lnTo>
                      <a:pt x="1653936" y="4968552"/>
                    </a:lnTo>
                    <a:lnTo>
                      <a:pt x="1578234" y="4838031"/>
                    </a:lnTo>
                    <a:lnTo>
                      <a:pt x="1502532" y="4968552"/>
                    </a:lnTo>
                    <a:lnTo>
                      <a:pt x="1435839" y="4968552"/>
                    </a:lnTo>
                    <a:lnTo>
                      <a:pt x="1360137" y="4838031"/>
                    </a:lnTo>
                    <a:lnTo>
                      <a:pt x="1284435" y="4968552"/>
                    </a:lnTo>
                    <a:lnTo>
                      <a:pt x="1217742" y="4968552"/>
                    </a:lnTo>
                    <a:lnTo>
                      <a:pt x="1142040" y="4838031"/>
                    </a:lnTo>
                    <a:lnTo>
                      <a:pt x="1066338" y="4968552"/>
                    </a:lnTo>
                    <a:lnTo>
                      <a:pt x="999645" y="4968552"/>
                    </a:lnTo>
                    <a:lnTo>
                      <a:pt x="923943" y="4838031"/>
                    </a:lnTo>
                    <a:lnTo>
                      <a:pt x="848241" y="4968552"/>
                    </a:lnTo>
                    <a:lnTo>
                      <a:pt x="781548" y="4968552"/>
                    </a:lnTo>
                    <a:lnTo>
                      <a:pt x="705846" y="4838031"/>
                    </a:lnTo>
                    <a:lnTo>
                      <a:pt x="630144" y="4968552"/>
                    </a:lnTo>
                    <a:lnTo>
                      <a:pt x="563451" y="4968552"/>
                    </a:lnTo>
                    <a:lnTo>
                      <a:pt x="487749" y="4838031"/>
                    </a:lnTo>
                    <a:lnTo>
                      <a:pt x="412047" y="4968552"/>
                    </a:lnTo>
                    <a:lnTo>
                      <a:pt x="345354" y="4968552"/>
                    </a:lnTo>
                    <a:lnTo>
                      <a:pt x="269652" y="4838031"/>
                    </a:lnTo>
                    <a:lnTo>
                      <a:pt x="193950" y="4968552"/>
                    </a:lnTo>
                    <a:lnTo>
                      <a:pt x="127257" y="4968552"/>
                    </a:lnTo>
                    <a:lnTo>
                      <a:pt x="51555" y="4838031"/>
                    </a:lnTo>
                    <a:lnTo>
                      <a:pt x="0" y="4926919"/>
                    </a:lnTo>
                    <a:lnTo>
                      <a:pt x="0" y="348046"/>
                    </a:lnTo>
                    <a:cubicBezTo>
                      <a:pt x="0" y="155826"/>
                      <a:pt x="155826" y="0"/>
                      <a:pt x="348046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400" cap="flat" cmpd="sng">
                <a:solidFill>
                  <a:srgbClr val="32ADCE"/>
                </a:solidFill>
                <a:beve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4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" name="椭圆 19"/>
              <p:cNvSpPr>
                <a:spLocks noChangeArrowheads="1"/>
              </p:cNvSpPr>
              <p:nvPr/>
            </p:nvSpPr>
            <p:spPr bwMode="auto">
              <a:xfrm>
                <a:off x="4576952" y="2175638"/>
                <a:ext cx="155575" cy="155575"/>
              </a:xfrm>
              <a:prstGeom prst="ellipse">
                <a:avLst/>
              </a:prstGeom>
              <a:solidFill>
                <a:srgbClr val="FFFFFF"/>
              </a:solidFill>
              <a:ln w="25400" cap="flat" cmpd="sng">
                <a:solidFill>
                  <a:srgbClr val="595959"/>
                </a:solidFill>
                <a:beve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4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矩形 20"/>
              <p:cNvSpPr>
                <a:spLocks noChangeArrowheads="1"/>
              </p:cNvSpPr>
              <p:nvPr/>
            </p:nvSpPr>
            <p:spPr bwMode="auto">
              <a:xfrm>
                <a:off x="4611378" y="1868691"/>
                <a:ext cx="77787" cy="376238"/>
              </a:xfrm>
              <a:prstGeom prst="rect">
                <a:avLst/>
              </a:prstGeom>
              <a:gradFill rotWithShape="1">
                <a:gsLst>
                  <a:gs pos="0">
                    <a:srgbClr val="634114"/>
                  </a:gs>
                  <a:gs pos="20000">
                    <a:srgbClr val="8E5D1E"/>
                  </a:gs>
                  <a:gs pos="37999">
                    <a:srgbClr val="A16A22"/>
                  </a:gs>
                  <a:gs pos="62000">
                    <a:srgbClr val="674313"/>
                  </a:gs>
                  <a:gs pos="100000">
                    <a:srgbClr val="AA7125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4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" name="对角圆角矩形 4"/>
            <p:cNvSpPr/>
            <p:nvPr/>
          </p:nvSpPr>
          <p:spPr>
            <a:xfrm>
              <a:off x="4378035" y="3269963"/>
              <a:ext cx="24771928" cy="3325093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字母组合</a:t>
              </a:r>
              <a:r>
                <a:rPr lang="en-US" altLang="zh-CN" sz="17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ar</a:t>
              </a:r>
              <a:r>
                <a:rPr lang="zh-CN" altLang="en-U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通常读长音</a:t>
              </a:r>
              <a:r>
                <a:rPr lang="en-US" altLang="zh-CN" sz="17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/ɑː/</a:t>
              </a:r>
              <a:r>
                <a:rPr lang="zh-CN" altLang="en-US" sz="17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；</a:t>
              </a:r>
              <a:r>
                <a:rPr lang="zh-CN" altLang="en-U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字母组合</a:t>
              </a:r>
              <a:r>
                <a:rPr lang="en-US" altLang="zh-CN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ay</a:t>
              </a:r>
              <a:r>
                <a:rPr lang="zh-CN" altLang="en-U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通常读长音</a:t>
              </a:r>
              <a:r>
                <a:rPr lang="en-US" altLang="zh-CN" sz="17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/eɪ/</a:t>
              </a:r>
              <a:r>
                <a:rPr lang="zh-CN" altLang="en-U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，也就是第一个元音字母的名称音；字母组合</a:t>
              </a:r>
              <a:r>
                <a:rPr lang="en-US" altLang="zh-CN" sz="17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ea</a:t>
              </a:r>
              <a:r>
                <a:rPr lang="zh-CN" altLang="en-U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通常读长音</a:t>
              </a:r>
              <a:r>
                <a:rPr lang="en-US" altLang="zh-CN" sz="17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/iː/</a:t>
              </a:r>
              <a:r>
                <a:rPr lang="zh-CN" altLang="en-U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，也就是第一个元音字母的名称音；字母组合</a:t>
              </a:r>
              <a:r>
                <a:rPr lang="en-US" altLang="zh-CN" sz="17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oo</a:t>
              </a:r>
              <a:r>
                <a:rPr lang="zh-CN" altLang="en-U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在多数情况下读长音</a:t>
              </a:r>
              <a:r>
                <a:rPr lang="en-US" altLang="zh-CN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/u:/</a:t>
              </a:r>
              <a:r>
                <a:rPr lang="zh-CN" altLang="en-U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，少数读短音</a:t>
              </a:r>
              <a:r>
                <a:rPr lang="en-US" altLang="zh-CN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/ʊ/</a:t>
              </a:r>
              <a:r>
                <a:rPr lang="zh-CN" altLang="en-U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zh-CN" altLang="en-US" sz="17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737123" y="2097641"/>
          <a:ext cx="7591177" cy="150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3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8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smtClean="0">
                          <a:latin typeface="+mj-lt"/>
                          <a:ea typeface="黑体" panose="02010609060101010101" pitchFamily="49" charset="-122"/>
                        </a:rPr>
                        <a:t>字母组合</a:t>
                      </a:r>
                      <a:endParaRPr lang="zh-CN" altLang="en-US" sz="1700"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smtClean="0">
                          <a:latin typeface="+mj-lt"/>
                        </a:rPr>
                        <a:t>ar</a:t>
                      </a:r>
                      <a:endParaRPr lang="zh-CN" altLang="en-US" sz="1700"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smtClean="0">
                          <a:latin typeface="+mj-lt"/>
                        </a:rPr>
                        <a:t>ay</a:t>
                      </a:r>
                      <a:endParaRPr lang="zh-CN" altLang="en-US" sz="1700"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err="1" smtClean="0">
                          <a:latin typeface="+mj-lt"/>
                        </a:rPr>
                        <a:t>ea</a:t>
                      </a:r>
                      <a:endParaRPr lang="zh-CN" altLang="en-US" sz="1700"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700" err="1" smtClean="0">
                          <a:latin typeface="+mj-lt"/>
                        </a:rPr>
                        <a:t>oo</a:t>
                      </a:r>
                      <a:endParaRPr lang="zh-CN" altLang="en-US" sz="1700"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黑体" panose="02010609060101010101" pitchFamily="49" charset="-122"/>
                        </a:rPr>
                        <a:t>音标</a:t>
                      </a:r>
                      <a:endParaRPr lang="zh-CN" altLang="en-US" sz="1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i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/ɑː/</a:t>
                      </a:r>
                      <a:endParaRPr lang="zh-CN" altLang="en-US" sz="17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700" b="1" i="0" kern="120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eɪ/</a:t>
                      </a:r>
                      <a:endParaRPr lang="zh-CN" altLang="en-US" sz="17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700" b="1" i="0" kern="120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iː/</a:t>
                      </a:r>
                      <a:endParaRPr lang="zh-CN" altLang="en-US" sz="17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i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/uː/</a:t>
                      </a:r>
                      <a:endParaRPr lang="zh-CN" altLang="en-US" sz="17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i="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/ʊ/</a:t>
                      </a:r>
                      <a:endParaRPr lang="zh-CN" altLang="en-US" sz="17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黑体" panose="02010609060101010101" pitchFamily="49" charset="-122"/>
                        </a:rPr>
                        <a:t>单词</a:t>
                      </a:r>
                      <a:endParaRPr lang="zh-CN" altLang="en-US" sz="1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CN" sz="170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en-US" altLang="zh-CN" sz="170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ty</a:t>
                      </a:r>
                    </a:p>
                    <a:p>
                      <a:pPr algn="ctr"/>
                      <a:r>
                        <a:rPr lang="en-US" altLang="zh-CN" sz="170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1700" kern="120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en-US" altLang="zh-CN" sz="170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algn="ctr"/>
                      <a:r>
                        <a:rPr lang="en-US" altLang="zh-CN" sz="170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altLang="zh-CN" sz="1700" kern="120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en-US" altLang="zh-CN" sz="170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</a:t>
                      </a:r>
                      <a:endParaRPr lang="zh-CN" altLang="en-US" sz="170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altLang="zh-CN" sz="170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ay</a:t>
                      </a:r>
                    </a:p>
                    <a:p>
                      <a:pPr algn="ctr"/>
                      <a:r>
                        <a:rPr lang="en-US" altLang="zh-CN" sz="170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altLang="zh-CN" sz="170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1700" kern="120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</a:p>
                    <a:p>
                      <a:pPr algn="ctr"/>
                      <a:r>
                        <a:rPr lang="en-US" altLang="zh-CN" sz="1700" kern="120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700" kern="120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ay</a:t>
                      </a:r>
                      <a:endParaRPr lang="zh-CN" altLang="en-US" sz="1700" kern="1200">
                        <a:solidFill>
                          <a:srgbClr val="FF0000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smtClean="0">
                          <a:latin typeface="+mj-lt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zh-CN" sz="170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ea</a:t>
                      </a:r>
                      <a:r>
                        <a:rPr lang="en-US" altLang="zh-CN" sz="1700" smtClean="0">
                          <a:latin typeface="+mj-lt"/>
                          <a:cs typeface="Times New Roman" panose="02020603050405020304" pitchFamily="18" charset="0"/>
                        </a:rPr>
                        <a:t>ch</a:t>
                      </a:r>
                    </a:p>
                    <a:p>
                      <a:pPr algn="ctr"/>
                      <a:r>
                        <a:rPr lang="en-US" altLang="zh-CN" sz="1700" smtClean="0">
                          <a:latin typeface="+mj-lt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zh-CN" sz="170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ea</a:t>
                      </a:r>
                    </a:p>
                    <a:p>
                      <a:pPr algn="ctr"/>
                      <a:r>
                        <a:rPr lang="en-US" altLang="zh-CN" sz="1700" smtClean="0">
                          <a:latin typeface="+mj-lt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70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ea</a:t>
                      </a:r>
                      <a:r>
                        <a:rPr lang="en-US" altLang="zh-CN" sz="1700" smtClean="0">
                          <a:latin typeface="+mj-lt"/>
                          <a:cs typeface="Times New Roman" panose="02020603050405020304" pitchFamily="18" charset="0"/>
                        </a:rPr>
                        <a:t>ch</a:t>
                      </a:r>
                      <a:endParaRPr lang="zh-CN" altLang="en-US" sz="170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smtClean="0">
                          <a:latin typeface="+mj-lt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70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oo</a:t>
                      </a:r>
                    </a:p>
                    <a:p>
                      <a:pPr algn="ctr"/>
                      <a:r>
                        <a:rPr lang="en-US" altLang="zh-CN" sz="1700" smtClean="0">
                          <a:latin typeface="+mj-lt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170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en-US" altLang="zh-CN" sz="1700" smtClean="0">
                          <a:latin typeface="+mj-lt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algn="ctr"/>
                      <a:r>
                        <a:rPr lang="en-US" altLang="zh-CN" sz="1700" smtClean="0">
                          <a:latin typeface="+mj-lt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altLang="zh-CN" sz="170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en-US" altLang="zh-CN" sz="1700" smtClean="0">
                          <a:latin typeface="+mj-lt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smtClean="0">
                          <a:latin typeface="+mj-lt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70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en-US" altLang="zh-CN" sz="1700" smtClean="0">
                          <a:latin typeface="+mj-lt"/>
                          <a:cs typeface="Times New Roman" panose="02020603050405020304" pitchFamily="18" charset="0"/>
                        </a:rPr>
                        <a:t>k</a:t>
                      </a:r>
                    </a:p>
                    <a:p>
                      <a:pPr algn="ctr"/>
                      <a:r>
                        <a:rPr lang="en-US" altLang="zh-CN" sz="1700" smtClean="0">
                          <a:latin typeface="+mj-lt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altLang="zh-CN" sz="170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en-US" altLang="zh-CN" sz="1700" smtClean="0">
                          <a:latin typeface="+mj-lt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algn="ctr"/>
                      <a:r>
                        <a:rPr lang="en-US" altLang="zh-CN" sz="1700" smtClean="0">
                          <a:latin typeface="+mj-lt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170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en-US" altLang="zh-CN" sz="1700" smtClean="0">
                          <a:latin typeface="+mj-lt"/>
                          <a:cs typeface="Times New Roman" panose="02020603050405020304" pitchFamily="18" charset="0"/>
                        </a:rPr>
                        <a:t>k</a:t>
                      </a:r>
                      <a:endParaRPr lang="zh-CN" altLang="en-US" sz="170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爆炸形 1 9"/>
          <p:cNvSpPr/>
          <p:nvPr/>
        </p:nvSpPr>
        <p:spPr>
          <a:xfrm rot="20728280">
            <a:off x="53064" y="3780850"/>
            <a:ext cx="1906666" cy="666095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140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Have a Try!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430784" y="3443727"/>
            <a:ext cx="3684141" cy="1918848"/>
            <a:chOff x="7652184" y="11602867"/>
            <a:chExt cx="11109109" cy="7620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652184" y="11602867"/>
              <a:ext cx="11109109" cy="7620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8911458" y="13612502"/>
              <a:ext cx="9150673" cy="4033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75" indent="-257175">
                <a:buFont typeface="Wingdings" panose="05000000000000000000" pitchFamily="2" charset="2"/>
                <a:buChar char="Ø"/>
              </a:pPr>
              <a:r>
                <a:rPr lang="en-US" altLang="zh-CN" sz="1500">
                  <a:latin typeface="+mj-lt"/>
                </a:rPr>
                <a:t>A sm</a:t>
              </a:r>
              <a:r>
                <a:rPr lang="en-US" altLang="zh-CN" sz="1500">
                  <a:solidFill>
                    <a:srgbClr val="FF0000"/>
                  </a:solidFill>
                  <a:latin typeface="+mj-lt"/>
                </a:rPr>
                <a:t>ar</a:t>
              </a:r>
              <a:r>
                <a:rPr lang="en-US" altLang="zh-CN" sz="1500">
                  <a:latin typeface="+mj-lt"/>
                </a:rPr>
                <a:t>t boy sat in the p</a:t>
              </a:r>
              <a:r>
                <a:rPr lang="en-US" altLang="zh-CN" sz="1500">
                  <a:solidFill>
                    <a:srgbClr val="FF0000"/>
                  </a:solidFill>
                  <a:latin typeface="+mj-lt"/>
                </a:rPr>
                <a:t>ar</a:t>
              </a:r>
              <a:r>
                <a:rPr lang="en-US" altLang="zh-CN" sz="1500">
                  <a:latin typeface="+mj-lt"/>
                </a:rPr>
                <a:t>k.</a:t>
              </a:r>
            </a:p>
            <a:p>
              <a:pPr marL="257175" indent="-257175">
                <a:buFont typeface="Wingdings" panose="05000000000000000000" pitchFamily="2" charset="2"/>
                <a:buChar char="Ø"/>
              </a:pPr>
              <a:r>
                <a:rPr lang="en-US" altLang="zh-CN" sz="1500">
                  <a:latin typeface="+mj-lt"/>
                </a:rPr>
                <a:t>He looked at the sky f</a:t>
              </a:r>
              <a:r>
                <a:rPr lang="en-US" altLang="zh-CN" sz="1500">
                  <a:solidFill>
                    <a:srgbClr val="FF0000"/>
                  </a:solidFill>
                  <a:latin typeface="+mj-lt"/>
                </a:rPr>
                <a:t>ar</a:t>
              </a:r>
              <a:r>
                <a:rPr lang="en-US" altLang="zh-CN" sz="1500">
                  <a:latin typeface="+mj-lt"/>
                </a:rPr>
                <a:t> f</a:t>
              </a:r>
              <a:r>
                <a:rPr lang="en-US" altLang="zh-CN" sz="1500" err="1">
                  <a:solidFill>
                    <a:srgbClr val="FF0000"/>
                  </a:solidFill>
                  <a:latin typeface="+mj-lt"/>
                </a:rPr>
                <a:t>ar</a:t>
              </a:r>
              <a:r>
                <a:rPr lang="en-US" altLang="zh-CN" sz="1500">
                  <a:latin typeface="+mj-lt"/>
                </a:rPr>
                <a:t> away.</a:t>
              </a:r>
            </a:p>
            <a:p>
              <a:pPr marL="257175" indent="-257175">
                <a:buFont typeface="Wingdings" panose="05000000000000000000" pitchFamily="2" charset="2"/>
                <a:buChar char="Ø"/>
              </a:pPr>
              <a:r>
                <a:rPr lang="en-US" altLang="zh-CN" sz="1500">
                  <a:latin typeface="+mj-lt"/>
                </a:rPr>
                <a:t>My hen likes to l</a:t>
              </a:r>
              <a:r>
                <a:rPr lang="en-US" altLang="zh-CN" sz="1500">
                  <a:solidFill>
                    <a:srgbClr val="FF0000"/>
                  </a:solidFill>
                  <a:latin typeface="+mj-lt"/>
                </a:rPr>
                <a:t>ay</a:t>
              </a:r>
              <a:r>
                <a:rPr lang="en-US" altLang="zh-CN" sz="1500">
                  <a:latin typeface="+mj-lt"/>
                </a:rPr>
                <a:t> ten fresh eggs everyd</a:t>
              </a:r>
              <a:r>
                <a:rPr lang="en-US" altLang="zh-CN" sz="1500">
                  <a:solidFill>
                    <a:srgbClr val="FF0000"/>
                  </a:solidFill>
                  <a:latin typeface="+mj-lt"/>
                </a:rPr>
                <a:t>ay</a:t>
              </a:r>
              <a:r>
                <a:rPr lang="en-US" altLang="zh-CN" sz="1500">
                  <a:latin typeface="+mj-lt"/>
                </a:rPr>
                <a:t>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72025" y="3443728"/>
            <a:ext cx="4219576" cy="1795023"/>
            <a:chOff x="17361171" y="10768405"/>
            <a:chExt cx="12182210" cy="690600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361171" y="10768405"/>
              <a:ext cx="12182210" cy="690600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8459941" y="12275627"/>
              <a:ext cx="9955965" cy="3907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630" indent="-214630">
                <a:buFont typeface="Wingdings" panose="05000000000000000000" pitchFamily="2" charset="2"/>
                <a:buChar char="Ø"/>
              </a:pPr>
              <a:r>
                <a:rPr lang="en-US" altLang="zh-CN" sz="1500">
                  <a:latin typeface="+mj-lt"/>
                </a:rPr>
                <a:t>She had a dr</a:t>
              </a:r>
              <a:r>
                <a:rPr lang="en-US" altLang="zh-CN" sz="1500">
                  <a:solidFill>
                    <a:srgbClr val="FF0000"/>
                  </a:solidFill>
                  <a:latin typeface="+mj-lt"/>
                </a:rPr>
                <a:t>ea</a:t>
              </a:r>
              <a:r>
                <a:rPr lang="en-US" altLang="zh-CN" sz="1500">
                  <a:latin typeface="+mj-lt"/>
                </a:rPr>
                <a:t>m to </a:t>
              </a:r>
              <a:r>
                <a:rPr lang="en-US" altLang="zh-CN" sz="1500">
                  <a:solidFill>
                    <a:srgbClr val="FF0000"/>
                  </a:solidFill>
                  <a:latin typeface="+mj-lt"/>
                </a:rPr>
                <a:t>ea</a:t>
              </a:r>
              <a:r>
                <a:rPr lang="en-US" altLang="zh-CN" sz="1500">
                  <a:latin typeface="+mj-lt"/>
                </a:rPr>
                <a:t>t m</a:t>
              </a:r>
              <a:r>
                <a:rPr lang="en-US" altLang="zh-CN" sz="1500">
                  <a:solidFill>
                    <a:srgbClr val="FF0000"/>
                  </a:solidFill>
                  <a:latin typeface="+mj-lt"/>
                </a:rPr>
                <a:t>ea</a:t>
              </a:r>
              <a:r>
                <a:rPr lang="en-US" altLang="zh-CN" sz="1500">
                  <a:latin typeface="+mj-lt"/>
                </a:rPr>
                <a:t>t every day.</a:t>
              </a:r>
            </a:p>
            <a:p>
              <a:pPr marL="214630" indent="-214630">
                <a:buFont typeface="Wingdings" panose="05000000000000000000" pitchFamily="2" charset="2"/>
                <a:buChar char="Ø"/>
              </a:pPr>
              <a:r>
                <a:rPr lang="en-US" altLang="zh-CN" sz="1500">
                  <a:latin typeface="+mj-lt"/>
                </a:rPr>
                <a:t>The f</a:t>
              </a:r>
              <a:r>
                <a:rPr lang="en-US" altLang="zh-CN" sz="1500">
                  <a:solidFill>
                    <a:srgbClr val="FF0000"/>
                  </a:solidFill>
                  <a:latin typeface="+mj-lt"/>
                </a:rPr>
                <a:t>oo</a:t>
              </a:r>
              <a:r>
                <a:rPr lang="en-US" altLang="zh-CN" sz="1500">
                  <a:latin typeface="+mj-lt"/>
                </a:rPr>
                <a:t>l g</a:t>
              </a:r>
              <a:r>
                <a:rPr lang="en-US" altLang="zh-CN" sz="1500">
                  <a:solidFill>
                    <a:srgbClr val="FF0000"/>
                  </a:solidFill>
                  <a:latin typeface="+mj-lt"/>
                </a:rPr>
                <a:t>oo</a:t>
              </a:r>
              <a:r>
                <a:rPr lang="en-US" altLang="zh-CN" sz="1500">
                  <a:latin typeface="+mj-lt"/>
                </a:rPr>
                <a:t>se l</a:t>
              </a:r>
              <a:r>
                <a:rPr lang="en-US" altLang="zh-CN" sz="1500">
                  <a:solidFill>
                    <a:srgbClr val="FF0000"/>
                  </a:solidFill>
                  <a:latin typeface="+mj-lt"/>
                </a:rPr>
                <a:t>oo</a:t>
              </a:r>
              <a:r>
                <a:rPr lang="en-US" altLang="zh-CN" sz="1500">
                  <a:latin typeface="+mj-lt"/>
                </a:rPr>
                <a:t>ks at the shiny m</a:t>
              </a:r>
              <a:r>
                <a:rPr lang="en-US" altLang="zh-CN" sz="1500">
                  <a:solidFill>
                    <a:srgbClr val="FF0000"/>
                  </a:solidFill>
                  <a:latin typeface="+mj-lt"/>
                </a:rPr>
                <a:t>oo</a:t>
              </a:r>
              <a:r>
                <a:rPr lang="en-US" altLang="zh-CN" sz="1500">
                  <a:latin typeface="+mj-lt"/>
                </a:rPr>
                <a:t>n in the sky.</a:t>
              </a:r>
            </a:p>
            <a:p>
              <a:pPr marL="214630" indent="-214630">
                <a:buFont typeface="Wingdings" panose="05000000000000000000" pitchFamily="2" charset="2"/>
                <a:buChar char="Ø"/>
              </a:pPr>
              <a:r>
                <a:rPr lang="en-US" altLang="zh-CN" sz="1500">
                  <a:latin typeface="+mj-lt"/>
                </a:rPr>
                <a:t>The c</a:t>
              </a:r>
              <a:r>
                <a:rPr lang="en-US" altLang="zh-CN" sz="1500">
                  <a:solidFill>
                    <a:srgbClr val="FF0000"/>
                  </a:solidFill>
                  <a:latin typeface="+mj-lt"/>
                </a:rPr>
                <a:t>oo</a:t>
              </a:r>
              <a:r>
                <a:rPr lang="en-US" altLang="zh-CN" sz="1500">
                  <a:latin typeface="+mj-lt"/>
                </a:rPr>
                <a:t>k takes a b</a:t>
              </a:r>
              <a:r>
                <a:rPr lang="en-US" altLang="zh-CN" sz="1500">
                  <a:solidFill>
                    <a:srgbClr val="FF0000"/>
                  </a:solidFill>
                  <a:latin typeface="+mj-lt"/>
                </a:rPr>
                <a:t>oo</a:t>
              </a:r>
              <a:r>
                <a:rPr lang="en-US" altLang="zh-CN" sz="1500">
                  <a:latin typeface="+mj-lt"/>
                </a:rPr>
                <a:t>k and finds it g</a:t>
              </a:r>
              <a:r>
                <a:rPr lang="en-US" altLang="zh-CN" sz="1500">
                  <a:solidFill>
                    <a:srgbClr val="FF0000"/>
                  </a:solidFill>
                  <a:latin typeface="+mj-lt"/>
                </a:rPr>
                <a:t>oo</a:t>
              </a:r>
              <a:r>
                <a:rPr lang="en-US" altLang="zh-CN" sz="1500">
                  <a:latin typeface="+mj-lt"/>
                </a:rPr>
                <a:t>d. </a:t>
              </a:r>
              <a:endParaRPr lang="en-US" altLang="zh-CN" sz="1500">
                <a:latin typeface="+mj-lt"/>
                <a:ea typeface="黑体" panose="02010609060101010101" pitchFamily="49" charset="-122"/>
              </a:endParaRPr>
            </a:p>
          </p:txBody>
        </p:sp>
      </p:grp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23812" y="536649"/>
            <a:ext cx="8469675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/>
              <a:t>The rules of pronunciation of </a:t>
            </a:r>
            <a:r>
              <a:rPr lang="en-US" altLang="zh-CN" sz="2800" i="1" dirty="0" err="1" smtClean="0">
                <a:solidFill>
                  <a:srgbClr val="C00000"/>
                </a:solidFill>
              </a:rPr>
              <a:t>ar</a:t>
            </a:r>
            <a:r>
              <a:rPr lang="en-US" altLang="zh-CN" sz="2800" i="1" dirty="0" smtClean="0">
                <a:solidFill>
                  <a:srgbClr val="C00000"/>
                </a:solidFill>
              </a:rPr>
              <a:t>, ay, </a:t>
            </a:r>
            <a:r>
              <a:rPr lang="en-US" altLang="zh-CN" sz="2800" i="1" dirty="0" err="1" smtClean="0">
                <a:solidFill>
                  <a:srgbClr val="C00000"/>
                </a:solidFill>
              </a:rPr>
              <a:t>ea</a:t>
            </a:r>
            <a:r>
              <a:rPr lang="en-US" altLang="zh-CN" sz="2800" i="1" dirty="0" smtClean="0">
                <a:solidFill>
                  <a:srgbClr val="C00000"/>
                </a:solidFill>
              </a:rPr>
              <a:t>, </a:t>
            </a:r>
            <a:r>
              <a:rPr lang="en-US" altLang="zh-CN" sz="2800" i="1" dirty="0" err="1" smtClean="0">
                <a:solidFill>
                  <a:srgbClr val="C00000"/>
                </a:solidFill>
              </a:rPr>
              <a:t>oo</a:t>
            </a:r>
            <a:r>
              <a:rPr lang="en-US" altLang="zh-CN" sz="2800" i="1" dirty="0" smtClean="0">
                <a:solidFill>
                  <a:srgbClr val="C00000"/>
                </a:solidFill>
              </a:rPr>
              <a:t>. </a:t>
            </a:r>
            <a:endParaRPr lang="en-US" altLang="zh-CN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7"/>
          <p:cNvSpPr txBox="1">
            <a:spLocks noChangeArrowheads="1"/>
          </p:cNvSpPr>
          <p:nvPr/>
        </p:nvSpPr>
        <p:spPr bwMode="auto">
          <a:xfrm>
            <a:off x="183356" y="693108"/>
            <a:ext cx="9010650" cy="10541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7 Work in pairs. Ask and answer questions  about Mark Twain.</a:t>
            </a:r>
          </a:p>
        </p:txBody>
      </p:sp>
      <p:sp>
        <p:nvSpPr>
          <p:cNvPr id="36867" name="矩形 1"/>
          <p:cNvSpPr>
            <a:spLocks noChangeArrowheads="1"/>
          </p:cNvSpPr>
          <p:nvPr/>
        </p:nvSpPr>
        <p:spPr bwMode="auto">
          <a:xfrm>
            <a:off x="592931" y="1557338"/>
            <a:ext cx="8083154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14350" indent="-51435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8945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e.g.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en-US" altLang="zh-CN" sz="2100" i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Did Mark Twain stay in Missouri?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i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       —No, he didn’t.</a:t>
            </a:r>
          </a:p>
        </p:txBody>
      </p:sp>
      <p:sp>
        <p:nvSpPr>
          <p:cNvPr id="4" name="矩形 3"/>
          <p:cNvSpPr/>
          <p:nvPr/>
        </p:nvSpPr>
        <p:spPr>
          <a:xfrm>
            <a:off x="952500" y="2571751"/>
            <a:ext cx="8191500" cy="199191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386080" indent="-386080">
              <a:lnSpc>
                <a:spcPts val="3000"/>
              </a:lnSpc>
              <a:defRPr/>
            </a:pPr>
            <a:r>
              <a:rPr kumimoji="1"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1) Was Mark Twain his real name?</a:t>
            </a:r>
          </a:p>
          <a:p>
            <a:pPr>
              <a:lnSpc>
                <a:spcPts val="3000"/>
              </a:lnSpc>
              <a:defRPr/>
            </a:pPr>
            <a:r>
              <a:rPr kumimoji="1"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2) Did Betty read </a:t>
            </a:r>
            <a:r>
              <a:rPr kumimoji="1" lang="en-US" altLang="zh-CN" sz="2100" i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Tom Sawyer</a:t>
            </a:r>
            <a:r>
              <a:rPr kumimoji="1"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3000"/>
              </a:lnSpc>
              <a:defRPr/>
            </a:pPr>
            <a:r>
              <a:rPr kumimoji="1"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3) Did Mark Twain leave school at sixteen?</a:t>
            </a:r>
          </a:p>
          <a:p>
            <a:pPr>
              <a:lnSpc>
                <a:spcPts val="3000"/>
              </a:lnSpc>
              <a:defRPr/>
            </a:pPr>
            <a:r>
              <a:rPr kumimoji="1"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4) Did Mark Twain become a newspaper writer?</a:t>
            </a:r>
          </a:p>
          <a:p>
            <a:pPr>
              <a:lnSpc>
                <a:spcPts val="3000"/>
              </a:lnSpc>
              <a:defRPr/>
            </a:pPr>
            <a:r>
              <a:rPr kumimoji="1"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5) Did Mark Twain come to China?</a:t>
            </a:r>
          </a:p>
        </p:txBody>
      </p:sp>
      <p:pic>
        <p:nvPicPr>
          <p:cNvPr id="25605" name="图片 -2147482624" descr="2006062421581281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319838" y="1681162"/>
            <a:ext cx="2483747" cy="23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80455" y="1364146"/>
          <a:ext cx="7583092" cy="3463684"/>
        </p:xfrm>
        <a:graphic>
          <a:graphicData uri="http://schemas.openxmlformats.org/drawingml/2006/table">
            <a:tbl>
              <a:tblPr/>
              <a:tblGrid>
                <a:gridCol w="2578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4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484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Time </a:t>
                      </a:r>
                    </a:p>
                  </a:txBody>
                  <a:tcPr marL="91429" marR="9142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Facts</a:t>
                      </a:r>
                    </a:p>
                  </a:txBody>
                  <a:tcPr marL="91429" marR="9142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In 1955</a:t>
                      </a:r>
                    </a:p>
                  </a:txBody>
                  <a:tcPr marL="91429" marR="9142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was born</a:t>
                      </a:r>
                      <a:r>
                        <a:rPr lang="en-US" altLang="zh-CN" sz="21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in Gaomi, Weifang</a:t>
                      </a:r>
                    </a:p>
                  </a:txBody>
                  <a:tcPr marL="91429" marR="914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At the age of 12</a:t>
                      </a:r>
                    </a:p>
                  </a:txBody>
                  <a:tcPr marL="91429" marR="9142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1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left </a:t>
                      </a: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school</a:t>
                      </a:r>
                      <a:r>
                        <a:rPr lang="en-US" altLang="zh-CN" sz="21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29" marR="914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At the</a:t>
                      </a:r>
                      <a:r>
                        <a:rPr lang="en-US" altLang="zh-CN" sz="2100" b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age of 21</a:t>
                      </a:r>
                    </a:p>
                  </a:txBody>
                  <a:tcPr marL="91429" marR="9142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joined</a:t>
                      </a:r>
                      <a:r>
                        <a:rPr lang="en-US" altLang="zh-CN" sz="21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the PLA (</a:t>
                      </a:r>
                      <a:r>
                        <a:rPr lang="zh-CN" altLang="en-US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中国人民解放军</a:t>
                      </a: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29" marR="914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In 1981</a:t>
                      </a:r>
                    </a:p>
                  </a:txBody>
                  <a:tcPr marL="91429" marR="9142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began</a:t>
                      </a:r>
                      <a:r>
                        <a:rPr lang="en-US" altLang="zh-CN" sz="21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writing</a:t>
                      </a:r>
                    </a:p>
                  </a:txBody>
                  <a:tcPr marL="91429" marR="914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At the age of 28</a:t>
                      </a:r>
                    </a:p>
                  </a:txBody>
                  <a:tcPr marL="91429" marR="9142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took</a:t>
                      </a:r>
                      <a:r>
                        <a:rPr lang="en-US" altLang="zh-CN" sz="21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the name Mo Yan</a:t>
                      </a:r>
                    </a:p>
                  </a:txBody>
                  <a:tcPr marL="91429" marR="914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In 2012</a:t>
                      </a:r>
                    </a:p>
                  </a:txBody>
                  <a:tcPr marL="91429" marR="9142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won</a:t>
                      </a:r>
                      <a:r>
                        <a:rPr lang="en-US" altLang="zh-CN" sz="21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the Nobel Prize in Literature</a:t>
                      </a:r>
                    </a:p>
                  </a:txBody>
                  <a:tcPr marL="91429" marR="914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52" name="TextBox 7"/>
          <p:cNvSpPr txBox="1">
            <a:spLocks noChangeArrowheads="1"/>
          </p:cNvSpPr>
          <p:nvPr/>
        </p:nvSpPr>
        <p:spPr bwMode="auto">
          <a:xfrm>
            <a:off x="103585" y="660798"/>
            <a:ext cx="5879306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Make a report about Mo Yan.</a:t>
            </a:r>
          </a:p>
        </p:txBody>
      </p:sp>
      <p:pic>
        <p:nvPicPr>
          <p:cNvPr id="26653" name="图片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369555" y="660797"/>
            <a:ext cx="1670861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7"/>
          <p:cNvSpPr txBox="1">
            <a:spLocks noChangeArrowheads="1"/>
          </p:cNvSpPr>
          <p:nvPr/>
        </p:nvSpPr>
        <p:spPr bwMode="auto">
          <a:xfrm>
            <a:off x="222648" y="602457"/>
            <a:ext cx="5879306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Test</a:t>
            </a:r>
            <a:endParaRPr lang="en-US" altLang="zh-CN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723900" y="1025723"/>
            <a:ext cx="7696200" cy="394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450850" indent="-4508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根据汉语意思完成英语句子，每空一词。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你可以在网上找到这个作家的资料。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You can _______ _______ about the _______ _______ the Internet.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琳达在十五岁时离开学校开始工作。  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Linda _______ school and _______ work _______ the 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_______ fifteen.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2168104" y="2511000"/>
            <a:ext cx="152229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find         out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134600" y="2510509"/>
            <a:ext cx="152229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writer       on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921644" y="3807000"/>
            <a:ext cx="49917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left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4066560" y="3807000"/>
            <a:ext cx="78290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began</a:t>
            </a:r>
          </a:p>
        </p:txBody>
      </p:sp>
      <p:sp>
        <p:nvSpPr>
          <p:cNvPr id="38920" name="Rectangle 6"/>
          <p:cNvSpPr>
            <a:spLocks noChangeArrowheads="1"/>
          </p:cNvSpPr>
          <p:nvPr/>
        </p:nvSpPr>
        <p:spPr bwMode="auto">
          <a:xfrm>
            <a:off x="5895746" y="3807000"/>
            <a:ext cx="33406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at</a:t>
            </a:r>
          </a:p>
        </p:txBody>
      </p:sp>
      <p:sp>
        <p:nvSpPr>
          <p:cNvPr id="38921" name="Rectangle 6"/>
          <p:cNvSpPr>
            <a:spLocks noChangeArrowheads="1"/>
          </p:cNvSpPr>
          <p:nvPr/>
        </p:nvSpPr>
        <p:spPr bwMode="auto">
          <a:xfrm>
            <a:off x="7216223" y="3807000"/>
            <a:ext cx="628650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age</a:t>
            </a:r>
          </a:p>
        </p:txBody>
      </p:sp>
      <p:sp>
        <p:nvSpPr>
          <p:cNvPr id="38922" name="Rectangle 6"/>
          <p:cNvSpPr>
            <a:spLocks noChangeArrowheads="1"/>
          </p:cNvSpPr>
          <p:nvPr/>
        </p:nvSpPr>
        <p:spPr bwMode="auto">
          <a:xfrm>
            <a:off x="1334650" y="4407119"/>
            <a:ext cx="36314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of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/>
      <p:bldP spid="38918" grpId="0"/>
      <p:bldP spid="38919" grpId="0"/>
      <p:bldP spid="38920" grpId="0"/>
      <p:bldP spid="38921" grpId="0"/>
      <p:bldP spid="389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980582" y="1277972"/>
            <a:ext cx="7182836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450850" indent="-4508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19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世纪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年代，他为一家报刊写文章。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  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 _______ _______, he _______ _______ a newspaper.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他何时获得了一份在船上的工作？没有人知道确切的日期。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When _______ he _______ work on a boat? Nobody knows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the _______ _______.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后来，他在欧洲变得很出名。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   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Later, he _______ very _______ in _______. 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1528927" y="1863000"/>
            <a:ext cx="3333750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          the        1880s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4766894" y="1863000"/>
            <a:ext cx="2141934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wrote       for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214000" y="2816259"/>
            <a:ext cx="684610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did</a:t>
            </a:r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3574052" y="2831553"/>
            <a:ext cx="682228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get</a:t>
            </a:r>
          </a:p>
        </p:txBody>
      </p:sp>
      <p:sp>
        <p:nvSpPr>
          <p:cNvPr id="39944" name="Rectangle 6"/>
          <p:cNvSpPr>
            <a:spLocks noChangeArrowheads="1"/>
          </p:cNvSpPr>
          <p:nvPr/>
        </p:nvSpPr>
        <p:spPr bwMode="auto">
          <a:xfrm>
            <a:off x="1809750" y="3301656"/>
            <a:ext cx="900113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exact</a:t>
            </a:r>
          </a:p>
        </p:txBody>
      </p:sp>
      <p:sp>
        <p:nvSpPr>
          <p:cNvPr id="39945" name="Rectangle 6"/>
          <p:cNvSpPr>
            <a:spLocks noChangeArrowheads="1"/>
          </p:cNvSpPr>
          <p:nvPr/>
        </p:nvSpPr>
        <p:spPr bwMode="auto">
          <a:xfrm>
            <a:off x="2872979" y="3300537"/>
            <a:ext cx="897731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date</a:t>
            </a:r>
          </a:p>
        </p:txBody>
      </p:sp>
      <p:sp>
        <p:nvSpPr>
          <p:cNvPr id="39946" name="Rectangle 6"/>
          <p:cNvSpPr>
            <a:spLocks noChangeArrowheads="1"/>
          </p:cNvSpPr>
          <p:nvPr/>
        </p:nvSpPr>
        <p:spPr bwMode="auto">
          <a:xfrm>
            <a:off x="2284842" y="4263032"/>
            <a:ext cx="10101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became</a:t>
            </a:r>
          </a:p>
        </p:txBody>
      </p:sp>
      <p:sp>
        <p:nvSpPr>
          <p:cNvPr id="39947" name="Rectangle 6"/>
          <p:cNvSpPr>
            <a:spLocks noChangeArrowheads="1"/>
          </p:cNvSpPr>
          <p:nvPr/>
        </p:nvSpPr>
        <p:spPr bwMode="auto">
          <a:xfrm>
            <a:off x="3889690" y="4263032"/>
            <a:ext cx="1226344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famous</a:t>
            </a:r>
          </a:p>
        </p:txBody>
      </p:sp>
      <p:sp>
        <p:nvSpPr>
          <p:cNvPr id="39948" name="Rectangle 6"/>
          <p:cNvSpPr>
            <a:spLocks noChangeArrowheads="1"/>
          </p:cNvSpPr>
          <p:nvPr/>
        </p:nvSpPr>
        <p:spPr bwMode="auto">
          <a:xfrm>
            <a:off x="5115438" y="4263034"/>
            <a:ext cx="1227534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Europe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22648" y="602457"/>
            <a:ext cx="5879306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Test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0" grpId="0"/>
      <p:bldP spid="39941" grpId="0"/>
      <p:bldP spid="39942" grpId="0"/>
      <p:bldP spid="39943" grpId="0"/>
      <p:bldP spid="39944" grpId="0"/>
      <p:bldP spid="39945" grpId="0"/>
      <p:bldP spid="39946" grpId="0"/>
      <p:bldP spid="39947" grpId="0"/>
      <p:bldP spid="399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05740" y="1132285"/>
            <a:ext cx="8682229" cy="3948113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FontTx/>
              <a:buNone/>
              <a:defRPr/>
            </a:pPr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539664" y="1192474"/>
            <a:ext cx="8064673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Words and expressions:</a:t>
            </a:r>
            <a:endParaRPr lang="zh-CN" altLang="en-US" sz="2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National Day, writer, find out, real, newspaper, date, become, in the 1860s.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Sentence patterns:</a:t>
            </a:r>
            <a:endParaRPr lang="zh-CN" altLang="en-US" sz="2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I read </a:t>
            </a:r>
            <a:r>
              <a:rPr lang="en-US" altLang="zh-CN" sz="2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Tom Sawyer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He left school and began work at the age of twelve. 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He took the name Mark Twain and became very famous in the 1860s.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I knew that.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Summary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039630" y="2086130"/>
            <a:ext cx="7395710" cy="1731243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marL="514350" indent="-5143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Review the useful words and sentences in the unit.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Read and try to recite the dialogue fluently.</a:t>
            </a:r>
          </a:p>
        </p:txBody>
      </p:sp>
      <p:sp>
        <p:nvSpPr>
          <p:cNvPr id="30724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Homework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9253" y="971551"/>
            <a:ext cx="2766120" cy="3843621"/>
          </a:xfrm>
          <a:prstGeom prst="rect">
            <a:avLst/>
          </a:prstGeom>
        </p:spPr>
      </p:pic>
      <p:sp>
        <p:nvSpPr>
          <p:cNvPr id="14338" name="TextBox 7"/>
          <p:cNvSpPr txBox="1"/>
          <p:nvPr/>
        </p:nvSpPr>
        <p:spPr>
          <a:xfrm>
            <a:off x="70936" y="671830"/>
            <a:ext cx="3417887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noProof="1"/>
              <a:t>Think and </a:t>
            </a:r>
            <a:r>
              <a:rPr lang="en-US" altLang="zh-CN" noProof="1" smtClean="0"/>
              <a:t>answer</a:t>
            </a:r>
            <a:endParaRPr lang="en-US" altLang="zh-CN" noProof="1"/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1368339" y="1667754"/>
            <a:ext cx="952500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一月</a:t>
            </a:r>
          </a:p>
        </p:txBody>
      </p:sp>
      <p:sp>
        <p:nvSpPr>
          <p:cNvPr id="15366" name="TextBox 16"/>
          <p:cNvSpPr txBox="1">
            <a:spLocks noChangeArrowheads="1"/>
          </p:cNvSpPr>
          <p:nvPr/>
        </p:nvSpPr>
        <p:spPr bwMode="auto">
          <a:xfrm>
            <a:off x="6790712" y="1667754"/>
            <a:ext cx="975122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七月</a:t>
            </a:r>
          </a:p>
        </p:txBody>
      </p:sp>
      <p:sp>
        <p:nvSpPr>
          <p:cNvPr id="15367" name="TextBox 17"/>
          <p:cNvSpPr txBox="1">
            <a:spLocks noChangeArrowheads="1"/>
          </p:cNvSpPr>
          <p:nvPr/>
        </p:nvSpPr>
        <p:spPr bwMode="auto">
          <a:xfrm>
            <a:off x="1368339" y="2213061"/>
            <a:ext cx="960834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二月</a:t>
            </a:r>
          </a:p>
        </p:txBody>
      </p:sp>
      <p:sp>
        <p:nvSpPr>
          <p:cNvPr id="15368" name="TextBox 19"/>
          <p:cNvSpPr txBox="1">
            <a:spLocks noChangeArrowheads="1"/>
          </p:cNvSpPr>
          <p:nvPr/>
        </p:nvSpPr>
        <p:spPr bwMode="auto">
          <a:xfrm>
            <a:off x="6790712" y="2217823"/>
            <a:ext cx="960834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八月</a:t>
            </a:r>
          </a:p>
        </p:txBody>
      </p:sp>
      <p:sp>
        <p:nvSpPr>
          <p:cNvPr id="15369" name="TextBox 20"/>
          <p:cNvSpPr txBox="1">
            <a:spLocks noChangeArrowheads="1"/>
          </p:cNvSpPr>
          <p:nvPr/>
        </p:nvSpPr>
        <p:spPr bwMode="auto">
          <a:xfrm>
            <a:off x="1376673" y="2757175"/>
            <a:ext cx="958454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三月</a:t>
            </a:r>
          </a:p>
        </p:txBody>
      </p:sp>
      <p:sp>
        <p:nvSpPr>
          <p:cNvPr id="15370" name="TextBox 21"/>
          <p:cNvSpPr txBox="1">
            <a:spLocks noChangeArrowheads="1"/>
          </p:cNvSpPr>
          <p:nvPr/>
        </p:nvSpPr>
        <p:spPr bwMode="auto">
          <a:xfrm>
            <a:off x="6790712" y="2769082"/>
            <a:ext cx="960834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九月</a:t>
            </a:r>
          </a:p>
        </p:txBody>
      </p:sp>
      <p:sp>
        <p:nvSpPr>
          <p:cNvPr id="15371" name="TextBox 22"/>
          <p:cNvSpPr txBox="1">
            <a:spLocks noChangeArrowheads="1"/>
          </p:cNvSpPr>
          <p:nvPr/>
        </p:nvSpPr>
        <p:spPr bwMode="auto">
          <a:xfrm>
            <a:off x="1382627" y="3300101"/>
            <a:ext cx="960834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四月</a:t>
            </a:r>
          </a:p>
        </p:txBody>
      </p:sp>
      <p:sp>
        <p:nvSpPr>
          <p:cNvPr id="15372" name="TextBox 23"/>
          <p:cNvSpPr txBox="1">
            <a:spLocks noChangeArrowheads="1"/>
          </p:cNvSpPr>
          <p:nvPr/>
        </p:nvSpPr>
        <p:spPr bwMode="auto">
          <a:xfrm>
            <a:off x="6790712" y="3317961"/>
            <a:ext cx="960834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十月</a:t>
            </a:r>
          </a:p>
        </p:txBody>
      </p:sp>
      <p:sp>
        <p:nvSpPr>
          <p:cNvPr id="15373" name="TextBox 24"/>
          <p:cNvSpPr txBox="1">
            <a:spLocks noChangeArrowheads="1"/>
          </p:cNvSpPr>
          <p:nvPr/>
        </p:nvSpPr>
        <p:spPr bwMode="auto">
          <a:xfrm>
            <a:off x="1390961" y="3844217"/>
            <a:ext cx="959644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五月</a:t>
            </a:r>
          </a:p>
        </p:txBody>
      </p:sp>
      <p:sp>
        <p:nvSpPr>
          <p:cNvPr id="15374" name="TextBox 25"/>
          <p:cNvSpPr txBox="1">
            <a:spLocks noChangeArrowheads="1"/>
          </p:cNvSpPr>
          <p:nvPr/>
        </p:nvSpPr>
        <p:spPr bwMode="auto">
          <a:xfrm>
            <a:off x="6790712" y="3869219"/>
            <a:ext cx="960834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十一月</a:t>
            </a:r>
          </a:p>
        </p:txBody>
      </p:sp>
      <p:sp>
        <p:nvSpPr>
          <p:cNvPr id="15375" name="TextBox 26"/>
          <p:cNvSpPr txBox="1">
            <a:spLocks noChangeArrowheads="1"/>
          </p:cNvSpPr>
          <p:nvPr/>
        </p:nvSpPr>
        <p:spPr bwMode="auto">
          <a:xfrm>
            <a:off x="1352860" y="4389523"/>
            <a:ext cx="1310879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六月</a:t>
            </a:r>
          </a:p>
        </p:txBody>
      </p:sp>
      <p:sp>
        <p:nvSpPr>
          <p:cNvPr id="15376" name="TextBox 27"/>
          <p:cNvSpPr txBox="1">
            <a:spLocks noChangeArrowheads="1"/>
          </p:cNvSpPr>
          <p:nvPr/>
        </p:nvSpPr>
        <p:spPr bwMode="auto">
          <a:xfrm>
            <a:off x="6790712" y="4418098"/>
            <a:ext cx="1341834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十二月</a:t>
            </a:r>
          </a:p>
        </p:txBody>
      </p:sp>
      <p:grpSp>
        <p:nvGrpSpPr>
          <p:cNvPr id="2" name="组合 19"/>
          <p:cNvGrpSpPr/>
          <p:nvPr/>
        </p:nvGrpSpPr>
        <p:grpSpPr>
          <a:xfrm>
            <a:off x="501079" y="1710500"/>
            <a:ext cx="8318310" cy="3021521"/>
            <a:chOff x="-177334" y="-3265958"/>
            <a:chExt cx="8823008" cy="309974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-177334" y="-3265958"/>
              <a:ext cx="8823008" cy="3099742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403" name="TextBox 17"/>
            <p:cNvSpPr txBox="1"/>
            <p:nvPr/>
          </p:nvSpPr>
          <p:spPr>
            <a:xfrm>
              <a:off x="1707178" y="-2299793"/>
              <a:ext cx="5899079" cy="1231403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  <a:defRPr/>
              </a:pPr>
              <a:r>
                <a:rPr lang="en-US" altLang="zh-CN" sz="24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How many months are there in a year?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  <a:defRPr/>
              </a:pPr>
              <a:r>
                <a:rPr lang="en-US" altLang="zh-CN" sz="24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What are they?</a:t>
              </a:r>
            </a:p>
          </p:txBody>
        </p:sp>
      </p:grp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  <p:bldP spid="15369" grpId="0"/>
      <p:bldP spid="15370" grpId="0"/>
      <p:bldP spid="15371" grpId="0"/>
      <p:bldP spid="15372" grpId="0"/>
      <p:bldP spid="15373" grpId="0"/>
      <p:bldP spid="15374" grpId="0"/>
      <p:bldP spid="15375" grpId="0"/>
      <p:bldP spid="153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019895" y="2085380"/>
            <a:ext cx="2552105" cy="97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US" altLang="zh-CN" sz="4500"/>
              <a:t>Goodbye!</a:t>
            </a:r>
          </a:p>
        </p:txBody>
      </p:sp>
      <p:pic>
        <p:nvPicPr>
          <p:cNvPr id="3174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763000" y="9096375"/>
            <a:ext cx="257175" cy="1905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70936" y="671830"/>
            <a:ext cx="3417887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noProof="1" smtClean="0"/>
              <a:t>Think and Discuss</a:t>
            </a:r>
            <a:endParaRPr lang="en-US" altLang="zh-CN" noProof="1"/>
          </a:p>
        </p:txBody>
      </p:sp>
      <p:grpSp>
        <p:nvGrpSpPr>
          <p:cNvPr id="3" name="组合 19"/>
          <p:cNvGrpSpPr/>
          <p:nvPr/>
        </p:nvGrpSpPr>
        <p:grpSpPr>
          <a:xfrm>
            <a:off x="1604772" y="1591056"/>
            <a:ext cx="6192774" cy="2647188"/>
            <a:chOff x="-177334" y="-3265958"/>
            <a:chExt cx="8823008" cy="309974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矩形 3"/>
            <p:cNvSpPr/>
            <p:nvPr/>
          </p:nvSpPr>
          <p:spPr>
            <a:xfrm>
              <a:off x="-177334" y="-3265958"/>
              <a:ext cx="8823008" cy="3099742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17"/>
            <p:cNvSpPr txBox="1"/>
            <p:nvPr/>
          </p:nvSpPr>
          <p:spPr>
            <a:xfrm>
              <a:off x="281892" y="-2405338"/>
              <a:ext cx="8099971" cy="1405533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What festivals do you know? </a:t>
              </a:r>
              <a:endParaRPr lang="zh-CN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When is it? </a:t>
              </a:r>
              <a:endParaRPr lang="zh-CN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2352" y="1471965"/>
            <a:ext cx="1609808" cy="11811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97199" y="1410051"/>
            <a:ext cx="1585994" cy="1304992"/>
          </a:xfrm>
          <a:prstGeom prst="rect">
            <a:avLst/>
          </a:prstGeom>
        </p:spPr>
      </p:pic>
      <p:sp>
        <p:nvSpPr>
          <p:cNvPr id="4098" name="TextBox 7"/>
          <p:cNvSpPr txBox="1">
            <a:spLocks noChangeArrowheads="1"/>
          </p:cNvSpPr>
          <p:nvPr/>
        </p:nvSpPr>
        <p:spPr bwMode="auto">
          <a:xfrm>
            <a:off x="931069" y="448867"/>
            <a:ext cx="2844404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2100">
              <a:solidFill>
                <a:srgbClr val="40404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145257" y="663179"/>
            <a:ext cx="3417094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Look and </a:t>
            </a:r>
            <a:r>
              <a:rPr lang="en-US" altLang="zh-CN" smtClean="0"/>
              <a:t>say</a:t>
            </a:r>
            <a:endParaRPr lang="en-US" altLang="zh-CN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708547" y="2843213"/>
            <a:ext cx="114839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May Day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103144" y="2858692"/>
            <a:ext cx="166661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Women’s Day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97199" y="4632722"/>
            <a:ext cx="177792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Children’s Day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242686" y="4632722"/>
            <a:ext cx="168026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Teachers’ Day</a:t>
            </a:r>
          </a:p>
        </p:txBody>
      </p:sp>
      <p:pic>
        <p:nvPicPr>
          <p:cNvPr id="4106" name="图片 4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1473994" y="3442098"/>
            <a:ext cx="1607344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图片 5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6209587" y="3343275"/>
            <a:ext cx="1659731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/>
          <p:nvPr/>
        </p:nvGrpSpPr>
        <p:grpSpPr>
          <a:xfrm>
            <a:off x="-47625" y="2620747"/>
            <a:ext cx="9144000" cy="1363266"/>
            <a:chOff x="0" y="2157174"/>
            <a:chExt cx="9144000" cy="1363266"/>
          </a:xfrm>
        </p:grpSpPr>
        <p:sp>
          <p:nvSpPr>
            <p:cNvPr id="20" name="矩形 19"/>
            <p:cNvSpPr/>
            <p:nvPr/>
          </p:nvSpPr>
          <p:spPr>
            <a:xfrm>
              <a:off x="0" y="2157174"/>
              <a:ext cx="9144000" cy="1363266"/>
            </a:xfrm>
            <a:prstGeom prst="rect">
              <a:avLst/>
            </a:prstGeom>
            <a:solidFill>
              <a:srgbClr val="09C4E9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111" name="TextBox 18"/>
            <p:cNvSpPr txBox="1">
              <a:spLocks noChangeArrowheads="1"/>
            </p:cNvSpPr>
            <p:nvPr/>
          </p:nvSpPr>
          <p:spPr bwMode="auto">
            <a:xfrm>
              <a:off x="3506421" y="2348480"/>
              <a:ext cx="2152588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What festival is it?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When is it?</a:t>
              </a: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46191" y="2937273"/>
            <a:ext cx="2324563" cy="138630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46191" y="917905"/>
            <a:ext cx="2247456" cy="1409768"/>
          </a:xfrm>
          <a:prstGeom prst="rect">
            <a:avLst/>
          </a:prstGeom>
        </p:spPr>
      </p:pic>
      <p:sp>
        <p:nvSpPr>
          <p:cNvPr id="16386" name="TextBox 7"/>
          <p:cNvSpPr txBox="1"/>
          <p:nvPr/>
        </p:nvSpPr>
        <p:spPr>
          <a:xfrm>
            <a:off x="451" y="569437"/>
            <a:ext cx="3417885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noProof="1"/>
              <a:t>Look and say.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60823" y="4444604"/>
            <a:ext cx="197286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New Year’s  Day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947738" y="2366963"/>
            <a:ext cx="177837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Spring Festival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367463" y="4416365"/>
            <a:ext cx="123174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Christmas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019800" y="2400300"/>
            <a:ext cx="158440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National Day</a:t>
            </a:r>
            <a:endParaRPr lang="en-US" altLang="zh-CN" sz="21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127" name="图片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73931" y="952500"/>
            <a:ext cx="21240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4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973931" y="2937273"/>
            <a:ext cx="2124075" cy="13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20"/>
          <p:cNvGrpSpPr/>
          <p:nvPr/>
        </p:nvGrpSpPr>
        <p:grpSpPr>
          <a:xfrm>
            <a:off x="10715" y="2159794"/>
            <a:ext cx="9144000" cy="1363266"/>
            <a:chOff x="0" y="2157174"/>
            <a:chExt cx="9144000" cy="1363266"/>
          </a:xfrm>
        </p:grpSpPr>
        <p:sp>
          <p:nvSpPr>
            <p:cNvPr id="17" name="矩形 16"/>
            <p:cNvSpPr/>
            <p:nvPr/>
          </p:nvSpPr>
          <p:spPr>
            <a:xfrm>
              <a:off x="0" y="2157174"/>
              <a:ext cx="9144000" cy="1363266"/>
            </a:xfrm>
            <a:prstGeom prst="rect">
              <a:avLst/>
            </a:prstGeom>
            <a:solidFill>
              <a:srgbClr val="09C4E9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8"/>
            <p:cNvSpPr txBox="1">
              <a:spLocks noChangeArrowheads="1"/>
            </p:cNvSpPr>
            <p:nvPr/>
          </p:nvSpPr>
          <p:spPr bwMode="auto">
            <a:xfrm>
              <a:off x="3506421" y="2348480"/>
              <a:ext cx="2152588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What festival is it?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When is it?</a:t>
              </a: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10804" y="1740694"/>
            <a:ext cx="1905000" cy="271462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8510" tIns="59255" rIns="118510" bIns="59255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375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January</a:t>
            </a:r>
          </a:p>
          <a:p>
            <a:pPr eaLnBrk="1" hangingPunct="1">
              <a:lnSpc>
                <a:spcPts val="3375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February </a:t>
            </a:r>
          </a:p>
          <a:p>
            <a:pPr eaLnBrk="1" hangingPunct="1">
              <a:lnSpc>
                <a:spcPts val="3375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March </a:t>
            </a:r>
          </a:p>
          <a:p>
            <a:pPr eaLnBrk="1" hangingPunct="1">
              <a:lnSpc>
                <a:spcPts val="3375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April </a:t>
            </a:r>
          </a:p>
          <a:p>
            <a:pPr eaLnBrk="1" hangingPunct="1">
              <a:lnSpc>
                <a:spcPts val="3375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May </a:t>
            </a:r>
          </a:p>
          <a:p>
            <a:pPr eaLnBrk="1" hangingPunct="1">
              <a:lnSpc>
                <a:spcPts val="3375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June 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6537722" y="1734741"/>
            <a:ext cx="2189559" cy="271462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8510" tIns="59255" rIns="118510" bIns="59255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375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July</a:t>
            </a:r>
          </a:p>
          <a:p>
            <a:pPr eaLnBrk="1" hangingPunct="1">
              <a:lnSpc>
                <a:spcPts val="3375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August </a:t>
            </a:r>
          </a:p>
          <a:p>
            <a:pPr eaLnBrk="1" hangingPunct="1">
              <a:lnSpc>
                <a:spcPts val="3375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September </a:t>
            </a:r>
          </a:p>
          <a:p>
            <a:pPr eaLnBrk="1" hangingPunct="1">
              <a:lnSpc>
                <a:spcPts val="3375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October </a:t>
            </a:r>
          </a:p>
          <a:p>
            <a:pPr eaLnBrk="1" hangingPunct="1">
              <a:lnSpc>
                <a:spcPts val="3375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November </a:t>
            </a:r>
          </a:p>
          <a:p>
            <a:pPr eaLnBrk="1" hangingPunct="1">
              <a:lnSpc>
                <a:spcPts val="3375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December </a:t>
            </a:r>
            <a:endParaRPr lang="en-US" altLang="zh-CN" sz="210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48" name="Rectangle 16"/>
          <p:cNvSpPr>
            <a:spLocks noChangeArrowheads="1"/>
          </p:cNvSpPr>
          <p:nvPr/>
        </p:nvSpPr>
        <p:spPr bwMode="auto">
          <a:xfrm>
            <a:off x="3220641" y="1746648"/>
            <a:ext cx="2695575" cy="281106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8510" tIns="59255" rIns="118510" bIns="59255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625"/>
              </a:lnSpc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a) 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Teachers’ Day</a:t>
            </a:r>
          </a:p>
          <a:p>
            <a:pPr eaLnBrk="1" hangingPunct="1">
              <a:lnSpc>
                <a:spcPts val="2625"/>
              </a:lnSpc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b) 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Women’s Day</a:t>
            </a:r>
          </a:p>
          <a:p>
            <a:pPr eaLnBrk="1" hangingPunct="1">
              <a:lnSpc>
                <a:spcPts val="2625"/>
              </a:lnSpc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c) 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Christmas</a:t>
            </a:r>
          </a:p>
          <a:p>
            <a:pPr eaLnBrk="1" hangingPunct="1">
              <a:lnSpc>
                <a:spcPts val="2625"/>
              </a:lnSpc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d) 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National Day</a:t>
            </a:r>
          </a:p>
          <a:p>
            <a:pPr eaLnBrk="1" hangingPunct="1">
              <a:lnSpc>
                <a:spcPts val="2625"/>
              </a:lnSpc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e) 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Children’s Day </a:t>
            </a:r>
          </a:p>
          <a:p>
            <a:pPr eaLnBrk="1" hangingPunct="1">
              <a:lnSpc>
                <a:spcPts val="2625"/>
              </a:lnSpc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f) 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New Year’s  Day</a:t>
            </a:r>
          </a:p>
          <a:p>
            <a:pPr eaLnBrk="1" hangingPunct="1">
              <a:lnSpc>
                <a:spcPts val="2625"/>
              </a:lnSpc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g) 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May Day </a:t>
            </a:r>
          </a:p>
          <a:p>
            <a:pPr eaLnBrk="1" hangingPunct="1">
              <a:lnSpc>
                <a:spcPts val="2625"/>
              </a:lnSpc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h) 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Spring Festival</a:t>
            </a:r>
            <a:endParaRPr lang="en-US" altLang="zh-CN" sz="210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413" name="Text Box 3"/>
          <p:cNvSpPr txBox="1"/>
          <p:nvPr/>
        </p:nvSpPr>
        <p:spPr>
          <a:xfrm>
            <a:off x="147638" y="705299"/>
            <a:ext cx="8511546" cy="56169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noProof="1"/>
              <a:t>1 Match the festivals with the months.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668066" y="2157413"/>
            <a:ext cx="1656159" cy="1508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581150" y="2368154"/>
            <a:ext cx="1766888" cy="581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771650" y="2495550"/>
            <a:ext cx="1552575" cy="1791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327548" y="3842147"/>
            <a:ext cx="1958578" cy="95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327548" y="2157412"/>
            <a:ext cx="2020490" cy="21681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297782" y="3376613"/>
            <a:ext cx="2140744" cy="8012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5164931" y="2059781"/>
            <a:ext cx="1495425" cy="852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4698206" y="2707481"/>
            <a:ext cx="1924050" cy="14775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 flipV="1">
            <a:off x="5164932" y="3050381"/>
            <a:ext cx="1507331" cy="319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36910" y="623888"/>
            <a:ext cx="6938963" cy="5616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</a:t>
            </a:r>
            <a:r>
              <a:rPr lang="en-US" altLang="zh-CN" dirty="0" smtClean="0"/>
              <a:t>alk </a:t>
            </a:r>
            <a:r>
              <a:rPr lang="en-US" altLang="zh-CN" dirty="0"/>
              <a:t>about when the festivals are.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841773" y="1373982"/>
            <a:ext cx="4778806" cy="314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Spring Festival is in </a:t>
            </a:r>
            <a:r>
              <a:rPr lang="en-US" altLang="zh-CN" sz="21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January 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or </a:t>
            </a:r>
            <a:r>
              <a:rPr lang="en-US" altLang="zh-CN" sz="21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February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Women’s Day is in _________.  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May Day is in _________.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Children’s Day is in _________.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Teachers’ Day is in _________.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National Day is in _________.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Christmas is in _________.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New Year’s Day is in _________.</a:t>
            </a:r>
            <a:endParaRPr lang="en-US" altLang="zh-CN" sz="210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462" name="矩形 5"/>
          <p:cNvSpPr>
            <a:spLocks noChangeArrowheads="1"/>
          </p:cNvSpPr>
          <p:nvPr/>
        </p:nvSpPr>
        <p:spPr bwMode="auto">
          <a:xfrm>
            <a:off x="2574131" y="3700177"/>
            <a:ext cx="124777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December</a:t>
            </a:r>
          </a:p>
        </p:txBody>
      </p:sp>
      <p:sp>
        <p:nvSpPr>
          <p:cNvPr id="19463" name="矩形 6"/>
          <p:cNvSpPr>
            <a:spLocks noChangeArrowheads="1"/>
          </p:cNvSpPr>
          <p:nvPr/>
        </p:nvSpPr>
        <p:spPr bwMode="auto">
          <a:xfrm>
            <a:off x="3136106" y="3307557"/>
            <a:ext cx="100732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October</a:t>
            </a:r>
          </a:p>
        </p:txBody>
      </p:sp>
      <p:sp>
        <p:nvSpPr>
          <p:cNvPr id="19464" name="矩形 7"/>
          <p:cNvSpPr>
            <a:spLocks noChangeArrowheads="1"/>
          </p:cNvSpPr>
          <p:nvPr/>
        </p:nvSpPr>
        <p:spPr bwMode="auto">
          <a:xfrm>
            <a:off x="2726532" y="2155032"/>
            <a:ext cx="626269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May</a:t>
            </a:r>
          </a:p>
        </p:txBody>
      </p:sp>
      <p:sp>
        <p:nvSpPr>
          <p:cNvPr id="19465" name="矩形 8"/>
          <p:cNvSpPr>
            <a:spLocks noChangeArrowheads="1"/>
          </p:cNvSpPr>
          <p:nvPr/>
        </p:nvSpPr>
        <p:spPr bwMode="auto">
          <a:xfrm>
            <a:off x="3414516" y="2555081"/>
            <a:ext cx="62626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June</a:t>
            </a:r>
          </a:p>
        </p:txBody>
      </p:sp>
      <p:sp>
        <p:nvSpPr>
          <p:cNvPr id="19466" name="矩形 9"/>
          <p:cNvSpPr>
            <a:spLocks noChangeArrowheads="1"/>
          </p:cNvSpPr>
          <p:nvPr/>
        </p:nvSpPr>
        <p:spPr bwMode="auto">
          <a:xfrm>
            <a:off x="2994304" y="2937880"/>
            <a:ext cx="129266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September</a:t>
            </a:r>
          </a:p>
        </p:txBody>
      </p:sp>
      <p:sp>
        <p:nvSpPr>
          <p:cNvPr id="19467" name="矩形 10"/>
          <p:cNvSpPr>
            <a:spLocks noChangeArrowheads="1"/>
          </p:cNvSpPr>
          <p:nvPr/>
        </p:nvSpPr>
        <p:spPr bwMode="auto">
          <a:xfrm>
            <a:off x="3190875" y="1744265"/>
            <a:ext cx="84221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March</a:t>
            </a:r>
          </a:p>
        </p:txBody>
      </p:sp>
      <p:sp>
        <p:nvSpPr>
          <p:cNvPr id="19468" name="矩形 11"/>
          <p:cNvSpPr>
            <a:spLocks noChangeArrowheads="1"/>
          </p:cNvSpPr>
          <p:nvPr/>
        </p:nvSpPr>
        <p:spPr bwMode="auto">
          <a:xfrm>
            <a:off x="3385423" y="4058720"/>
            <a:ext cx="97687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January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 l="-2287"/>
          <a:stretch>
            <a:fillRect/>
          </a:stretch>
        </p:blipFill>
        <p:spPr>
          <a:xfrm>
            <a:off x="5523071" y="2006440"/>
            <a:ext cx="3300888" cy="2921794"/>
          </a:xfrm>
          <a:prstGeom prst="ellipse">
            <a:avLst/>
          </a:prstGeom>
        </p:spPr>
      </p:pic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4" grpId="0"/>
      <p:bldP spid="19465" grpId="0"/>
      <p:bldP spid="19466" grpId="0"/>
      <p:bldP spid="19467" grpId="0"/>
      <p:bldP spid="194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/>
          <p:nvPr/>
        </p:nvSpPr>
        <p:spPr>
          <a:xfrm>
            <a:off x="57759" y="617220"/>
            <a:ext cx="7742257" cy="56169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defTabSz="914400">
              <a:buFontTx/>
              <a:buNone/>
              <a:def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noProof="1"/>
              <a:t>2 Listen and choose the correct answer.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191867" y="1787128"/>
            <a:ext cx="6781697" cy="265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1) Betty’s grandfather’s life </a:t>
            </a: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was/wasn’t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different from Betty’s.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2) Betty’s grandfather was born in April </a:t>
            </a: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1935/1955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3) Betty’s grandfather went to </a:t>
            </a: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America/England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in </a:t>
            </a: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October/ 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November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1941.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319380" y="2127364"/>
            <a:ext cx="65722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681715" y="2779502"/>
            <a:ext cx="657225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802774" y="3426371"/>
            <a:ext cx="657225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73478" y="3426371"/>
            <a:ext cx="657225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√</a:t>
            </a:r>
          </a:p>
        </p:txBody>
      </p:sp>
      <p:pic>
        <p:nvPicPr>
          <p:cNvPr id="3" name="【听力素材】Module 9 Unit 1 Activity 2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6085" y="874112"/>
            <a:ext cx="304800" cy="304800"/>
          </a:xfrm>
          <a:prstGeom prst="rect">
            <a:avLst/>
          </a:prstGeom>
        </p:spPr>
      </p:pic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3812" y="27000"/>
            <a:ext cx="907256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Pre-listening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1455</Words>
  <Application>Microsoft Office PowerPoint</Application>
  <PresentationFormat>全屏显示(16:9)</PresentationFormat>
  <Paragraphs>352</Paragraphs>
  <Slides>30</Slides>
  <Notes>21</Notes>
  <HiddenSlides>0</HiddenSlides>
  <MMClips>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Lao UI</vt:lpstr>
      <vt:lpstr>黑体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</vt:lpstr>
      <vt:lpstr>WWW.2PPT.COM</vt:lpstr>
      <vt:lpstr>Module 9  Life history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Goodbye!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2021-02-12T01:22:00Z</cp:lastPrinted>
  <dcterms:created xsi:type="dcterms:W3CDTF">2021-02-12T01:22:00Z</dcterms:created>
  <dcterms:modified xsi:type="dcterms:W3CDTF">2023-01-16T17:26:48Z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B44A495A31BF4B1890CA2692E0104680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