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7" r:id="rId2"/>
    <p:sldId id="330" r:id="rId3"/>
    <p:sldId id="333" r:id="rId4"/>
    <p:sldId id="334" r:id="rId5"/>
    <p:sldId id="328" r:id="rId6"/>
    <p:sldId id="329" r:id="rId7"/>
    <p:sldId id="371" r:id="rId8"/>
    <p:sldId id="339" r:id="rId9"/>
    <p:sldId id="372" r:id="rId10"/>
    <p:sldId id="350" r:id="rId11"/>
    <p:sldId id="341" r:id="rId12"/>
    <p:sldId id="373" r:id="rId13"/>
    <p:sldId id="374" r:id="rId14"/>
    <p:sldId id="375" r:id="rId15"/>
    <p:sldId id="376" r:id="rId16"/>
    <p:sldId id="377" r:id="rId17"/>
    <p:sldId id="378" r:id="rId18"/>
    <p:sldId id="361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600"/>
    <a:srgbClr val="009900"/>
    <a:srgbClr val="FF3300"/>
    <a:srgbClr val="FF6699"/>
    <a:srgbClr val="9DDDFD"/>
    <a:srgbClr val="CC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3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370617B3-95A4-4314-BFCD-BA3E40C6C9D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C1960-741A-4501-88DA-19F97A8769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A456A-A8D0-4EE2-9A33-414A2EF22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A456A-A8D0-4EE2-9A33-414A2EF22BD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ADCD-F0B3-4108-A4D2-CFE17140D0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EF01-2F6E-486F-8C5F-3328496EDF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983A6-A285-4652-8607-6BD26E98C6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BF6D-BC92-4D20-A14E-F5325F8382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B941-756E-4761-90D9-F4BD9D2CB1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018B6-F581-4208-8EDA-2606501D09E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CFE8-5BFC-4488-AAE0-5E32D888F0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67E1-C8DD-416C-A4AB-1FCB58FF1E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4914-C1EC-4C76-86D5-F42D95DD66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BEE8-2E7F-46B0-8262-BA789083942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91FD-2AEB-4F23-B652-93E2802CDB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7ED852D-13ED-4794-AB58-EE7D8EB2970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&#27979;&#35797;&#21644;&#21548;&#21147;/&#27979;&#35797;&#39064;/M11-Unit2%20&#32451;&#20064;&#21450;&#31572;&#26696;.doc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429567" y="980728"/>
            <a:ext cx="8424936" cy="124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altLang="zh-CN" sz="4400" dirty="0">
                <a:solidFill>
                  <a:schemeClr val="tx2"/>
                </a:solidFill>
              </a:rPr>
              <a:t>Unit </a:t>
            </a:r>
            <a:r>
              <a:rPr lang="en-US" altLang="zh-CN" sz="4400" dirty="0" smtClean="0">
                <a:solidFill>
                  <a:schemeClr val="tx2"/>
                </a:solidFill>
              </a:rPr>
              <a:t>2  </a:t>
            </a:r>
            <a:r>
              <a:rPr lang="en-US" altLang="zh-CN" sz="4400" dirty="0" smtClean="0"/>
              <a:t>In </a:t>
            </a:r>
            <a:r>
              <a:rPr lang="en-US" altLang="zh-CN" sz="4400" dirty="0"/>
              <a:t>England, you usually drink tea with milk.</a:t>
            </a:r>
          </a:p>
        </p:txBody>
      </p:sp>
      <p:pic>
        <p:nvPicPr>
          <p:cNvPr id="137222" name="Picture 6" descr="zhidao_201104232031045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5993" y="2492896"/>
            <a:ext cx="4348832" cy="308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2771628" y="587670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1835696" y="1268760"/>
            <a:ext cx="4859337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4500" dirty="0">
                <a:solidFill>
                  <a:srgbClr val="6600CC"/>
                </a:solidFill>
              </a:rPr>
              <a:t>Scanning to get detail information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058863"/>
            <a:ext cx="6192837" cy="1190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FEAC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 the passage and find the answer to the question.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571750"/>
            <a:ext cx="7272338" cy="1190625"/>
          </a:xfrm>
          <a:noFill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When do people have a tea party in England?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042988" y="4156075"/>
            <a:ext cx="360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FF0066"/>
                </a:solidFill>
              </a:rPr>
              <a:t>At around 4 pm.</a:t>
            </a:r>
          </a:p>
        </p:txBody>
      </p:sp>
      <p:pic>
        <p:nvPicPr>
          <p:cNvPr id="151557" name="Picture 5" descr="zzz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3644900"/>
            <a:ext cx="2378075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58" name="Picture 6" descr="Nonam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2000"/>
          </a:blip>
          <a:srcRect/>
          <a:stretch>
            <a:fillRect/>
          </a:stretch>
        </p:blipFill>
        <p:spPr bwMode="auto">
          <a:xfrm>
            <a:off x="34925" y="44450"/>
            <a:ext cx="118427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59" name="Picture 7" descr="listen_CD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" y="6048375"/>
            <a:ext cx="74295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  <p:bldP spid="1515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6696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Choose the correct answer.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827088" y="1557338"/>
            <a:ext cx="7921625" cy="43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1 When you are talking to your friends, you may call them ____.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a) by their first names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b) </a:t>
            </a:r>
            <a:r>
              <a:rPr lang="en-US" altLang="zh-CN" dirty="0" err="1">
                <a:latin typeface="Times New Roman" panose="02020603050405020304" pitchFamily="18" charset="0"/>
              </a:rPr>
              <a:t>Mr</a:t>
            </a:r>
            <a:r>
              <a:rPr lang="en-US" altLang="zh-CN" dirty="0">
                <a:latin typeface="Times New Roman" panose="02020603050405020304" pitchFamily="18" charset="0"/>
              </a:rPr>
              <a:t> or </a:t>
            </a:r>
            <a:r>
              <a:rPr lang="en-US" altLang="zh-CN" dirty="0" err="1">
                <a:latin typeface="Times New Roman" panose="02020603050405020304" pitchFamily="18" charset="0"/>
              </a:rPr>
              <a:t>Mrs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2 When you are invited for afternoon tea, you will have ____.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a) tea                   b) a light meal</a:t>
            </a:r>
          </a:p>
        </p:txBody>
      </p:sp>
      <p:pic>
        <p:nvPicPr>
          <p:cNvPr id="184326" name="Picture 6" descr="5240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708275"/>
            <a:ext cx="754063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27" name="Picture 7" descr="5240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5229225"/>
            <a:ext cx="754062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900113" y="1358900"/>
            <a:ext cx="7561262" cy="43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3 Tea in England usually has _____ in it.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a) milk                  b) sugar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4 _______ is traditional food in England.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a) Steak and potatoes 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b) Fish and chips</a:t>
            </a:r>
          </a:p>
        </p:txBody>
      </p:sp>
      <p:pic>
        <p:nvPicPr>
          <p:cNvPr id="185347" name="Picture 3" descr="5240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492375"/>
            <a:ext cx="754063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348" name="Picture 4" descr="5240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5013325"/>
            <a:ext cx="754062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1189038" y="2246313"/>
            <a:ext cx="69119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5 At the bus stop, it is important that you ____.</a:t>
            </a:r>
          </a:p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   a) wait in a line</a:t>
            </a:r>
          </a:p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   b) smile politely</a:t>
            </a:r>
          </a:p>
        </p:txBody>
      </p:sp>
      <p:pic>
        <p:nvPicPr>
          <p:cNvPr id="186371" name="Picture 3" descr="5240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3573463"/>
            <a:ext cx="754062" cy="7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612775" y="549275"/>
            <a:ext cx="7920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Write answers to the questions. Use the words and expressions in the box.</a:t>
            </a: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1331913" y="1916113"/>
            <a:ext cx="6192837" cy="1768475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/>
              <a:t>for the first time      meal     meet     something interesting              stand in a line        take away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684213" y="4005263"/>
            <a:ext cx="7272337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</a:rPr>
              <a:t>1. What did Wang </a:t>
            </a:r>
            <a:r>
              <a:rPr lang="en-US" altLang="zh-CN" dirty="0" err="1">
                <a:latin typeface="Times New Roman" panose="02020603050405020304" pitchFamily="18" charset="0"/>
              </a:rPr>
              <a:t>Hui</a:t>
            </a:r>
            <a:r>
              <a:rPr lang="en-US" altLang="zh-CN" dirty="0">
                <a:latin typeface="Times New Roman" panose="02020603050405020304" pitchFamily="18" charset="0"/>
              </a:rPr>
              <a:t> notice when he was in England?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He noticed something interesting with the English way of life.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395288" y="1206500"/>
            <a:ext cx="8280400" cy="481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2. What is one example of the English way of life?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You must say </a:t>
            </a:r>
            <a:r>
              <a:rPr lang="en-US" altLang="zh-CN" dirty="0" err="1">
                <a:solidFill>
                  <a:srgbClr val="CC00FF"/>
                </a:solidFill>
                <a:latin typeface="Times New Roman" panose="02020603050405020304" pitchFamily="18" charset="0"/>
              </a:rPr>
              <a:t>Mr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zh-CN" dirty="0" err="1">
                <a:solidFill>
                  <a:srgbClr val="CC00FF"/>
                </a:solidFill>
                <a:latin typeface="Times New Roman" panose="02020603050405020304" pitchFamily="18" charset="0"/>
              </a:rPr>
              <a:t>Mrs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 when you meet someone for the first time. 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3. What do you eat for afternoon tea?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FF00FF"/>
                </a:solidFill>
                <a:latin typeface="Times New Roman" panose="02020603050405020304" pitchFamily="18" charset="0"/>
              </a:rPr>
              <a:t>Afternoon tea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FF"/>
                </a:solidFill>
                <a:latin typeface="Times New Roman" panose="02020603050405020304" pitchFamily="18" charset="0"/>
              </a:rPr>
              <a:t>is a light meal and you eat sandwiches,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 a large fruit cake and tea with milk.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611188" y="836613"/>
            <a:ext cx="7921625" cy="536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4. How can you eat fish and chips?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We can eat it in special fish and chip shops on the high street, or we can take it away and eat it with our fingers.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5. What do people do when they wait for the bus? 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They stand in a line and wait their turn.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"/>
          <p:cNvSpPr txBox="1">
            <a:spLocks noChangeArrowheads="1"/>
          </p:cNvSpPr>
          <p:nvPr/>
        </p:nvSpPr>
        <p:spPr bwMode="auto">
          <a:xfrm>
            <a:off x="252413" y="1598613"/>
            <a:ext cx="8856662" cy="449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3300" dirty="0"/>
              <a:t>一、根据句意及汉语提示，写出相应的单词。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1. We are going to make a short ____ (</a:t>
            </a:r>
            <a:r>
              <a:rPr lang="zh-CN" altLang="en-US" dirty="0"/>
              <a:t>逗留</a:t>
            </a:r>
            <a:r>
              <a:rPr lang="en-US" altLang="zh-CN" dirty="0"/>
              <a:t>) in Dalian.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2. The students are having a class. Don’t make any _____ (</a:t>
            </a:r>
            <a:r>
              <a:rPr lang="zh-CN" altLang="en-US" dirty="0"/>
              <a:t>噪音</a:t>
            </a:r>
            <a:r>
              <a:rPr lang="en-US" altLang="zh-CN" dirty="0"/>
              <a:t>).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3. The girl ______ (</a:t>
            </a:r>
            <a:r>
              <a:rPr lang="zh-CN" altLang="en-US" dirty="0"/>
              <a:t>倒</a:t>
            </a:r>
            <a:r>
              <a:rPr lang="en-US" altLang="zh-CN" dirty="0"/>
              <a:t>) another cup of tea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for her grandfather.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4. My cousin made his way through the crowd to _____ (</a:t>
            </a:r>
            <a:r>
              <a:rPr lang="zh-CN" altLang="en-US" dirty="0"/>
              <a:t>打招呼</a:t>
            </a:r>
            <a:r>
              <a:rPr lang="en-US" altLang="zh-CN" dirty="0"/>
              <a:t>) us at the station.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6588125" y="2046288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stay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2339975" y="3470275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noise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2339975" y="3975100"/>
            <a:ext cx="158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poured</a:t>
            </a: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1987550" y="5430838"/>
            <a:ext cx="128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 greet</a:t>
            </a:r>
          </a:p>
        </p:txBody>
      </p:sp>
      <p:pic>
        <p:nvPicPr>
          <p:cNvPr id="172040" name="Picture 8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713" y="446088"/>
            <a:ext cx="3024187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41" name="Picture 9" descr="e45a5afda8d0afc2358e5eabcd172430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2100" y="446088"/>
            <a:ext cx="954088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042" name="Text Box 10"/>
          <p:cNvSpPr txBox="1">
            <a:spLocks noChangeArrowheads="1"/>
          </p:cNvSpPr>
          <p:nvPr/>
        </p:nvSpPr>
        <p:spPr bwMode="auto">
          <a:xfrm>
            <a:off x="4643438" y="635000"/>
            <a:ext cx="201612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">
              <a:lnSpc>
                <a:spcPct val="105000"/>
              </a:lnSpc>
            </a:pPr>
            <a:r>
              <a:rPr lang="zh-CN" altLang="en-US" sz="2200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注</a:t>
            </a:r>
            <a:r>
              <a:rPr lang="en-US" altLang="zh-CN" sz="2200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: word </a:t>
            </a:r>
            <a:r>
              <a:rPr lang="zh-CN" altLang="en-US" sz="2200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文档</a:t>
            </a:r>
          </a:p>
          <a:p>
            <a:pPr algn="ctr" fontAlgn="b">
              <a:lnSpc>
                <a:spcPct val="105000"/>
              </a:lnSpc>
            </a:pPr>
            <a:r>
              <a:rPr lang="zh-CN" altLang="en-US" sz="2200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点击此处链接</a:t>
            </a:r>
          </a:p>
        </p:txBody>
      </p:sp>
      <p:pic>
        <p:nvPicPr>
          <p:cNvPr id="172043" name="Picture 11" descr="20085209124787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1357313"/>
            <a:ext cx="358775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2844800" y="663575"/>
            <a:ext cx="1728788" cy="792163"/>
          </a:xfrm>
          <a:prstGeom prst="rect">
            <a:avLst/>
          </a:prstGeom>
          <a:solidFill>
            <a:srgbClr val="CCFFCC"/>
          </a:solidFill>
          <a:ln w="44450" cmpd="dbl">
            <a:solidFill>
              <a:srgbClr val="00FF00"/>
            </a:solidFill>
            <a:miter lim="800000"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/>
            <a:r>
              <a:rPr kumimoji="1" lang="en-US" altLang="zh-CN" sz="4300">
                <a:solidFill>
                  <a:srgbClr val="FF6600"/>
                </a:solidFill>
              </a:rPr>
              <a:t>Quiz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  <p:bldP spid="172036" grpId="0"/>
      <p:bldP spid="172037" grpId="0"/>
      <p:bldP spid="1720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20713"/>
            <a:ext cx="8353425" cy="649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FEAC1"/>
                  </a:outerShdw>
                </a:effectLst>
              </a14:hiddenEffects>
            </a:ext>
          </a:extLst>
        </p:spPr>
        <p:txBody>
          <a:bodyPr anchor="t"/>
          <a:lstStyle/>
          <a:p>
            <a:pPr marL="342900" indent="-342900" algn="l">
              <a:lnSpc>
                <a:spcPct val="80000"/>
              </a:lnSpc>
            </a:pPr>
            <a:r>
              <a:rPr kumimoji="1"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三、用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can/can’t/must/mustn’t</a:t>
            </a:r>
            <a:r>
              <a:rPr kumimoji="1"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填空。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196975"/>
            <a:ext cx="8893175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1. You ____ listen to your teacher carefully in class.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2. We _______ cross the road if the traffic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is busy.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- He ____ be in the classroom, because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I saw him in the library just now.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4. Students _______ copy others’ homework.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5. - She ____ speak English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.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584325" y="1196975"/>
            <a:ext cx="136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must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439863" y="2284413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</a:rPr>
              <a:t>mustn’t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1584325" y="3789363"/>
            <a:ext cx="136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can’t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2519363" y="4876800"/>
            <a:ext cx="1944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mustn’t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1800225" y="5380038"/>
            <a:ext cx="136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can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  <p:bldP spid="174084" grpId="0"/>
      <p:bldP spid="174087" grpId="0"/>
      <p:bldP spid="174088" grpId="0"/>
      <p:bldP spid="1740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teamwork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6000"/>
          </a:blip>
          <a:srcRect/>
          <a:stretch>
            <a:fillRect/>
          </a:stretch>
        </p:blipFill>
        <p:spPr bwMode="auto">
          <a:xfrm>
            <a:off x="250825" y="188913"/>
            <a:ext cx="576263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291" name="Picture 3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388" y="5476875"/>
            <a:ext cx="1728787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0292" name="Group 4"/>
          <p:cNvGrpSpPr/>
          <p:nvPr/>
        </p:nvGrpSpPr>
        <p:grpSpPr bwMode="auto">
          <a:xfrm>
            <a:off x="1693863" y="2203450"/>
            <a:ext cx="5399087" cy="1296988"/>
            <a:chOff x="476" y="1117"/>
            <a:chExt cx="4355" cy="1134"/>
          </a:xfrm>
        </p:grpSpPr>
        <p:sp>
          <p:nvSpPr>
            <p:cNvPr id="140293" name="Rectangle 5"/>
            <p:cNvSpPr>
              <a:spLocks noChangeArrowheads="1"/>
            </p:cNvSpPr>
            <p:nvPr/>
          </p:nvSpPr>
          <p:spPr bwMode="auto">
            <a:xfrm>
              <a:off x="476" y="1117"/>
              <a:ext cx="4355" cy="113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>
              <a:outerShdw dist="45791" dir="3378596" algn="ctr" rotWithShape="0">
                <a:srgbClr val="B3B3FF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294" name="Rectangle 6"/>
            <p:cNvSpPr>
              <a:spLocks noChangeArrowheads="1"/>
            </p:cNvSpPr>
            <p:nvPr/>
          </p:nvSpPr>
          <p:spPr bwMode="auto">
            <a:xfrm>
              <a:off x="657" y="1298"/>
              <a:ext cx="3992" cy="8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>
              <a:outerShdw dist="45791" dir="3378596" algn="ctr" rotWithShape="0">
                <a:srgbClr val="B3B3FF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2774950" y="2265363"/>
            <a:ext cx="4175125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FF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</a:pPr>
            <a:r>
              <a:rPr lang="en-US" altLang="zh-CN" sz="7200">
                <a:latin typeface="Arial" panose="020B0604020202020204" pitchFamily="34" charset="0"/>
                <a:ea typeface="华文细黑" panose="02010600040101010101" pitchFamily="2" charset="-122"/>
              </a:rPr>
              <a:t>Review</a:t>
            </a:r>
          </a:p>
        </p:txBody>
      </p:sp>
      <p:pic>
        <p:nvPicPr>
          <p:cNvPr id="140296" name="Picture 8" descr="plag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9763" y="2405063"/>
            <a:ext cx="11525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1260475" y="3789363"/>
            <a:ext cx="6551613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300" dirty="0">
                <a:solidFill>
                  <a:srgbClr val="FF6600"/>
                </a:solidFill>
                <a:latin typeface="Arial" panose="020B0604020202020204" pitchFamily="34" charset="0"/>
              </a:rPr>
              <a:t>Words and expressions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5267325" cy="56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FEAC1"/>
                  </a:outerShdw>
                </a:effectLst>
              </a14:hiddenEffects>
            </a:ext>
          </a:extLst>
        </p:spPr>
        <p:txBody>
          <a:bodyPr anchor="t"/>
          <a:lstStyle/>
          <a:p>
            <a:pPr marL="342900" indent="-342900" algn="l">
              <a:lnSpc>
                <a:spcPct val="80000"/>
              </a:lnSpc>
            </a:pPr>
            <a:r>
              <a:rPr kumimoji="1" lang="zh-CN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四、填空。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064500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1.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当你接受礼物时，你必须用双手。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3600" b="1">
                <a:latin typeface="Times New Roman" panose="02020603050405020304" pitchFamily="18" charset="0"/>
              </a:rPr>
              <a:t> 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When you ______ a present, you must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use _____ ______.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2.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英国的习惯是奇怪的。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3600" b="1">
                <a:latin typeface="Times New Roman" panose="02020603050405020304" pitchFamily="18" charset="0"/>
              </a:rPr>
              <a:t>   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_________ in England ___ ______.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3.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记住家人和朋友的生日是重要的。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3600" b="1"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It’s important __ _________ the  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birthdays of ______ and _______.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3059113" y="1851025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accept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1763713" y="2500313"/>
            <a:ext cx="165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both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2987675" y="2500313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hands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1042988" y="3724275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Traditions </a:t>
            </a: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5508625" y="3724275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are</a:t>
            </a:r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6299200" y="3724275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strange</a:t>
            </a:r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3924300" y="4868863"/>
            <a:ext cx="576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to</a:t>
            </a: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4427538" y="4868863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remember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3492500" y="5524500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family</a:t>
            </a:r>
          </a:p>
        </p:txBody>
      </p:sp>
      <p:sp>
        <p:nvSpPr>
          <p:cNvPr id="175117" name="Text Box 13"/>
          <p:cNvSpPr txBox="1">
            <a:spLocks noChangeArrowheads="1"/>
          </p:cNvSpPr>
          <p:nvPr/>
        </p:nvSpPr>
        <p:spPr bwMode="auto">
          <a:xfrm>
            <a:off x="5940425" y="5524500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friends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5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5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5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5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5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5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  <p:bldP spid="175108" grpId="0"/>
      <p:bldP spid="175111" grpId="0"/>
      <p:bldP spid="175112" grpId="0" build="allAtOnce"/>
      <p:bldP spid="175113" grpId="0"/>
      <p:bldP spid="175114" grpId="0"/>
      <p:bldP spid="1751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0550" y="1339850"/>
            <a:ext cx="8229600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4.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中国人在举杯时说什么？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3600" b="1">
                <a:latin typeface="Times New Roman" panose="02020603050405020304" pitchFamily="18" charset="0"/>
              </a:rPr>
              <a:t>   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_____ __ people in China ____ when 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 they _____ their glasses?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5.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这和中国的婚礼是有很大差别的。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3600" b="1"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It was very ________ _____ a Chinese   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wedding.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1104900" y="2058988"/>
            <a:ext cx="136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What 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2401888" y="2058988"/>
            <a:ext cx="719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do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6299200" y="2066925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say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2184400" y="2708275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raise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3336925" y="4083050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different</a:t>
            </a:r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5353050" y="4083050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from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6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6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6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6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176132" grpId="0"/>
      <p:bldP spid="1761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358775" y="2282825"/>
            <a:ext cx="648176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1. </a:t>
            </a:r>
            <a:r>
              <a:rPr lang="zh-CN" altLang="en-US">
                <a:latin typeface="Times New Roman" panose="02020603050405020304" pitchFamily="18" charset="0"/>
              </a:rPr>
              <a:t>这件毛衣与那件不同。</a:t>
            </a:r>
          </a:p>
          <a:p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(be different from)</a:t>
            </a:r>
          </a:p>
          <a:p>
            <a:r>
              <a:rPr lang="zh-CN" altLang="en-US">
                <a:latin typeface="Times New Roman" panose="02020603050405020304" pitchFamily="18" charset="0"/>
              </a:rPr>
              <a:t>　　　　　　　　　　　　　　　　　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2. </a:t>
            </a:r>
            <a:r>
              <a:rPr lang="zh-CN" altLang="en-US">
                <a:latin typeface="Times New Roman" panose="02020603050405020304" pitchFamily="18" charset="0"/>
              </a:rPr>
              <a:t>明天你会按时到达吗？</a:t>
            </a:r>
          </a:p>
          <a:p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(on time)</a:t>
            </a:r>
            <a:r>
              <a:rPr lang="zh-CN" altLang="en-US">
                <a:latin typeface="Times New Roman" panose="02020603050405020304" pitchFamily="18" charset="0"/>
              </a:rPr>
              <a:t>　　　　　　　　　　　　　　　　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792163" y="3363913"/>
            <a:ext cx="799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6600"/>
                </a:solidFill>
              </a:rPr>
              <a:t>This sweater is different from that one.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863600" y="5235575"/>
            <a:ext cx="7704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6600"/>
                </a:solidFill>
              </a:rPr>
              <a:t>Will you arrive on time tomorrow?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322263" y="947738"/>
            <a:ext cx="84978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3705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Times New Roman" panose="02020603050405020304" pitchFamily="18" charset="0"/>
              </a:rPr>
              <a:t>五、根据所给汉语及关键词汇提示，完成下列句子。　　　　　　　　　　　　　　　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5" grpId="0"/>
      <p:bldP spid="1771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290513" y="1412875"/>
            <a:ext cx="82804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3. </a:t>
            </a:r>
            <a:r>
              <a:rPr lang="zh-CN" altLang="en-US"/>
              <a:t>他不是作家而是教师。 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</a:t>
            </a:r>
            <a:r>
              <a:rPr lang="en-US" altLang="zh-CN"/>
              <a:t>(not…but…)</a:t>
            </a:r>
          </a:p>
          <a:p>
            <a:pPr>
              <a:lnSpc>
                <a:spcPct val="120000"/>
              </a:lnSpc>
            </a:pPr>
            <a:r>
              <a:rPr lang="zh-CN" altLang="en-US"/>
              <a:t>　　　　　　　　　　　　　　　　　</a:t>
            </a:r>
          </a:p>
          <a:p>
            <a:pPr>
              <a:lnSpc>
                <a:spcPct val="120000"/>
              </a:lnSpc>
            </a:pPr>
            <a:r>
              <a:rPr lang="en-US" altLang="zh-CN"/>
              <a:t>4. </a:t>
            </a:r>
            <a:r>
              <a:rPr lang="zh-CN" altLang="en-US"/>
              <a:t>我们听到她在隔壁房间唱歌。     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</a:t>
            </a:r>
            <a:r>
              <a:rPr lang="en-US" altLang="zh-CN"/>
              <a:t>(hear…doing…)</a:t>
            </a:r>
          </a:p>
          <a:p>
            <a:pPr>
              <a:lnSpc>
                <a:spcPct val="120000"/>
              </a:lnSpc>
            </a:pPr>
            <a:r>
              <a:rPr lang="zh-CN" altLang="en-US"/>
              <a:t>　　　　　　　　　　　　　　　　　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793750" y="2787650"/>
            <a:ext cx="7056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6600"/>
                </a:solidFill>
              </a:rPr>
              <a:t>He is not a writer but a teacher.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865188" y="4797425"/>
            <a:ext cx="8027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6600"/>
                </a:solidFill>
              </a:rPr>
              <a:t>We heard her singing in the next room.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  <p:bldP spid="178179" grpId="0"/>
      <p:bldP spid="1781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 descr="851425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3250" y="90805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1116013" y="2203450"/>
            <a:ext cx="7488237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1. Finish the passage about ways of life in your home town.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发挥想象，连词成文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(50-70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字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79204" name="WordArt 4"/>
          <p:cNvSpPr>
            <a:spLocks noChangeArrowheads="1" noChangeShapeType="1" noTextEdit="1"/>
          </p:cNvSpPr>
          <p:nvPr/>
        </p:nvSpPr>
        <p:spPr bwMode="auto">
          <a:xfrm>
            <a:off x="1116013" y="1046163"/>
            <a:ext cx="5832475" cy="804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617663" y="4343400"/>
            <a:ext cx="6626225" cy="1749425"/>
          </a:xfrm>
          <a:prstGeom prst="rect">
            <a:avLst/>
          </a:prstGeom>
          <a:solidFill>
            <a:srgbClr val="FFD9FF">
              <a:alpha val="70000"/>
            </a:srgbClr>
          </a:solidFill>
          <a:ln w="9525" algn="ctr">
            <a:solidFill>
              <a:srgbClr val="FF99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experience, stay, someone, onto, for the first time, high street, wait your turn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2" descr="图片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206500"/>
            <a:ext cx="2087562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1187450" y="3078163"/>
            <a:ext cx="7200900" cy="2511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GB" altLang="zh-CN" dirty="0">
                <a:latin typeface="Times New Roman" panose="02020603050405020304" pitchFamily="18" charset="0"/>
              </a:rPr>
              <a:t>To preview the function of using </a:t>
            </a:r>
            <a:r>
              <a:rPr lang="en-GB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must</a:t>
            </a:r>
            <a:r>
              <a:rPr lang="en-GB" altLang="zh-CN" dirty="0">
                <a:latin typeface="Times New Roman" panose="02020603050405020304" pitchFamily="18" charset="0"/>
              </a:rPr>
              <a:t>, </a:t>
            </a:r>
            <a:r>
              <a:rPr lang="en-GB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mustn’t</a:t>
            </a:r>
            <a:r>
              <a:rPr lang="en-GB" altLang="zh-CN" dirty="0">
                <a:latin typeface="Times New Roman" panose="02020603050405020304" pitchFamily="18" charset="0"/>
              </a:rPr>
              <a:t>, </a:t>
            </a:r>
            <a:r>
              <a:rPr lang="en-GB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r>
              <a:rPr lang="en-GB" altLang="zh-CN" dirty="0">
                <a:latin typeface="Times New Roman" panose="02020603050405020304" pitchFamily="18" charset="0"/>
              </a:rPr>
              <a:t>, </a:t>
            </a:r>
            <a:r>
              <a:rPr lang="en-GB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can’t</a:t>
            </a:r>
            <a:r>
              <a:rPr lang="en-GB" altLang="zh-CN" dirty="0">
                <a:latin typeface="Times New Roman" panose="02020603050405020304" pitchFamily="18" charset="0"/>
              </a:rPr>
              <a:t> to talk about customs and rules;</a:t>
            </a:r>
          </a:p>
          <a:p>
            <a:pPr>
              <a:lnSpc>
                <a:spcPct val="110000"/>
              </a:lnSpc>
            </a:pPr>
            <a:r>
              <a:rPr lang="en-GB" altLang="zh-CN" dirty="0">
                <a:latin typeface="Times New Roman" panose="02020603050405020304" pitchFamily="18" charset="0"/>
              </a:rPr>
              <a:t>2.To practise the vocabulary</a:t>
            </a:r>
            <a:r>
              <a:rPr lang="en-GB" altLang="zh-CN" dirty="0" smtClean="0">
                <a:latin typeface="Times New Roman" panose="02020603050405020304" pitchFamily="18" charset="0"/>
              </a:rPr>
              <a:t>. </a:t>
            </a:r>
            <a:endParaRPr lang="en-GB" altLang="zh-CN" dirty="0">
              <a:latin typeface="Times New Roman" panose="02020603050405020304" pitchFamily="18" charset="0"/>
            </a:endParaRPr>
          </a:p>
        </p:txBody>
      </p:sp>
      <p:sp>
        <p:nvSpPr>
          <p:cNvPr id="180228" name="WordArt 4"/>
          <p:cNvSpPr>
            <a:spLocks noChangeArrowheads="1" noChangeShapeType="1" noTextEdit="1"/>
          </p:cNvSpPr>
          <p:nvPr/>
        </p:nvSpPr>
        <p:spPr bwMode="auto">
          <a:xfrm>
            <a:off x="3924300" y="1660525"/>
            <a:ext cx="344805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Preview</a:t>
            </a:r>
            <a:endParaRPr lang="zh-CN" altLang="en-US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 descr="AThankYou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475" y="1196975"/>
            <a:ext cx="2054225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251" name="WordArt 3"/>
          <p:cNvSpPr>
            <a:spLocks noChangeArrowheads="1" noChangeShapeType="1" noTextEdit="1"/>
          </p:cNvSpPr>
          <p:nvPr/>
        </p:nvSpPr>
        <p:spPr bwMode="auto">
          <a:xfrm>
            <a:off x="3552825" y="3168650"/>
            <a:ext cx="2038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The end</a:t>
            </a:r>
            <a:r>
              <a:rPr lang="zh-CN" altLang="en-US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！</a:t>
            </a:r>
          </a:p>
        </p:txBody>
      </p:sp>
      <p:pic>
        <p:nvPicPr>
          <p:cNvPr id="181252" name="Picture 4" descr="thank_you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3933825"/>
            <a:ext cx="3671888" cy="246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706813" y="2349500"/>
            <a:ext cx="5113337" cy="3663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经历，经验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逗留，停留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pron.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某人，有人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三明治，夹心面包片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炸土豆条，炸薯条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42988" y="2347913"/>
            <a:ext cx="2376487" cy="3663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experience</a:t>
            </a:r>
          </a:p>
          <a:p>
            <a:pPr algn="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stay</a:t>
            </a:r>
          </a:p>
          <a:p>
            <a:pPr algn="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someone</a:t>
            </a:r>
          </a:p>
          <a:p>
            <a:pPr algn="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sandwich</a:t>
            </a:r>
          </a:p>
          <a:p>
            <a:pPr algn="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chip</a:t>
            </a:r>
          </a:p>
        </p:txBody>
      </p:sp>
      <p:grpSp>
        <p:nvGrpSpPr>
          <p:cNvPr id="143364" name="Group 4"/>
          <p:cNvGrpSpPr/>
          <p:nvPr/>
        </p:nvGrpSpPr>
        <p:grpSpPr bwMode="auto">
          <a:xfrm>
            <a:off x="1908175" y="1052513"/>
            <a:ext cx="5184775" cy="1223962"/>
            <a:chOff x="0" y="3203"/>
            <a:chExt cx="2925" cy="771"/>
          </a:xfrm>
        </p:grpSpPr>
        <p:pic>
          <p:nvPicPr>
            <p:cNvPr id="143365" name="Picture 5" descr="758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203"/>
              <a:ext cx="2925" cy="7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366" name="Rectangle 6"/>
            <p:cNvSpPr>
              <a:spLocks noChangeArrowheads="1"/>
            </p:cNvSpPr>
            <p:nvPr/>
          </p:nvSpPr>
          <p:spPr bwMode="auto">
            <a:xfrm>
              <a:off x="68" y="3386"/>
              <a:ext cx="1996" cy="404"/>
            </a:xfrm>
            <a:prstGeom prst="rect">
              <a:avLst/>
            </a:prstGeom>
            <a:noFill/>
            <a:ln>
              <a:noFill/>
            </a:ln>
            <a:effectLst>
              <a:outerShdw dist="28398" dir="3806097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dirty="0">
                  <a:solidFill>
                    <a:srgbClr val="FF0066"/>
                  </a:solidFill>
                </a:rPr>
                <a:t>Words preview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284663" y="2120900"/>
            <a:ext cx="4572000" cy="404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prep.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到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……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之上，向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……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之上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先生，男士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肩；肩膀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首次，初次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炸鱼加炸薯条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2120900"/>
            <a:ext cx="3600450" cy="404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onto</a:t>
            </a:r>
          </a:p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kumimoji="1" lang="en-US" altLang="zh-CN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gentleman</a:t>
            </a:r>
          </a:p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shoulder</a:t>
            </a:r>
          </a:p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for the first time</a:t>
            </a:r>
          </a:p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fish and chips</a:t>
            </a:r>
          </a:p>
        </p:txBody>
      </p:sp>
      <p:grpSp>
        <p:nvGrpSpPr>
          <p:cNvPr id="144388" name="Group 4"/>
          <p:cNvGrpSpPr/>
          <p:nvPr/>
        </p:nvGrpSpPr>
        <p:grpSpPr bwMode="auto">
          <a:xfrm>
            <a:off x="2700338" y="754063"/>
            <a:ext cx="5184775" cy="1223962"/>
            <a:chOff x="0" y="3203"/>
            <a:chExt cx="2925" cy="771"/>
          </a:xfrm>
        </p:grpSpPr>
        <p:pic>
          <p:nvPicPr>
            <p:cNvPr id="144389" name="Picture 5" descr="758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203"/>
              <a:ext cx="2925" cy="7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4390" name="Rectangle 6"/>
            <p:cNvSpPr>
              <a:spLocks noChangeArrowheads="1"/>
            </p:cNvSpPr>
            <p:nvPr/>
          </p:nvSpPr>
          <p:spPr bwMode="auto">
            <a:xfrm>
              <a:off x="68" y="3386"/>
              <a:ext cx="1996" cy="404"/>
            </a:xfrm>
            <a:prstGeom prst="rect">
              <a:avLst/>
            </a:prstGeom>
            <a:noFill/>
            <a:ln>
              <a:noFill/>
            </a:ln>
            <a:effectLst>
              <a:outerShdw dist="28398" dir="3806097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>
                  <a:solidFill>
                    <a:srgbClr val="FF0066"/>
                  </a:solidFill>
                </a:rPr>
                <a:t>Words preview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703263"/>
            <a:ext cx="1584325" cy="108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611188" y="1858963"/>
            <a:ext cx="8316912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</a:rPr>
              <a:t>1. To get information from the passage about customs and rules in England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2.To learn some key words and useful expressions 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3.To know about good manners and bad manners in China and in England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539750" y="998538"/>
            <a:ext cx="2808288" cy="679450"/>
          </a:xfrm>
          <a:prstGeom prst="rect">
            <a:avLst/>
          </a:prstGeom>
          <a:solidFill>
            <a:srgbClr val="00FFFF"/>
          </a:solidFill>
          <a:ln w="38100" cmpd="dbl" algn="ctr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/>
              <a:t>Objectives</a:t>
            </a:r>
            <a:r>
              <a:rPr lang="zh-CN" altLang="en-US" dirty="0"/>
              <a:t>：</a:t>
            </a:r>
          </a:p>
        </p:txBody>
      </p:sp>
      <p:pic>
        <p:nvPicPr>
          <p:cNvPr id="138247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56550" y="4797425"/>
            <a:ext cx="7905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2197100" y="677863"/>
            <a:ext cx="5903913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dirty="0">
                <a:solidFill>
                  <a:srgbClr val="FF0000"/>
                </a:solidFill>
              </a:rPr>
              <a:t>Words:</a:t>
            </a:r>
            <a:r>
              <a:rPr lang="en-US" altLang="zh-CN" dirty="0"/>
              <a:t> </a:t>
            </a:r>
          </a:p>
          <a:p>
            <a:pPr>
              <a:lnSpc>
                <a:spcPct val="85000"/>
              </a:lnSpc>
            </a:pPr>
            <a:r>
              <a:rPr lang="en-US" altLang="zh-CN" dirty="0"/>
              <a:t>experience, stay, someone, onto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2197100" y="2262188"/>
            <a:ext cx="6119813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dirty="0">
                <a:solidFill>
                  <a:srgbClr val="FF0000"/>
                </a:solidFill>
              </a:rPr>
              <a:t>Phrases:</a:t>
            </a:r>
          </a:p>
          <a:p>
            <a:pPr>
              <a:lnSpc>
                <a:spcPct val="85000"/>
              </a:lnSpc>
            </a:pPr>
            <a:r>
              <a:rPr lang="en-US" altLang="zh-CN" dirty="0"/>
              <a:t>for the first time</a:t>
            </a:r>
          </a:p>
          <a:p>
            <a:pPr>
              <a:lnSpc>
                <a:spcPct val="85000"/>
              </a:lnSpc>
            </a:pPr>
            <a:r>
              <a:rPr lang="en-US" altLang="zh-CN" dirty="0"/>
              <a:t>high street </a:t>
            </a:r>
          </a:p>
          <a:p>
            <a:pPr>
              <a:lnSpc>
                <a:spcPct val="85000"/>
              </a:lnSpc>
            </a:pPr>
            <a:r>
              <a:rPr lang="en-US" altLang="zh-CN" dirty="0"/>
              <a:t>wait your turn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2193925" y="4278313"/>
            <a:ext cx="5907088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dirty="0">
                <a:solidFill>
                  <a:srgbClr val="FF0000"/>
                </a:solidFill>
              </a:rPr>
              <a:t>Patterns:</a:t>
            </a:r>
            <a:endParaRPr lang="en-US" altLang="zh-CN" dirty="0"/>
          </a:p>
          <a:p>
            <a:pPr>
              <a:lnSpc>
                <a:spcPct val="85000"/>
              </a:lnSpc>
            </a:pPr>
            <a:r>
              <a:rPr lang="en-US" altLang="zh-CN" dirty="0"/>
              <a:t>visit some friends</a:t>
            </a:r>
          </a:p>
          <a:p>
            <a:pPr>
              <a:lnSpc>
                <a:spcPct val="85000"/>
              </a:lnSpc>
            </a:pPr>
            <a:r>
              <a:rPr lang="en-US" altLang="zh-CN" dirty="0"/>
              <a:t>Once…</a:t>
            </a:r>
          </a:p>
          <a:p>
            <a:pPr>
              <a:lnSpc>
                <a:spcPct val="85000"/>
              </a:lnSpc>
            </a:pPr>
            <a:r>
              <a:rPr lang="en-US" altLang="zh-CN" dirty="0"/>
              <a:t>…not…but…</a:t>
            </a:r>
          </a:p>
        </p:txBody>
      </p:sp>
      <p:pic>
        <p:nvPicPr>
          <p:cNvPr id="139269" name="Picture 5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6021388"/>
            <a:ext cx="1223963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270" name="Picture 6" descr="newblog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40650" y="692150"/>
            <a:ext cx="1152525" cy="9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6" name="Picture 4" descr="IMG201308271111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2565400"/>
            <a:ext cx="3600450" cy="307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277" name="Picture 5" descr="IMG201308271111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2565400"/>
            <a:ext cx="3889375" cy="309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611188" y="908050"/>
            <a:ext cx="7273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Look at the pictures and talk about what you can see.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907704" y="1340768"/>
            <a:ext cx="40322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4500" dirty="0">
                <a:solidFill>
                  <a:srgbClr val="6600CC"/>
                </a:solidFill>
              </a:rPr>
              <a:t>Skimming to get general idea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611188" y="771525"/>
            <a:ext cx="4897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Match the two lines.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539750" y="1773238"/>
            <a:ext cx="280828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Paragraph 1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Paragraph 2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Paragraph 3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Paragraph 4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Paragraph 5</a:t>
            </a: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4354513" y="1557338"/>
            <a:ext cx="38893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9933FF"/>
                </a:solidFill>
              </a:rPr>
              <a:t>at the bus stop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9933FF"/>
                </a:solidFill>
              </a:rPr>
              <a:t>afternoon tea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9933FF"/>
                </a:solidFill>
              </a:rPr>
              <a:t>my experience in England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9933FF"/>
                </a:solidFill>
              </a:rPr>
              <a:t>greetings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9933FF"/>
                </a:solidFill>
              </a:rPr>
              <a:t>traditional food</a:t>
            </a:r>
          </a:p>
        </p:txBody>
      </p:sp>
      <p:sp>
        <p:nvSpPr>
          <p:cNvPr id="183303" name="Line 7"/>
          <p:cNvSpPr>
            <a:spLocks noChangeShapeType="1"/>
          </p:cNvSpPr>
          <p:nvPr/>
        </p:nvSpPr>
        <p:spPr bwMode="auto">
          <a:xfrm>
            <a:off x="3132138" y="2133600"/>
            <a:ext cx="1295400" cy="143986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3059113" y="2925763"/>
            <a:ext cx="1368425" cy="2087562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 flipV="1">
            <a:off x="3059113" y="2781300"/>
            <a:ext cx="1441450" cy="10795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3059113" y="4581525"/>
            <a:ext cx="1368425" cy="11525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3307" name="Line 11"/>
          <p:cNvSpPr>
            <a:spLocks noChangeShapeType="1"/>
          </p:cNvSpPr>
          <p:nvPr/>
        </p:nvSpPr>
        <p:spPr bwMode="auto">
          <a:xfrm flipV="1">
            <a:off x="3059113" y="1989138"/>
            <a:ext cx="1441450" cy="345598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2" grpId="0"/>
      <p:bldP spid="183303" grpId="0" animBg="1"/>
      <p:bldP spid="183304" grpId="0" animBg="1"/>
      <p:bldP spid="183305" grpId="0" animBg="1"/>
      <p:bldP spid="183306" grpId="0" animBg="1"/>
      <p:bldP spid="183307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Microsoft Office PowerPoint</Application>
  <PresentationFormat>全屏显示(4:3)</PresentationFormat>
  <Paragraphs>167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华文细黑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Read the passage and find the answer to the question.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三、用 can/can’t/must/mustn’t 填空。</vt:lpstr>
      <vt:lpstr>四、填空。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2008-04-11T01:00:00Z</dcterms:created>
  <dcterms:modified xsi:type="dcterms:W3CDTF">2023-01-16T17:27:03Z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9E18112BDD44485C8FFFBBA898770A45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