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59" r:id="rId4"/>
    <p:sldId id="260" r:id="rId5"/>
    <p:sldId id="268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66"/>
    <a:srgbClr val="777777"/>
    <a:srgbClr val="FF9B05"/>
    <a:srgbClr val="FCE5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9" d="100"/>
          <a:sy n="109" d="100"/>
        </p:scale>
        <p:origin x="-1674" y="-90"/>
      </p:cViewPr>
      <p:guideLst>
        <p:guide orient="horz" pos="217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87" d="100"/>
          <a:sy n="87" d="100"/>
        </p:scale>
        <p:origin x="-297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A5AD6-E58C-4DD6-8C47-157B8CB299C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0234D-DA16-4541-9256-74AD533E34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050925" y="754063"/>
            <a:ext cx="4572000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099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38163" y="4387850"/>
            <a:ext cx="5780087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fld id="{80541E7C-B958-4F3D-ABD4-35B6F95DC2F2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2DB96-8D7B-4727-A720-F6C125452FF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EFF9B-136E-4A60-907F-8912B35DA6A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E012C-85C7-48D0-9271-01F657EBCFE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D28651E-5E69-4FB5-828C-6642A9732F7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E67737-36DC-45BD-8F3F-756664D707E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4C1EA-108F-4EB0-8AEE-B4FDAC67A32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A0F677-BD52-44F8-AA08-F0956FCD26B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3DC21-CD72-4D54-9C8E-0813303DDAF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91F0C-FCF0-4FD0-A281-A140D81FD45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17C68E-85DB-4952-9FDB-4A65CB0662C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744A48-FF09-4A4A-941C-2FD58C56389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E19397C3-A5CB-45C6-B43D-01224D04D811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2828574" y="3682140"/>
            <a:ext cx="348685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Section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 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(</a:t>
            </a:r>
            <a:r>
              <a:rPr lang="zh-CN" alt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en-US" sz="2800" b="1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1692388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</a:t>
            </a:r>
            <a:r>
              <a:rPr lang="en-US" altLang="zh-CN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  <a:p>
            <a:pPr algn="ctr"/>
            <a:r>
              <a:rPr lang="en-US" altLang="zh-CN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ever been to a museum?</a:t>
            </a:r>
            <a:endParaRPr lang="zh-CN" altLang="en-US" sz="4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5733256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58" name="Picture 6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2528888"/>
            <a:ext cx="3714750" cy="1163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85" name="Rectangle 41"/>
          <p:cNvSpPr>
            <a:spLocks noChangeArrowheads="1"/>
          </p:cNvSpPr>
          <p:nvPr/>
        </p:nvSpPr>
        <p:spPr bwMode="auto">
          <a:xfrm>
            <a:off x="179388" y="1922463"/>
            <a:ext cx="8540750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zh-CN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S Mincho" pitchFamily="49" charset="-128"/>
              </a:rPr>
              <a:t>►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Courier New" panose="02070309020205020404" pitchFamily="49" charset="0"/>
              </a:rPr>
              <a:t>on the one hand...on the other hand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一方面</a:t>
            </a:r>
            <a:r>
              <a:rPr lang="en-US" altLang="zh-CN" sz="2000" b="1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……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Courier New" panose="02070309020205020404" pitchFamily="49" charset="0"/>
              </a:rPr>
              <a:t>另一方面</a:t>
            </a:r>
            <a:r>
              <a:rPr lang="en-US" altLang="zh-CN" sz="2000" b="1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……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Courier New" panose="02070309020205020404" pitchFamily="49" charset="0"/>
              </a:rPr>
              <a:t>。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hand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与不同的词搭配表示不同的含义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如：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give sb. a hand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给予某人帮助；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hand in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交上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上交；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hand out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分发。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MS Mincho" pitchFamily="49" charset="-128"/>
            </a:endParaRPr>
          </a:p>
          <a:p>
            <a:pPr indent="266700"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S Mincho" pitchFamily="49" charset="-128"/>
              </a:rPr>
              <a:t>►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three quarters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四分之三</a:t>
            </a:r>
          </a:p>
          <a:p>
            <a:pPr indent="266700"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英语中分数的表达法为：分子是基数词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分母是序数词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如果分子大于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1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时分母要用复数。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四分之一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可以用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a quarter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1/2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可以用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a half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。分数与名词搭配时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之间常用介词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of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即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分数＋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of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＋名词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这一结构。作主语时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谓语动词的单复数视其后面的名词而定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如果名词是复数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谓语动词用复数形式；如果名词是单数或不可数名词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谓语动词用单数形式。</a:t>
            </a:r>
            <a:endParaRPr lang="zh-CN" altLang="zh-CN" sz="2000" dirty="0">
              <a:solidFill>
                <a:srgbClr val="000000"/>
              </a:solidFill>
              <a:latin typeface="Times New Roman" panose="02020603050405020304" pitchFamily="18" charset="0"/>
              <a:ea typeface="楷体_GB231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80" name="Rectangle 12"/>
          <p:cNvSpPr>
            <a:spLocks noChangeArrowheads="1"/>
          </p:cNvSpPr>
          <p:nvPr/>
        </p:nvSpPr>
        <p:spPr bwMode="auto">
          <a:xfrm>
            <a:off x="323850" y="1400175"/>
            <a:ext cx="84963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 eaLnBrk="0" hangingPunct="0">
              <a:lnSpc>
                <a:spcPct val="150000"/>
              </a:lnSpc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S Mincho" pitchFamily="49" charset="-128"/>
              </a:rPr>
              <a:t>►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Courier New" panose="02070309020205020404" pitchFamily="49" charset="0"/>
              </a:rPr>
              <a:t>fear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及物动词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Courier New" panose="02070309020205020404" pitchFamily="49" charset="0"/>
              </a:rPr>
              <a:t>，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意为</a:t>
            </a: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“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害怕；担心</a:t>
            </a: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”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后接名词、动词</a:t>
            </a:r>
            <a:r>
              <a:rPr lang="en-US" altLang="zh-CN" sz="2000" b="1" dirty="0">
                <a:solidFill>
                  <a:srgbClr val="000000"/>
                </a:solidFill>
                <a:latin typeface="Courier New" panose="02070309020205020404"/>
                <a:ea typeface="楷体_GB2312" charset="-122"/>
              </a:rPr>
              <a:t>­</a:t>
            </a:r>
            <a:r>
              <a:rPr lang="en-US" altLang="zh-CN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ing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形式、动词不定式或从句作宾语。后接动词</a:t>
            </a:r>
            <a:r>
              <a:rPr lang="en-US" altLang="zh-CN" sz="2000" b="1" dirty="0">
                <a:solidFill>
                  <a:srgbClr val="000000"/>
                </a:solidFill>
                <a:latin typeface="Courier New" panose="02070309020205020404"/>
                <a:ea typeface="楷体_GB2312" charset="-122"/>
              </a:rPr>
              <a:t>­</a:t>
            </a:r>
            <a:r>
              <a:rPr lang="en-US" altLang="zh-CN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ing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形式表示习惯性的动作；后接动词不定式表示某次具体的动作。</a:t>
            </a:r>
          </a:p>
          <a:p>
            <a:pPr indent="266700" algn="just" eaLnBrk="0" hangingPunct="0">
              <a:lnSpc>
                <a:spcPct val="150000"/>
              </a:lnSpc>
            </a:pPr>
            <a:r>
              <a:rPr lang="en-US" altLang="zh-CN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eg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：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The shy girl fears looking up at others.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这个害羞的女孩害怕抬头看别人。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MS Mincho" pitchFamily="49" charset="-128"/>
            </a:endParaRPr>
          </a:p>
          <a:p>
            <a:pPr indent="266700" algn="just" eaLnBrk="0" hangingPunct="0">
              <a:lnSpc>
                <a:spcPct val="150000"/>
              </a:lnSpc>
            </a:pP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S Mincho" pitchFamily="49" charset="-128"/>
              </a:rPr>
              <a:t>►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whether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在这里是连词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意为</a:t>
            </a: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不管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无论</a:t>
            </a: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用以引入选择的可能性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引导的句子通常作状语。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whether...or...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意为</a:t>
            </a: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不管</a:t>
            </a:r>
            <a:r>
              <a:rPr lang="en-US" altLang="zh-CN" sz="20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还是</a:t>
            </a:r>
            <a:r>
              <a:rPr lang="en-US" altLang="zh-CN" sz="20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……”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引导让步状语从句。</a:t>
            </a:r>
          </a:p>
          <a:p>
            <a:pPr indent="266700" algn="just" eaLnBrk="0" hangingPunct="0">
              <a:lnSpc>
                <a:spcPct val="150000"/>
              </a:lnSpc>
            </a:pPr>
            <a:r>
              <a:rPr lang="en-US" altLang="zh-CN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eg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：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Whether you like it or not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you'll have to do it.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不管你是否喜欢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你将必须做这件事。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S Mincho" pitchFamily="49" charset="-12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839" name="Rectangle 47"/>
          <p:cNvSpPr>
            <a:spLocks noChangeArrowheads="1"/>
          </p:cNvSpPr>
          <p:nvPr/>
        </p:nvSpPr>
        <p:spPr bwMode="auto">
          <a:xfrm>
            <a:off x="395288" y="1773238"/>
            <a:ext cx="8280400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zh-CN" altLang="en-US" sz="2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一、根据句意及汉语提示写单词。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000" b="1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kind of birds used to appear unexpectedly</a:t>
            </a:r>
            <a:r>
              <a:rPr lang="zh-CN" altLang="en-US" sz="2000" b="1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altLang="zh-CN" sz="20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主要地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during the winter.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000" b="1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people</a:t>
            </a:r>
            <a:r>
              <a:rPr lang="en-US" altLang="zh-CN" sz="20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害怕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death.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000" b="1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should take the treasure away to a </a:t>
            </a:r>
            <a:r>
              <a:rPr lang="en-US" altLang="zh-CN" sz="20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安全的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place.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000" b="1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Several </a:t>
            </a:r>
            <a:r>
              <a:rPr lang="en-US" altLang="zh-CN" sz="20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日本人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visited our school last week.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000" b="1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think </a:t>
            </a:r>
            <a:r>
              <a:rPr lang="en-US" altLang="zh-CN" sz="20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春天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is the best season of a year.</a:t>
            </a:r>
          </a:p>
        </p:txBody>
      </p:sp>
      <p:sp>
        <p:nvSpPr>
          <p:cNvPr id="161861" name="Rectangle 69"/>
          <p:cNvSpPr>
            <a:spLocks noChangeArrowheads="1"/>
          </p:cNvSpPr>
          <p:nvPr/>
        </p:nvSpPr>
        <p:spPr bwMode="auto">
          <a:xfrm>
            <a:off x="6877050" y="2276475"/>
            <a:ext cx="858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mostly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1863" name="Rectangle 71"/>
          <p:cNvSpPr>
            <a:spLocks noChangeArrowheads="1"/>
          </p:cNvSpPr>
          <p:nvPr/>
        </p:nvSpPr>
        <p:spPr bwMode="auto">
          <a:xfrm>
            <a:off x="2555875" y="3230563"/>
            <a:ext cx="606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fear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1865" name="Rectangle 73"/>
          <p:cNvSpPr>
            <a:spLocks noChangeArrowheads="1"/>
          </p:cNvSpPr>
          <p:nvPr/>
        </p:nvSpPr>
        <p:spPr bwMode="auto">
          <a:xfrm>
            <a:off x="5435600" y="3627438"/>
            <a:ext cx="606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safe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1867" name="Rectangle 75"/>
          <p:cNvSpPr>
            <a:spLocks noChangeArrowheads="1"/>
          </p:cNvSpPr>
          <p:nvPr/>
        </p:nvSpPr>
        <p:spPr bwMode="auto">
          <a:xfrm>
            <a:off x="2124075" y="4024313"/>
            <a:ext cx="1157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Japanese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1869" name="Rectangle 77"/>
          <p:cNvSpPr>
            <a:spLocks noChangeArrowheads="1"/>
          </p:cNvSpPr>
          <p:nvPr/>
        </p:nvSpPr>
        <p:spPr bwMode="auto">
          <a:xfrm>
            <a:off x="2124075" y="4668838"/>
            <a:ext cx="846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spring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1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1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1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1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1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1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1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1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1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1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861" grpId="0"/>
      <p:bldP spid="161863" grpId="0"/>
      <p:bldP spid="161865" grpId="0"/>
      <p:bldP spid="161867" grpId="0"/>
      <p:bldP spid="16186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464" name="Rectangle 248"/>
          <p:cNvSpPr>
            <a:spLocks noChangeArrowheads="1"/>
          </p:cNvSpPr>
          <p:nvPr/>
        </p:nvSpPr>
        <p:spPr bwMode="auto">
          <a:xfrm>
            <a:off x="280988" y="2011363"/>
            <a:ext cx="90424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二、用所给单词的适当形式填空。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best time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(come) to Harbin is in winter.</a:t>
            </a:r>
          </a:p>
          <a:p>
            <a:pPr indent="266700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It's not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(simple) a question of money.</a:t>
            </a:r>
          </a:p>
          <a:p>
            <a:pPr indent="266700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Tina likes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(India) food very much.</a:t>
            </a:r>
          </a:p>
          <a:p>
            <a:pPr indent="266700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come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(when) you are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free.I'll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wait for you all the time.</a:t>
            </a:r>
          </a:p>
          <a:p>
            <a:pPr indent="266700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‘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go to the zoo to watch monkeys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tigers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u="sng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 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(fox) and other animals.</a:t>
            </a:r>
          </a:p>
        </p:txBody>
      </p:sp>
      <p:sp>
        <p:nvSpPr>
          <p:cNvPr id="137472" name="Rectangle 256"/>
          <p:cNvSpPr>
            <a:spLocks noChangeArrowheads="1"/>
          </p:cNvSpPr>
          <p:nvPr/>
        </p:nvSpPr>
        <p:spPr bwMode="auto">
          <a:xfrm>
            <a:off x="2484438" y="2492375"/>
            <a:ext cx="993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come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7474" name="Rectangle 258"/>
          <p:cNvSpPr>
            <a:spLocks noChangeArrowheads="1"/>
          </p:cNvSpPr>
          <p:nvPr/>
        </p:nvSpPr>
        <p:spPr bwMode="auto">
          <a:xfrm>
            <a:off x="1908175" y="3032125"/>
            <a:ext cx="858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simply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7476" name="Rectangle 260"/>
          <p:cNvSpPr>
            <a:spLocks noChangeArrowheads="1"/>
          </p:cNvSpPr>
          <p:nvPr/>
        </p:nvSpPr>
        <p:spPr bwMode="auto">
          <a:xfrm>
            <a:off x="2008188" y="3429000"/>
            <a:ext cx="952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Indian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7478" name="Rectangle 262"/>
          <p:cNvSpPr>
            <a:spLocks noChangeArrowheads="1"/>
          </p:cNvSpPr>
          <p:nvPr/>
        </p:nvSpPr>
        <p:spPr bwMode="auto">
          <a:xfrm>
            <a:off x="2484438" y="3933825"/>
            <a:ext cx="1255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hene</a:t>
            </a:r>
            <a:r>
              <a:rPr lang="en-US" altLang="zh-CN" sz="20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7480" name="Rectangle 264"/>
          <p:cNvSpPr>
            <a:spLocks noChangeArrowheads="1"/>
          </p:cNvSpPr>
          <p:nvPr/>
        </p:nvSpPr>
        <p:spPr bwMode="auto">
          <a:xfrm>
            <a:off x="6084888" y="4330700"/>
            <a:ext cx="733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foxes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7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7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7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7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7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7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7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7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7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7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472" grpId="0"/>
      <p:bldP spid="137474" grpId="0"/>
      <p:bldP spid="137476" grpId="0"/>
      <p:bldP spid="137478" grpId="0"/>
      <p:bldP spid="1374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355" name="Rectangle 115"/>
          <p:cNvSpPr>
            <a:spLocks noChangeArrowheads="1"/>
          </p:cNvSpPr>
          <p:nvPr/>
        </p:nvSpPr>
        <p:spPr bwMode="auto">
          <a:xfrm>
            <a:off x="179388" y="1641475"/>
            <a:ext cx="88265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三、单项选择。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    )11.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ea typeface="黑体" panose="02010609060101010101" pitchFamily="49" charset="-122"/>
                <a:cs typeface="Times New Roman" panose="02020603050405020304" pitchFamily="18" charset="0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15th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Chinese Bridge</a:t>
            </a:r>
            <a:r>
              <a:rPr lang="en-US" altLang="zh-CN" sz="2000" b="1" dirty="0">
                <a:solidFill>
                  <a:srgbClr val="000000"/>
                </a:solidFill>
                <a:latin typeface="Courier New" panose="02070309020205020404"/>
                <a:ea typeface="黑体" panose="02010609060101010101" pitchFamily="49" charset="-122"/>
                <a:cs typeface="Times New Roman" panose="02020603050405020304" pitchFamily="18" charset="0"/>
              </a:rPr>
              <a:t>—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Chinese Proficiency Competition will be held this year!</a:t>
            </a:r>
            <a:endParaRPr lang="en-US" altLang="zh-CN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That's great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！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foreign college students are interested in Chinese learning.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Courier New" panose="02070309020205020404" pitchFamily="49" charset="0"/>
              </a:rPr>
              <a:t>(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Courier New" panose="02070309020205020404" pitchFamily="49" charset="0"/>
              </a:rPr>
              <a:t>2016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黄冈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)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50000"/>
              </a:lnSpc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Hundred of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Thousands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Hundred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Thousands of</a:t>
            </a:r>
            <a:endParaRPr lang="en-US" altLang="zh-CN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 )12.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did your class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raise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money for the poor old man in hospital?</a:t>
            </a:r>
          </a:p>
          <a:p>
            <a:pPr indent="266700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—We organized a book fair on the playground and sold some books and CDs.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(2016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深圳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)</a:t>
            </a:r>
            <a:endParaRPr lang="en-US" altLang="zh-CN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 up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spend</a:t>
            </a:r>
          </a:p>
        </p:txBody>
      </p:sp>
      <p:sp>
        <p:nvSpPr>
          <p:cNvPr id="138374" name="Rectangle 134"/>
          <p:cNvSpPr>
            <a:spLocks noChangeArrowheads="1"/>
          </p:cNvSpPr>
          <p:nvPr/>
        </p:nvSpPr>
        <p:spPr bwMode="auto">
          <a:xfrm>
            <a:off x="539750" y="2205038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8376" name="Rectangle 136"/>
          <p:cNvSpPr>
            <a:spLocks noChangeArrowheads="1"/>
          </p:cNvSpPr>
          <p:nvPr/>
        </p:nvSpPr>
        <p:spPr bwMode="auto">
          <a:xfrm>
            <a:off x="730250" y="4437063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8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8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8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8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374" grpId="0"/>
      <p:bldP spid="1383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374" name="Rectangle 110"/>
          <p:cNvSpPr>
            <a:spLocks noChangeArrowheads="1"/>
          </p:cNvSpPr>
          <p:nvPr/>
        </p:nvSpPr>
        <p:spPr bwMode="auto">
          <a:xfrm>
            <a:off x="250825" y="1052513"/>
            <a:ext cx="8569325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 )13.</a:t>
            </a:r>
            <a:r>
              <a:rPr lang="en-US" altLang="zh-CN" sz="2000" b="1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you going camping this afternoon?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—A typhoon is coming.I'm not sure ________ the road to the mountains will be closed.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Courier New" panose="02070309020205020404" pitchFamily="49" charset="0"/>
              </a:rPr>
              <a:t>(2016</a:t>
            </a:r>
            <a:r>
              <a:rPr lang="zh-CN" altLang="en-US" sz="2000" b="1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Courier New" panose="02070309020205020404" pitchFamily="49" charset="0"/>
              </a:rPr>
              <a:t>，</a:t>
            </a:r>
            <a:r>
              <a:rPr lang="zh-CN" altLang="en-US" sz="2000" b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Courier New" panose="02070309020205020404" pitchFamily="49" charset="0"/>
              </a:rPr>
              <a:t>南京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)</a:t>
            </a:r>
            <a:endParaRPr lang="en-US" altLang="zh-CN" sz="20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b="1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 B</a:t>
            </a:r>
            <a:r>
              <a:rPr lang="zh-CN" altLang="en-US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 C</a:t>
            </a:r>
            <a:r>
              <a:rPr lang="zh-CN" altLang="en-US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whether  D</a:t>
            </a:r>
            <a:r>
              <a:rPr lang="zh-CN" altLang="en-US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 )14.</a:t>
            </a:r>
            <a:r>
              <a:rPr lang="en-US" altLang="zh-CN" sz="2000" b="1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Mum</a:t>
            </a:r>
            <a:r>
              <a:rPr lang="zh-CN" altLang="en-US" sz="2000" b="1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________ at 6</a:t>
            </a:r>
            <a:r>
              <a:rPr lang="zh-CN" altLang="en-US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tomorrow morning.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—OK</a:t>
            </a:r>
            <a:r>
              <a:rPr lang="zh-CN" altLang="en-US" sz="2000" b="1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will.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b="1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wake up me  B</a:t>
            </a:r>
            <a:r>
              <a:rPr lang="zh-CN" altLang="en-US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wake me up  C</a:t>
            </a:r>
            <a:r>
              <a:rPr lang="zh-CN" altLang="en-US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wake me up  D</a:t>
            </a:r>
            <a:r>
              <a:rPr lang="zh-CN" altLang="en-US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waking up me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 )15.</a:t>
            </a:r>
            <a:r>
              <a:rPr lang="en-US" altLang="zh-CN" sz="2000" b="1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recent survey shows that 35 out of 45 students in my class will save their phones first in a fire.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—About ________ of the students made such a choice</a:t>
            </a:r>
            <a:r>
              <a:rPr lang="zh-CN" altLang="en-US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 is far more important</a:t>
            </a:r>
            <a:r>
              <a:rPr lang="zh-CN" altLang="en-US" sz="2000" b="1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isn't it</a:t>
            </a:r>
            <a:r>
              <a:rPr lang="zh-CN" altLang="en-US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(2016</a:t>
            </a:r>
            <a:r>
              <a:rPr lang="zh-CN" altLang="en-US" sz="2000" b="1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b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东营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)</a:t>
            </a:r>
            <a:endParaRPr lang="en-US" altLang="zh-CN" sz="20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b="1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half  B</a:t>
            </a:r>
            <a:r>
              <a:rPr lang="zh-CN" altLang="en-US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third  C</a:t>
            </a:r>
            <a:r>
              <a:rPr lang="zh-CN" altLang="en-US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thirds  D</a:t>
            </a:r>
            <a:r>
              <a:rPr lang="zh-CN" altLang="en-US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 quarters</a:t>
            </a:r>
          </a:p>
        </p:txBody>
      </p:sp>
      <p:sp>
        <p:nvSpPr>
          <p:cNvPr id="139403" name="Rectangle 139"/>
          <p:cNvSpPr>
            <a:spLocks noChangeArrowheads="1"/>
          </p:cNvSpPr>
          <p:nvPr/>
        </p:nvSpPr>
        <p:spPr bwMode="auto">
          <a:xfrm>
            <a:off x="684213" y="1196975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405" name="Rectangle 141"/>
          <p:cNvSpPr>
            <a:spLocks noChangeArrowheads="1"/>
          </p:cNvSpPr>
          <p:nvPr/>
        </p:nvSpPr>
        <p:spPr bwMode="auto">
          <a:xfrm>
            <a:off x="684213" y="3032125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407" name="Rectangle 143"/>
          <p:cNvSpPr>
            <a:spLocks noChangeArrowheads="1"/>
          </p:cNvSpPr>
          <p:nvPr/>
        </p:nvSpPr>
        <p:spPr bwMode="auto">
          <a:xfrm>
            <a:off x="669925" y="4365625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9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9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9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9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9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9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403" grpId="0"/>
      <p:bldP spid="139405" grpId="0"/>
      <p:bldP spid="13940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654" name="Rectangle 126"/>
          <p:cNvSpPr>
            <a:spLocks noChangeArrowheads="1"/>
          </p:cNvSpPr>
          <p:nvPr/>
        </p:nvSpPr>
        <p:spPr bwMode="auto">
          <a:xfrm>
            <a:off x="250825" y="1628775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8605"/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四、根据汉语意思完成句子。</a:t>
            </a:r>
            <a:endParaRPr lang="zh-CN" altLang="en-US" sz="200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8605" eaLnBrk="0" hangingPunct="0"/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16</a:t>
            </a:r>
            <a:r>
              <a:rPr lang="zh-CN" altLang="en-US" sz="2000"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大家都知道</a:t>
            </a:r>
            <a:r>
              <a:rPr lang="zh-CN" altLang="en-US" sz="2000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勤奋的工作会引导你走向成功。</a:t>
            </a:r>
            <a:endParaRPr lang="zh-CN" altLang="en-US" sz="2000">
              <a:latin typeface="Times New Roman" panose="02020603050405020304" pitchFamily="18" charset="0"/>
            </a:endParaRPr>
          </a:p>
          <a:p>
            <a:pPr indent="268605" eaLnBrk="0" hangingPunct="0"/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We all know that hard work </a:t>
            </a:r>
            <a:r>
              <a:rPr lang="en-US" altLang="zh-CN" sz="20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success.</a:t>
            </a:r>
            <a:endParaRPr lang="en-US" altLang="zh-CN" sz="2000">
              <a:latin typeface="Times New Roman" panose="02020603050405020304" pitchFamily="18" charset="0"/>
            </a:endParaRPr>
          </a:p>
          <a:p>
            <a:pPr indent="268605" eaLnBrk="0" hangingPunct="0"/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zh-CN" altLang="en-US" sz="2000"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昆明一年四季都很温暖。</a:t>
            </a:r>
            <a:endParaRPr lang="zh-CN" altLang="en-US" sz="2000">
              <a:latin typeface="Times New Roman" panose="02020603050405020304" pitchFamily="18" charset="0"/>
            </a:endParaRPr>
          </a:p>
          <a:p>
            <a:pPr indent="268605" eaLnBrk="0" hangingPunct="0"/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Kunming is warm </a:t>
            </a:r>
            <a:r>
              <a:rPr lang="en-US" altLang="zh-CN" sz="2000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en-US" sz="2000">
              <a:latin typeface="Times New Roman" panose="02020603050405020304" pitchFamily="18" charset="0"/>
            </a:endParaRPr>
          </a:p>
          <a:p>
            <a:pPr indent="268605" eaLnBrk="0" hangingPunct="0"/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zh-CN" altLang="en-US" sz="2000"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不管你是去还是留</a:t>
            </a:r>
            <a:r>
              <a:rPr lang="zh-CN" altLang="en-US" sz="2000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都要在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点以前给我打电话。</a:t>
            </a:r>
            <a:endParaRPr lang="zh-CN" altLang="en-US" sz="2000">
              <a:latin typeface="Times New Roman" panose="02020603050405020304" pitchFamily="18" charset="0"/>
            </a:endParaRPr>
          </a:p>
          <a:p>
            <a:pPr indent="268605" eaLnBrk="0" hangingPunct="0"/>
            <a:r>
              <a:rPr lang="en-US" altLang="zh-CN" sz="2000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you go </a:t>
            </a:r>
            <a:r>
              <a:rPr lang="en-US" altLang="zh-CN" sz="2000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stay</a:t>
            </a:r>
            <a:r>
              <a:rPr lang="zh-CN" altLang="en-US" sz="2000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you should call me before eight o'clock.</a:t>
            </a:r>
            <a:endParaRPr lang="en-US" altLang="zh-CN" sz="2000">
              <a:latin typeface="Times New Roman" panose="02020603050405020304" pitchFamily="18" charset="0"/>
            </a:endParaRPr>
          </a:p>
          <a:p>
            <a:pPr indent="268605" eaLnBrk="0" hangingPunct="0"/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zh-CN" altLang="en-US" sz="2000"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他找一份工作没什么困难。</a:t>
            </a:r>
            <a:endParaRPr lang="zh-CN" altLang="en-US" sz="2000">
              <a:latin typeface="Times New Roman" panose="02020603050405020304" pitchFamily="18" charset="0"/>
            </a:endParaRPr>
          </a:p>
          <a:p>
            <a:pPr indent="268605" eaLnBrk="0" hangingPunct="0"/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He doesn't </a:t>
            </a:r>
            <a:r>
              <a:rPr lang="en-US" altLang="zh-CN" sz="20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a job.</a:t>
            </a:r>
            <a:endParaRPr lang="en-US" altLang="zh-CN" sz="2000">
              <a:latin typeface="Times New Roman" panose="02020603050405020304" pitchFamily="18" charset="0"/>
            </a:endParaRPr>
          </a:p>
          <a:p>
            <a:pPr indent="268605" eaLnBrk="0" hangingPunct="0"/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en-US" sz="2000"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一方面你要把大部分时间花在你的功课上；另一方面</a:t>
            </a:r>
            <a:r>
              <a:rPr lang="zh-CN" altLang="en-US" sz="2000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你也要多锻炼</a:t>
            </a:r>
            <a:r>
              <a:rPr lang="zh-CN" altLang="en-US" sz="2000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保持身体健康。</a:t>
            </a:r>
            <a:endParaRPr lang="zh-CN" altLang="en-US" sz="2000">
              <a:latin typeface="Times New Roman" panose="02020603050405020304" pitchFamily="18" charset="0"/>
            </a:endParaRPr>
          </a:p>
          <a:p>
            <a:pPr indent="268605" eaLnBrk="0" hangingPunct="0"/>
            <a:r>
              <a:rPr lang="zh-CN" altLang="en-US" sz="2000" u="sng">
                <a:latin typeface="MingLiU_HKSCS" pitchFamily="18" charset="-120"/>
                <a:ea typeface="MingLiU_HKSCS" pitchFamily="18" charset="-120"/>
              </a:rPr>
              <a:t>                </a:t>
            </a:r>
            <a:r>
              <a:rPr lang="zh-CN" altLang="en-US" sz="2000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you should spend most of the time on your lessons.</a:t>
            </a:r>
          </a:p>
          <a:p>
            <a:pPr indent="268605" eaLnBrk="0" hangingPunct="0"/>
            <a:r>
              <a:rPr lang="zh-CN" altLang="en-US" sz="2000" u="sng">
                <a:latin typeface="MingLiU_HKSCS" pitchFamily="18" charset="-120"/>
                <a:ea typeface="MingLiU_HKSCS" pitchFamily="18" charset="-120"/>
              </a:rPr>
              <a:t>                </a:t>
            </a:r>
            <a:r>
              <a:rPr lang="zh-CN" altLang="en-US" sz="2000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you have to take more exercise to stay healthy.</a:t>
            </a:r>
          </a:p>
        </p:txBody>
      </p:sp>
      <p:sp>
        <p:nvSpPr>
          <p:cNvPr id="150656" name="Rectangle 128"/>
          <p:cNvSpPr>
            <a:spLocks noChangeArrowheads="1"/>
          </p:cNvSpPr>
          <p:nvPr/>
        </p:nvSpPr>
        <p:spPr bwMode="auto">
          <a:xfrm>
            <a:off x="3779838" y="2205038"/>
            <a:ext cx="9794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leads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0658" name="Rectangle 130"/>
          <p:cNvSpPr>
            <a:spLocks noChangeArrowheads="1"/>
          </p:cNvSpPr>
          <p:nvPr/>
        </p:nvSpPr>
        <p:spPr bwMode="auto">
          <a:xfrm>
            <a:off x="2627313" y="2833688"/>
            <a:ext cx="166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round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0660" name="Rectangle 132"/>
          <p:cNvSpPr>
            <a:spLocks noChangeArrowheads="1"/>
          </p:cNvSpPr>
          <p:nvPr/>
        </p:nvSpPr>
        <p:spPr bwMode="auto">
          <a:xfrm>
            <a:off x="539750" y="3429000"/>
            <a:ext cx="1085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Whether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0662" name="Rectangle 134"/>
          <p:cNvSpPr>
            <a:spLocks noChangeArrowheads="1"/>
          </p:cNvSpPr>
          <p:nvPr/>
        </p:nvSpPr>
        <p:spPr bwMode="auto">
          <a:xfrm>
            <a:off x="2627313" y="3429000"/>
            <a:ext cx="409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0664" name="Rectangle 136"/>
          <p:cNvSpPr>
            <a:spLocks noChangeArrowheads="1"/>
          </p:cNvSpPr>
          <p:nvPr/>
        </p:nvSpPr>
        <p:spPr bwMode="auto">
          <a:xfrm>
            <a:off x="2124075" y="4076700"/>
            <a:ext cx="28971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r>
              <a:rPr lang="en-US" altLang="zh-CN" sz="20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finding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0666" name="Rectangle 138"/>
          <p:cNvSpPr>
            <a:spLocks noChangeArrowheads="1"/>
          </p:cNvSpPr>
          <p:nvPr/>
        </p:nvSpPr>
        <p:spPr bwMode="auto">
          <a:xfrm>
            <a:off x="654050" y="4941888"/>
            <a:ext cx="1941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0668" name="Rectangle 140"/>
          <p:cNvSpPr>
            <a:spLocks noChangeArrowheads="1"/>
          </p:cNvSpPr>
          <p:nvPr/>
        </p:nvSpPr>
        <p:spPr bwMode="auto">
          <a:xfrm>
            <a:off x="654050" y="5286375"/>
            <a:ext cx="2109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0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0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0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0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0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0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0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0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0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0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656" grpId="0"/>
      <p:bldP spid="150658" grpId="0"/>
      <p:bldP spid="150660" grpId="0"/>
      <p:bldP spid="150662" grpId="0"/>
      <p:bldP spid="150664" grpId="0"/>
      <p:bldP spid="150666" grpId="0"/>
      <p:bldP spid="150668" grpId="0"/>
    </p:bldLst>
  </p:timing>
</p:sld>
</file>

<file path=ppt/theme/theme1.xml><?xml version="1.0" encoding="utf-8"?>
<a:theme xmlns:a="http://schemas.openxmlformats.org/drawingml/2006/main" name="WWW.2PPT.COM&#10;">
  <a:themeElements>
    <a:clrScheme name="1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852</Words>
  <Application>Microsoft Office PowerPoint</Application>
  <PresentationFormat>全屏显示(4:3)</PresentationFormat>
  <Paragraphs>73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0" baseType="lpstr">
      <vt:lpstr>MingLiU_HKSCS</vt:lpstr>
      <vt:lpstr>MS Mincho</vt:lpstr>
      <vt:lpstr>黑体</vt:lpstr>
      <vt:lpstr>楷体_GB2312</vt:lpstr>
      <vt:lpstr>宋体</vt:lpstr>
      <vt:lpstr>微软雅黑</vt:lpstr>
      <vt:lpstr>Arial</vt:lpstr>
      <vt:lpstr>Book Antiqua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2012-09-21T09:22:00Z</dcterms:created>
  <dcterms:modified xsi:type="dcterms:W3CDTF">2023-01-16T17:27:18Z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CDF0D98EDAFD41BA849DE6631849A678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