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6" r:id="rId2"/>
    <p:sldId id="267" r:id="rId3"/>
    <p:sldId id="350" r:id="rId4"/>
    <p:sldId id="360" r:id="rId5"/>
    <p:sldId id="361" r:id="rId6"/>
    <p:sldId id="362" r:id="rId7"/>
    <p:sldId id="363" r:id="rId8"/>
    <p:sldId id="278" r:id="rId9"/>
    <p:sldId id="284" r:id="rId10"/>
    <p:sldId id="277" r:id="rId1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0">
          <p15:clr>
            <a:srgbClr val="A4A3A4"/>
          </p15:clr>
        </p15:guide>
        <p15:guide id="2" pos="29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AE5"/>
    <a:srgbClr val="A8A79F"/>
    <a:srgbClr val="2B6BBA"/>
    <a:srgbClr val="874322"/>
    <a:srgbClr val="004C78"/>
    <a:srgbClr val="00639F"/>
    <a:srgbClr val="F892BE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106" autoAdjust="0"/>
  </p:normalViewPr>
  <p:slideViewPr>
    <p:cSldViewPr>
      <p:cViewPr varScale="1">
        <p:scale>
          <a:sx n="145" d="100"/>
          <a:sy n="145" d="100"/>
        </p:scale>
        <p:origin x="-654" y="-96"/>
      </p:cViewPr>
      <p:guideLst>
        <p:guide orient="horz" pos="1700"/>
        <p:guide pos="2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6F6F6-E048-4785-BC94-2C97FA2BEC6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8E0D-A29E-47A5-8375-E183582413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48E0D-A29E-47A5-8375-E183582413D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-2519" y="843558"/>
            <a:ext cx="9144000" cy="18928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Don't eat in class.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Section </a:t>
            </a:r>
            <a:r>
              <a:rPr 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第</a:t>
            </a: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课时</a:t>
            </a:r>
            <a:endParaRPr lang="zh-CN" altLang="en-US" sz="24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867894"/>
            <a:ext cx="914148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圆角矩形 9"/>
          <p:cNvSpPr/>
          <p:nvPr/>
        </p:nvSpPr>
        <p:spPr>
          <a:xfrm>
            <a:off x="3392170" y="3688717"/>
            <a:ext cx="2272030" cy="1040765"/>
          </a:xfrm>
          <a:prstGeom prst="roundRect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圆角矩形 59"/>
          <p:cNvSpPr/>
          <p:nvPr/>
        </p:nvSpPr>
        <p:spPr>
          <a:xfrm>
            <a:off x="803910" y="1472566"/>
            <a:ext cx="1722120" cy="199517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圆角矩形 67"/>
          <p:cNvSpPr/>
          <p:nvPr/>
        </p:nvSpPr>
        <p:spPr>
          <a:xfrm>
            <a:off x="3392170" y="490220"/>
            <a:ext cx="2272030" cy="1219200"/>
          </a:xfrm>
          <a:prstGeom prst="roundRect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Oval 3"/>
          <p:cNvSpPr>
            <a:spLocks noChangeArrowheads="1"/>
          </p:cNvSpPr>
          <p:nvPr/>
        </p:nvSpPr>
        <p:spPr bwMode="blackWhite">
          <a:xfrm>
            <a:off x="3315974" y="2285367"/>
            <a:ext cx="2284095" cy="494665"/>
          </a:xfrm>
          <a:prstGeom prst="ellipse">
            <a:avLst/>
          </a:prstGeom>
          <a:gradFill>
            <a:gsLst>
              <a:gs pos="33000">
                <a:srgbClr val="CA981C">
                  <a:lumMod val="60000"/>
                  <a:lumOff val="40000"/>
                </a:srgbClr>
              </a:gs>
              <a:gs pos="100000">
                <a:srgbClr val="CA981C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3296" tIns="46648" rIns="93296" bIns="46648" anchor="ctr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key words</a:t>
            </a:r>
          </a:p>
        </p:txBody>
      </p:sp>
      <p:sp>
        <p:nvSpPr>
          <p:cNvPr id="28" name="Freeform 8"/>
          <p:cNvSpPr/>
          <p:nvPr/>
        </p:nvSpPr>
        <p:spPr bwMode="blackWhite">
          <a:xfrm flipV="1">
            <a:off x="4105279" y="1784987"/>
            <a:ext cx="666115" cy="297815"/>
          </a:xfrm>
          <a:custGeom>
            <a:avLst/>
            <a:gdLst>
              <a:gd name="T0" fmla="*/ 320 w 553"/>
              <a:gd name="T1" fmla="*/ 0 h 608"/>
              <a:gd name="T2" fmla="*/ 248 w 553"/>
              <a:gd name="T3" fmla="*/ 0 h 608"/>
              <a:gd name="T4" fmla="*/ 248 w 553"/>
              <a:gd name="T5" fmla="*/ 496 h 608"/>
              <a:gd name="T6" fmla="*/ 40 w 553"/>
              <a:gd name="T7" fmla="*/ 304 h 608"/>
              <a:gd name="T8" fmla="*/ 0 w 553"/>
              <a:gd name="T9" fmla="*/ 328 h 608"/>
              <a:gd name="T10" fmla="*/ 296 w 553"/>
              <a:gd name="T11" fmla="*/ 607 h 608"/>
              <a:gd name="T12" fmla="*/ 552 w 553"/>
              <a:gd name="T13" fmla="*/ 344 h 608"/>
              <a:gd name="T14" fmla="*/ 512 w 553"/>
              <a:gd name="T15" fmla="*/ 304 h 608"/>
              <a:gd name="T16" fmla="*/ 320 w 553"/>
              <a:gd name="T17" fmla="*/ 496 h 608"/>
              <a:gd name="T18" fmla="*/ 320 w 553"/>
              <a:gd name="T19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3" h="608">
                <a:moveTo>
                  <a:pt x="320" y="0"/>
                </a:moveTo>
                <a:lnTo>
                  <a:pt x="248" y="0"/>
                </a:lnTo>
                <a:lnTo>
                  <a:pt x="248" y="496"/>
                </a:lnTo>
                <a:lnTo>
                  <a:pt x="40" y="304"/>
                </a:lnTo>
                <a:lnTo>
                  <a:pt x="0" y="328"/>
                </a:lnTo>
                <a:lnTo>
                  <a:pt x="296" y="607"/>
                </a:lnTo>
                <a:lnTo>
                  <a:pt x="552" y="344"/>
                </a:lnTo>
                <a:lnTo>
                  <a:pt x="512" y="304"/>
                </a:lnTo>
                <a:lnTo>
                  <a:pt x="320" y="496"/>
                </a:lnTo>
                <a:lnTo>
                  <a:pt x="320" y="0"/>
                </a:lnTo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3296" tIns="46648" rIns="93296" bIns="46648" anchor="ctr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kern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Freeform 8"/>
          <p:cNvSpPr/>
          <p:nvPr/>
        </p:nvSpPr>
        <p:spPr bwMode="blackWhite">
          <a:xfrm rot="16200000" flipV="1">
            <a:off x="2645410" y="2258062"/>
            <a:ext cx="518160" cy="572135"/>
          </a:xfrm>
          <a:custGeom>
            <a:avLst/>
            <a:gdLst>
              <a:gd name="T0" fmla="*/ 320 w 553"/>
              <a:gd name="T1" fmla="*/ 0 h 608"/>
              <a:gd name="T2" fmla="*/ 248 w 553"/>
              <a:gd name="T3" fmla="*/ 0 h 608"/>
              <a:gd name="T4" fmla="*/ 248 w 553"/>
              <a:gd name="T5" fmla="*/ 496 h 608"/>
              <a:gd name="T6" fmla="*/ 40 w 553"/>
              <a:gd name="T7" fmla="*/ 304 h 608"/>
              <a:gd name="T8" fmla="*/ 0 w 553"/>
              <a:gd name="T9" fmla="*/ 328 h 608"/>
              <a:gd name="T10" fmla="*/ 296 w 553"/>
              <a:gd name="T11" fmla="*/ 607 h 608"/>
              <a:gd name="T12" fmla="*/ 552 w 553"/>
              <a:gd name="T13" fmla="*/ 344 h 608"/>
              <a:gd name="T14" fmla="*/ 512 w 553"/>
              <a:gd name="T15" fmla="*/ 304 h 608"/>
              <a:gd name="T16" fmla="*/ 320 w 553"/>
              <a:gd name="T17" fmla="*/ 496 h 608"/>
              <a:gd name="T18" fmla="*/ 320 w 553"/>
              <a:gd name="T19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3" h="608">
                <a:moveTo>
                  <a:pt x="320" y="0"/>
                </a:moveTo>
                <a:lnTo>
                  <a:pt x="248" y="0"/>
                </a:lnTo>
                <a:lnTo>
                  <a:pt x="248" y="496"/>
                </a:lnTo>
                <a:lnTo>
                  <a:pt x="40" y="304"/>
                </a:lnTo>
                <a:lnTo>
                  <a:pt x="0" y="328"/>
                </a:lnTo>
                <a:lnTo>
                  <a:pt x="296" y="607"/>
                </a:lnTo>
                <a:lnTo>
                  <a:pt x="552" y="344"/>
                </a:lnTo>
                <a:lnTo>
                  <a:pt x="512" y="304"/>
                </a:lnTo>
                <a:lnTo>
                  <a:pt x="320" y="496"/>
                </a:lnTo>
                <a:lnTo>
                  <a:pt x="320" y="0"/>
                </a:lnTo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3296" tIns="46648" rIns="93296" bIns="46648" anchor="ctr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kern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圆角矩形 61"/>
          <p:cNvSpPr/>
          <p:nvPr/>
        </p:nvSpPr>
        <p:spPr>
          <a:xfrm>
            <a:off x="6449063" y="1472567"/>
            <a:ext cx="1851025" cy="2247265"/>
          </a:xfrm>
          <a:prstGeom prst="roundRect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Freeform 8"/>
          <p:cNvSpPr/>
          <p:nvPr/>
        </p:nvSpPr>
        <p:spPr bwMode="blackWhite">
          <a:xfrm rot="16200000">
            <a:off x="5805806" y="2265680"/>
            <a:ext cx="433705" cy="588010"/>
          </a:xfrm>
          <a:custGeom>
            <a:avLst/>
            <a:gdLst>
              <a:gd name="T0" fmla="*/ 320 w 553"/>
              <a:gd name="T1" fmla="*/ 0 h 608"/>
              <a:gd name="T2" fmla="*/ 248 w 553"/>
              <a:gd name="T3" fmla="*/ 0 h 608"/>
              <a:gd name="T4" fmla="*/ 248 w 553"/>
              <a:gd name="T5" fmla="*/ 496 h 608"/>
              <a:gd name="T6" fmla="*/ 40 w 553"/>
              <a:gd name="T7" fmla="*/ 304 h 608"/>
              <a:gd name="T8" fmla="*/ 0 w 553"/>
              <a:gd name="T9" fmla="*/ 328 h 608"/>
              <a:gd name="T10" fmla="*/ 296 w 553"/>
              <a:gd name="T11" fmla="*/ 607 h 608"/>
              <a:gd name="T12" fmla="*/ 552 w 553"/>
              <a:gd name="T13" fmla="*/ 344 h 608"/>
              <a:gd name="T14" fmla="*/ 512 w 553"/>
              <a:gd name="T15" fmla="*/ 304 h 608"/>
              <a:gd name="T16" fmla="*/ 320 w 553"/>
              <a:gd name="T17" fmla="*/ 496 h 608"/>
              <a:gd name="T18" fmla="*/ 320 w 553"/>
              <a:gd name="T19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3" h="608">
                <a:moveTo>
                  <a:pt x="320" y="0"/>
                </a:moveTo>
                <a:lnTo>
                  <a:pt x="248" y="0"/>
                </a:lnTo>
                <a:lnTo>
                  <a:pt x="248" y="496"/>
                </a:lnTo>
                <a:lnTo>
                  <a:pt x="40" y="304"/>
                </a:lnTo>
                <a:lnTo>
                  <a:pt x="0" y="328"/>
                </a:lnTo>
                <a:lnTo>
                  <a:pt x="296" y="607"/>
                </a:lnTo>
                <a:lnTo>
                  <a:pt x="552" y="344"/>
                </a:lnTo>
                <a:lnTo>
                  <a:pt x="512" y="304"/>
                </a:lnTo>
                <a:lnTo>
                  <a:pt x="320" y="496"/>
                </a:lnTo>
                <a:lnTo>
                  <a:pt x="320" y="0"/>
                </a:lnTo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3296" tIns="46648" rIns="93296" bIns="46648" anchor="ctr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kern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04545" y="1339852"/>
            <a:ext cx="1721485" cy="5078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   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名        词   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92170" y="280037"/>
            <a:ext cx="2272030" cy="5078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动         词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445889" y="1350647"/>
            <a:ext cx="1853565" cy="5078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    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词         组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392170" y="3271522"/>
            <a:ext cx="2272030" cy="5078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    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形容词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副词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       </a:t>
            </a:r>
          </a:p>
        </p:txBody>
      </p:sp>
      <p:sp>
        <p:nvSpPr>
          <p:cNvPr id="11" name="Freeform 8"/>
          <p:cNvSpPr/>
          <p:nvPr/>
        </p:nvSpPr>
        <p:spPr bwMode="blackWhite">
          <a:xfrm>
            <a:off x="4126234" y="2875282"/>
            <a:ext cx="666115" cy="320675"/>
          </a:xfrm>
          <a:custGeom>
            <a:avLst/>
            <a:gdLst>
              <a:gd name="T0" fmla="*/ 320 w 553"/>
              <a:gd name="T1" fmla="*/ 0 h 608"/>
              <a:gd name="T2" fmla="*/ 248 w 553"/>
              <a:gd name="T3" fmla="*/ 0 h 608"/>
              <a:gd name="T4" fmla="*/ 248 w 553"/>
              <a:gd name="T5" fmla="*/ 496 h 608"/>
              <a:gd name="T6" fmla="*/ 40 w 553"/>
              <a:gd name="T7" fmla="*/ 304 h 608"/>
              <a:gd name="T8" fmla="*/ 0 w 553"/>
              <a:gd name="T9" fmla="*/ 328 h 608"/>
              <a:gd name="T10" fmla="*/ 296 w 553"/>
              <a:gd name="T11" fmla="*/ 607 h 608"/>
              <a:gd name="T12" fmla="*/ 552 w 553"/>
              <a:gd name="T13" fmla="*/ 344 h 608"/>
              <a:gd name="T14" fmla="*/ 512 w 553"/>
              <a:gd name="T15" fmla="*/ 304 h 608"/>
              <a:gd name="T16" fmla="*/ 320 w 553"/>
              <a:gd name="T17" fmla="*/ 496 h 608"/>
              <a:gd name="T18" fmla="*/ 320 w 553"/>
              <a:gd name="T19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3" h="608">
                <a:moveTo>
                  <a:pt x="320" y="0"/>
                </a:moveTo>
                <a:lnTo>
                  <a:pt x="248" y="0"/>
                </a:lnTo>
                <a:lnTo>
                  <a:pt x="248" y="496"/>
                </a:lnTo>
                <a:lnTo>
                  <a:pt x="40" y="304"/>
                </a:lnTo>
                <a:lnTo>
                  <a:pt x="0" y="328"/>
                </a:lnTo>
                <a:lnTo>
                  <a:pt x="296" y="607"/>
                </a:lnTo>
                <a:lnTo>
                  <a:pt x="552" y="344"/>
                </a:lnTo>
                <a:lnTo>
                  <a:pt x="512" y="304"/>
                </a:lnTo>
                <a:lnTo>
                  <a:pt x="320" y="496"/>
                </a:lnTo>
                <a:lnTo>
                  <a:pt x="320" y="0"/>
                </a:lnTo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3296" tIns="46648" rIns="93296" bIns="46648" anchor="ctr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kern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51564" y="1945640"/>
            <a:ext cx="1882775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rule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hallway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uniform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718563" y="760730"/>
            <a:ext cx="18827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arrive       fight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wear        bring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517265" y="3719195"/>
            <a:ext cx="248539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sorry            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outside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important       quiet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666865" y="1908175"/>
            <a:ext cx="146812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(be) on time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dining hall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listen to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have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4888230" y="729617"/>
            <a:ext cx="1921510" cy="173545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圆角矩形 1"/>
          <p:cNvSpPr/>
          <p:nvPr/>
        </p:nvSpPr>
        <p:spPr>
          <a:xfrm>
            <a:off x="1830070" y="729617"/>
            <a:ext cx="1971040" cy="173545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1830070" y="2698115"/>
            <a:ext cx="1971040" cy="181737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4944745" y="2698115"/>
            <a:ext cx="1921510" cy="181737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303520" y="2697480"/>
            <a:ext cx="146812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(be) on time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dining hall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listen to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have to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5271774" y="661035"/>
            <a:ext cx="159448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sorry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outside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important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quiet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2211709" y="2698115"/>
            <a:ext cx="18827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arrive     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fight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wear      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bring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171704" y="866775"/>
            <a:ext cx="1882775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rule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hallway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uniform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1" grpId="0"/>
      <p:bldP spid="57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4297045" y="1073150"/>
            <a:ext cx="38239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---What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rules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 you have at school?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---We must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arrive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at school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on time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rule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</a:rPr>
              <a:t>ruːl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规则、规章</a:t>
            </a:r>
            <a:endParaRPr lang="zh-CN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arrive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</a:rPr>
              <a:t>ə'raɪv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到达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arrive at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+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小地方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arrive in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+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大地方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arrive at the library / arrive in Beijing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(be) on time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准时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rcRect b="19585"/>
          <a:stretch>
            <a:fillRect/>
          </a:stretch>
        </p:blipFill>
        <p:spPr>
          <a:xfrm>
            <a:off x="674374" y="998220"/>
            <a:ext cx="3066415" cy="2514600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  <p:sp>
        <p:nvSpPr>
          <p:cNvPr id="4" name="矩形 3"/>
          <p:cNvSpPr/>
          <p:nvPr/>
        </p:nvSpPr>
        <p:spPr>
          <a:xfrm>
            <a:off x="4067814" y="988697"/>
            <a:ext cx="4464685" cy="1152525"/>
          </a:xfrm>
          <a:prstGeom prst="rect">
            <a:avLst/>
          </a:prstGeom>
          <a:noFill/>
          <a:ln>
            <a:solidFill>
              <a:srgbClr val="026E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4297045" y="929640"/>
            <a:ext cx="38239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We can't run in the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hallways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And we must eat in the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dining hall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These rules are very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important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hallway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</a:rPr>
              <a:t>'hɔːlweɪ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走廊、过道</a:t>
            </a:r>
            <a:endParaRPr lang="zh-CN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hall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</a:rPr>
              <a:t>hɔːl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大厅、礼堂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dining hall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餐厅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important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ɪm'pɔːtnt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重要的</a:t>
            </a:r>
          </a:p>
        </p:txBody>
      </p:sp>
      <p:sp>
        <p:nvSpPr>
          <p:cNvPr id="4" name="矩形 3"/>
          <p:cNvSpPr/>
          <p:nvPr/>
        </p:nvSpPr>
        <p:spPr>
          <a:xfrm>
            <a:off x="4067814" y="773432"/>
            <a:ext cx="4464685" cy="1631315"/>
          </a:xfrm>
          <a:prstGeom prst="rect">
            <a:avLst/>
          </a:prstGeom>
          <a:noFill/>
          <a:ln>
            <a:solidFill>
              <a:srgbClr val="026E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rcRect t="10778" b="8333"/>
          <a:stretch>
            <a:fillRect/>
          </a:stretch>
        </p:blipFill>
        <p:spPr>
          <a:xfrm>
            <a:off x="789940" y="762636"/>
            <a:ext cx="2727960" cy="1734820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9944" y="2494280"/>
            <a:ext cx="2728595" cy="1672590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4297046" y="1216661"/>
            <a:ext cx="43605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We can't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fight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And we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have to wear uniforms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at school.</a:t>
            </a:r>
          </a:p>
          <a:p>
            <a:pPr>
              <a:lnSpc>
                <a:spcPct val="150000"/>
              </a:lnSpc>
            </a:pPr>
            <a:endParaRPr lang="zh-CN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have to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必须、不得不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have to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强调客观需要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must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强调主观要求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wear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</a:rPr>
              <a:t>weə(r)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穿、戴（描述穿的状态）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uniform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</a:rPr>
              <a:t>'juːnɪfɔːm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校服、制服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wear uniforms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穿校服</a:t>
            </a:r>
          </a:p>
        </p:txBody>
      </p:sp>
      <p:sp>
        <p:nvSpPr>
          <p:cNvPr id="4" name="矩形 3"/>
          <p:cNvSpPr/>
          <p:nvPr/>
        </p:nvSpPr>
        <p:spPr>
          <a:xfrm>
            <a:off x="4067814" y="1132207"/>
            <a:ext cx="4464685" cy="1107440"/>
          </a:xfrm>
          <a:prstGeom prst="rect">
            <a:avLst/>
          </a:prstGeom>
          <a:noFill/>
          <a:ln>
            <a:solidFill>
              <a:srgbClr val="026E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304665" y="485777"/>
            <a:ext cx="2540000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fight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dirty="0" smtClean="0"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faɪt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打架、战斗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052830" y="843915"/>
            <a:ext cx="2580640" cy="1734820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52834" y="2650490"/>
            <a:ext cx="2582545" cy="1602105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4297045" y="1073152"/>
            <a:ext cx="443992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I'm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sorry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, you can't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listen to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music here.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You must be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quiet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sorry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</a:rPr>
              <a:t>'sɒri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抱歉的、难过的、惋惜的</a:t>
            </a:r>
            <a:endParaRPr lang="zh-CN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listen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</a:rPr>
              <a:t>'lɪsn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听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listen to...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听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......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quiet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</a:rPr>
              <a:t>'kwaɪət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安静的</a:t>
            </a:r>
          </a:p>
        </p:txBody>
      </p:sp>
      <p:sp>
        <p:nvSpPr>
          <p:cNvPr id="4" name="矩形 3"/>
          <p:cNvSpPr/>
          <p:nvPr/>
        </p:nvSpPr>
        <p:spPr>
          <a:xfrm>
            <a:off x="4067814" y="988697"/>
            <a:ext cx="4464685" cy="1152525"/>
          </a:xfrm>
          <a:prstGeom prst="rect">
            <a:avLst/>
          </a:prstGeom>
          <a:noFill/>
          <a:ln>
            <a:solidFill>
              <a:srgbClr val="026E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703580" y="988695"/>
            <a:ext cx="3148330" cy="2302510"/>
            <a:chOff x="1108" y="1557"/>
            <a:chExt cx="4958" cy="3626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108" y="1557"/>
              <a:ext cx="4911" cy="3600"/>
            </a:xfrm>
            <a:prstGeom prst="rect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olid"/>
            </a:ln>
          </p:spPr>
        </p:pic>
        <p:cxnSp>
          <p:nvCxnSpPr>
            <p:cNvPr id="6" name="直接连接符 5"/>
            <p:cNvCxnSpPr/>
            <p:nvPr/>
          </p:nvCxnSpPr>
          <p:spPr>
            <a:xfrm>
              <a:off x="1134" y="1589"/>
              <a:ext cx="4932" cy="3595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4297045" y="1073152"/>
            <a:ext cx="443992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Bring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some food and drink.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Let's eat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outside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bring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</a:rPr>
              <a:t>brɪŋ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带来、取来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outside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</a:rPr>
              <a:t>ˌaʊt'saɪd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在外面</a:t>
            </a:r>
          </a:p>
        </p:txBody>
      </p:sp>
      <p:sp>
        <p:nvSpPr>
          <p:cNvPr id="4" name="矩形 3"/>
          <p:cNvSpPr/>
          <p:nvPr/>
        </p:nvSpPr>
        <p:spPr>
          <a:xfrm>
            <a:off x="4067814" y="988697"/>
            <a:ext cx="4464685" cy="1152525"/>
          </a:xfrm>
          <a:prstGeom prst="rect">
            <a:avLst/>
          </a:prstGeom>
          <a:noFill/>
          <a:ln>
            <a:solidFill>
              <a:srgbClr val="026E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rcRect l="4246" t="4028" r="3287" b="56"/>
          <a:stretch>
            <a:fillRect/>
          </a:stretch>
        </p:blipFill>
        <p:spPr>
          <a:xfrm>
            <a:off x="825500" y="1029337"/>
            <a:ext cx="2773680" cy="2193290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403901" y="1058317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单项选择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03989" y="1476375"/>
            <a:ext cx="68535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(    )1. We have ________ school uniforms at school.</a:t>
            </a:r>
          </a:p>
          <a:p>
            <a:pPr fontAlgn="auto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A. wear         B. to wear       C. wears        D. wearing</a:t>
            </a:r>
          </a:p>
          <a:p>
            <a:pPr fontAlgn="auto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(    )2.  Linda ______ school at 7:30 in the morning.</a:t>
            </a:r>
          </a:p>
          <a:p>
            <a:pPr fontAlgn="auto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A. arrives in    B. arrives    C. arrives at    D. arrives to</a:t>
            </a:r>
          </a:p>
        </p:txBody>
      </p:sp>
      <p:sp>
        <p:nvSpPr>
          <p:cNvPr id="6" name="文本框 4"/>
          <p:cNvSpPr txBox="1"/>
          <p:nvPr/>
        </p:nvSpPr>
        <p:spPr>
          <a:xfrm>
            <a:off x="1507386" y="1725548"/>
            <a:ext cx="123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</a:p>
        </p:txBody>
      </p:sp>
      <p:sp>
        <p:nvSpPr>
          <p:cNvPr id="2" name="文本框 4"/>
          <p:cNvSpPr txBox="1"/>
          <p:nvPr/>
        </p:nvSpPr>
        <p:spPr>
          <a:xfrm>
            <a:off x="1507386" y="2813303"/>
            <a:ext cx="123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</a:p>
        </p:txBody>
      </p:sp>
      <p:pic>
        <p:nvPicPr>
          <p:cNvPr id="8" name="图片 7" descr="学生7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17414" y="1854836"/>
            <a:ext cx="1440815" cy="1529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69033" y="627281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完成句子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263144" y="1849121"/>
            <a:ext cx="496633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</a:rPr>
              <a:t>1. We must __________ Shanghai on time.</a:t>
            </a:r>
          </a:p>
          <a:p>
            <a:pPr fontAlgn="auto">
              <a:lnSpc>
                <a:spcPct val="150000"/>
              </a:lnSpc>
            </a:pPr>
            <a:r>
              <a:rPr lang="zh-CN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</a:rPr>
              <a:t>我们必须准时到达上海</a:t>
            </a:r>
            <a:r>
              <a:rPr lang="zh-CN" altLang="en-US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</a:rPr>
              <a:t>2. Jim is ____________ music.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</a:rPr>
              <a:t>吉姆正在听音乐。</a:t>
            </a:r>
          </a:p>
          <a:p>
            <a:pPr fontAlgn="auto">
              <a:lnSpc>
                <a:spcPct val="150000"/>
              </a:lnSpc>
            </a:pPr>
            <a:endParaRPr lang="zh-CN" altLang="en-US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495040" y="1936750"/>
            <a:ext cx="1061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arrive in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225800" y="2740660"/>
            <a:ext cx="1687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listening to</a:t>
            </a:r>
          </a:p>
        </p:txBody>
      </p:sp>
      <p:sp>
        <p:nvSpPr>
          <p:cNvPr id="4" name="上凸带形 3"/>
          <p:cNvSpPr/>
          <p:nvPr/>
        </p:nvSpPr>
        <p:spPr>
          <a:xfrm>
            <a:off x="2481580" y="575310"/>
            <a:ext cx="3816350" cy="701040"/>
          </a:xfrm>
          <a:prstGeom prst="ribbon2">
            <a:avLst/>
          </a:prstGeom>
          <a:noFill/>
          <a:ln>
            <a:solidFill>
              <a:schemeClr val="accent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折角形 4"/>
          <p:cNvSpPr/>
          <p:nvPr/>
        </p:nvSpPr>
        <p:spPr>
          <a:xfrm>
            <a:off x="1858649" y="1706880"/>
            <a:ext cx="5177155" cy="2073910"/>
          </a:xfrm>
          <a:prstGeom prst="foldedCorne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50000"/>
          </a:lnSpc>
          <a:defRPr dirty="0" smtClean="0">
            <a:latin typeface="Times New Roman" panose="02020603050405020304" pitchFamily="18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全屏显示(16:9)</PresentationFormat>
  <Paragraphs>86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等线</vt:lpstr>
      <vt:lpstr>宋体</vt:lpstr>
      <vt:lpstr>微软雅黑</vt:lpstr>
      <vt:lpstr>Arial</vt:lpstr>
      <vt:lpstr>Calibri</vt:lpstr>
      <vt:lpstr>Lucida Sans Unicode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2016-08-14T02:53:00Z</dcterms:created>
  <dcterms:modified xsi:type="dcterms:W3CDTF">2023-01-16T17:27:40Z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DA622CE13ECC442C8C152FC93ADDBB5E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