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2" r:id="rId7"/>
    <p:sldId id="263" r:id="rId8"/>
    <p:sldId id="276" r:id="rId9"/>
    <p:sldId id="266" r:id="rId10"/>
    <p:sldId id="280" r:id="rId11"/>
    <p:sldId id="277" r:id="rId12"/>
    <p:sldId id="278" r:id="rId13"/>
    <p:sldId id="279" r:id="rId14"/>
    <p:sldId id="264" r:id="rId15"/>
    <p:sldId id="281" r:id="rId16"/>
    <p:sldId id="270" r:id="rId17"/>
    <p:sldId id="271" r:id="rId18"/>
    <p:sldId id="282" r:id="rId19"/>
    <p:sldId id="283" r:id="rId20"/>
    <p:sldId id="291" r:id="rId21"/>
    <p:sldId id="286" r:id="rId22"/>
    <p:sldId id="285" r:id="rId23"/>
    <p:sldId id="287" r:id="rId24"/>
    <p:sldId id="288" r:id="rId25"/>
    <p:sldId id="289" r:id="rId26"/>
    <p:sldId id="292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A75"/>
    <a:srgbClr val="2C3F46"/>
    <a:srgbClr val="D4CCB7"/>
    <a:srgbClr val="8C4356"/>
    <a:srgbClr val="F9906F"/>
    <a:srgbClr val="C93756"/>
    <a:srgbClr val="DB5A6B"/>
    <a:srgbClr val="FFB3A7"/>
    <a:srgbClr val="F00056"/>
    <a:srgbClr val="FF4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8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553D5-E9A7-455E-A9B8-03AF2457CE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BC270-B05E-4B0D-AC22-67C8B669BDD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6AB9-AE19-4C6E-9033-B83F07775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5F6D-3FC4-408C-9ED7-BC163E3859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6AB9-AE19-4C6E-9033-B83F07775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5F6D-3FC4-408C-9ED7-BC163E3859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6AB9-AE19-4C6E-9033-B83F07775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5F6D-3FC4-408C-9ED7-BC163E3859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6AB9-AE19-4C6E-9033-B83F07775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5F6D-3FC4-408C-9ED7-BC163E3859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6AB9-AE19-4C6E-9033-B83F07775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5F6D-3FC4-408C-9ED7-BC163E3859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6AB9-AE19-4C6E-9033-B83F07775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5F6D-3FC4-408C-9ED7-BC163E3859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6AB9-AE19-4C6E-9033-B83F07775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5F6D-3FC4-408C-9ED7-BC163E3859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6AB9-AE19-4C6E-9033-B83F07775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5F6D-3FC4-408C-9ED7-BC163E3859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6AB9-AE19-4C6E-9033-B83F07775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5F6D-3FC4-408C-9ED7-BC163E3859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6AB9-AE19-4C6E-9033-B83F07775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5F6D-3FC4-408C-9ED7-BC163E3859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6AB9-AE19-4C6E-9033-B83F07775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5F6D-3FC4-408C-9ED7-BC163E3859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F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D6AB9-AE19-4C6E-9033-B83F07775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55F6D-3FC4-408C-9ED7-BC163E38598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3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4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5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7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8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19.png"/></Relationships>
</file>

<file path=ppt/slides/_rels/slide21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2.xml.rels><?xml version='1.0' encoding='UTF-8' standalone='yes'?>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5.png"/></Relationships>
</file>

<file path=ppt/slides/_rels/slide2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4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4208929" cy="6858000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85878" y="387168"/>
            <a:ext cx="1415772" cy="507860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中国颜色</a:t>
            </a:r>
            <a:endParaRPr lang="zh-CN" altLang="en-US" sz="80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22674" y="1472596"/>
            <a:ext cx="738664" cy="50783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中国传统颜色缤纷七彩，色泽涵盖领域宽广</a:t>
            </a:r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细腻且</a:t>
            </a:r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各色又分别传递不同的思想和意义。</a:t>
            </a:r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206859"/>
            <a:ext cx="6857983" cy="665629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0" r="46627" b="43922"/>
          <a:stretch>
            <a:fillRect/>
          </a:stretch>
        </p:blipFill>
        <p:spPr>
          <a:xfrm>
            <a:off x="8939219" y="4846640"/>
            <a:ext cx="654209" cy="110061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" y="215153"/>
            <a:ext cx="12191999" cy="6373906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-53788" y="-315489"/>
            <a:ext cx="2340983" cy="77559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600" b="1" dirty="0" smtClean="0">
                <a:solidFill>
                  <a:srgbClr val="9D2932">
                    <a:alpha val="4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胭脂色</a:t>
            </a:r>
            <a:endParaRPr lang="zh-CN" altLang="en-US" sz="16600" b="1" dirty="0">
              <a:solidFill>
                <a:srgbClr val="9D2932">
                  <a:alpha val="40000"/>
                </a:srgbClr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061" y="-260233"/>
            <a:ext cx="4368991" cy="492349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673352" y="2985248"/>
            <a:ext cx="995083" cy="1909482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27675" y="699247"/>
            <a:ext cx="8902326" cy="5513293"/>
          </a:xfrm>
          <a:prstGeom prst="rect">
            <a:avLst/>
          </a:prstGeom>
          <a:noFill/>
          <a:ln w="69850">
            <a:solidFill>
              <a:srgbClr val="9D29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072879" y="1561881"/>
            <a:ext cx="441146" cy="441146"/>
            <a:chOff x="3701006" y="2057971"/>
            <a:chExt cx="441146" cy="441146"/>
          </a:xfrm>
        </p:grpSpPr>
        <p:sp>
          <p:nvSpPr>
            <p:cNvPr id="25" name="椭圆 24"/>
            <p:cNvSpPr/>
            <p:nvPr/>
          </p:nvSpPr>
          <p:spPr>
            <a:xfrm>
              <a:off x="3701006" y="2057971"/>
              <a:ext cx="441146" cy="441146"/>
            </a:xfrm>
            <a:prstGeom prst="ellipse">
              <a:avLst/>
            </a:prstGeom>
            <a:solidFill>
              <a:srgbClr val="9D293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726654" y="2109267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rPr>
                <a:t>叁</a:t>
              </a:r>
              <a:endParaRPr lang="zh-CN" altLang="en-US" sz="16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874178" y="1561881"/>
            <a:ext cx="441146" cy="441146"/>
            <a:chOff x="3701006" y="2057971"/>
            <a:chExt cx="441146" cy="441146"/>
          </a:xfrm>
        </p:grpSpPr>
        <p:sp>
          <p:nvSpPr>
            <p:cNvPr id="23" name="椭圆 22"/>
            <p:cNvSpPr/>
            <p:nvPr/>
          </p:nvSpPr>
          <p:spPr>
            <a:xfrm>
              <a:off x="3701006" y="2057971"/>
              <a:ext cx="441146" cy="441146"/>
            </a:xfrm>
            <a:prstGeom prst="ellipse">
              <a:avLst/>
            </a:prstGeom>
            <a:solidFill>
              <a:srgbClr val="9D293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726654" y="2109267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rPr>
                <a:t>贰</a:t>
              </a:r>
              <a:endParaRPr lang="zh-CN" altLang="en-US" sz="16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596763" y="1561881"/>
            <a:ext cx="441146" cy="441146"/>
            <a:chOff x="3701006" y="2057971"/>
            <a:chExt cx="441146" cy="441146"/>
          </a:xfrm>
        </p:grpSpPr>
        <p:sp>
          <p:nvSpPr>
            <p:cNvPr id="21" name="椭圆 20"/>
            <p:cNvSpPr/>
            <p:nvPr/>
          </p:nvSpPr>
          <p:spPr>
            <a:xfrm>
              <a:off x="3701006" y="2057971"/>
              <a:ext cx="441146" cy="441146"/>
            </a:xfrm>
            <a:prstGeom prst="ellipse">
              <a:avLst/>
            </a:prstGeom>
            <a:solidFill>
              <a:srgbClr val="9D293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726654" y="2109267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rPr>
                <a:t>壹</a:t>
              </a:r>
              <a:endParaRPr lang="zh-CN" altLang="en-US" sz="16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349845" y="2144648"/>
            <a:ext cx="923330" cy="37586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胭脂 亦作“燕支”。一种用于化妆和国画的红色颜料</a:t>
            </a:r>
            <a:r>
              <a:rPr lang="zh-CN" altLang="en-US" sz="1600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。</a:t>
            </a:r>
            <a:endParaRPr lang="zh-CN" altLang="en-US" sz="1600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633086" y="2144648"/>
            <a:ext cx="923330" cy="37586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胭脂 亦作“燕支”。一种用于化妆和国画的红色颜料</a:t>
            </a:r>
            <a:r>
              <a:rPr lang="zh-CN" altLang="en-US" sz="1600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。</a:t>
            </a:r>
            <a:endParaRPr lang="zh-CN" altLang="en-US" sz="1600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849023" y="2144648"/>
            <a:ext cx="923330" cy="37586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胭脂 亦作“燕支”。一种用于化妆和国画的红色颜料</a:t>
            </a:r>
            <a:r>
              <a:rPr lang="zh-CN" altLang="en-US" sz="1600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。</a:t>
            </a:r>
            <a:endParaRPr lang="zh-CN" altLang="en-US" sz="1600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0" grpId="0"/>
      <p:bldP spid="27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-65269" y="-448985"/>
            <a:ext cx="2340983" cy="77559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600" b="1" dirty="0" smtClean="0">
                <a:solidFill>
                  <a:srgbClr val="9D2932">
                    <a:alpha val="4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胭脂色</a:t>
            </a:r>
            <a:endParaRPr lang="zh-CN" altLang="en-US" sz="16600" b="1" dirty="0">
              <a:solidFill>
                <a:srgbClr val="9D2932">
                  <a:alpha val="40000"/>
                </a:srgbClr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65250" y="734076"/>
            <a:ext cx="8376767" cy="5747408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2" name="等腰三角形 1"/>
          <p:cNvSpPr/>
          <p:nvPr/>
        </p:nvSpPr>
        <p:spPr>
          <a:xfrm>
            <a:off x="11040035" y="5486402"/>
            <a:ext cx="801982" cy="995082"/>
          </a:xfrm>
          <a:prstGeom prst="triangle">
            <a:avLst>
              <a:gd name="adj" fmla="val 100000"/>
            </a:avLst>
          </a:prstGeom>
          <a:solidFill>
            <a:srgbClr val="9D2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7" name="等腰三角形 16"/>
          <p:cNvSpPr/>
          <p:nvPr/>
        </p:nvSpPr>
        <p:spPr>
          <a:xfrm flipH="1" flipV="1">
            <a:off x="3465250" y="734076"/>
            <a:ext cx="801982" cy="995082"/>
          </a:xfrm>
          <a:prstGeom prst="triangle">
            <a:avLst>
              <a:gd name="adj" fmla="val 100000"/>
            </a:avLst>
          </a:prstGeom>
          <a:solidFill>
            <a:srgbClr val="9D2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480416" y="1384741"/>
            <a:ext cx="6559619" cy="1226523"/>
            <a:chOff x="4480416" y="1384741"/>
            <a:chExt cx="6559619" cy="1226523"/>
          </a:xfrm>
        </p:grpSpPr>
        <p:sp>
          <p:nvSpPr>
            <p:cNvPr id="20" name="文本框 19"/>
            <p:cNvSpPr txBox="1"/>
            <p:nvPr/>
          </p:nvSpPr>
          <p:spPr>
            <a:xfrm>
              <a:off x="4480416" y="1820278"/>
              <a:ext cx="6559619" cy="7909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spc="300" dirty="0"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rPr>
                <a:t>胭脂 亦作“燕支”。一种用于化妆和国画的红色颜料。亦泛指鲜艳的红色。</a:t>
              </a:r>
              <a:endPara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819574" y="1384741"/>
              <a:ext cx="3655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中国颜色</a:t>
              </a:r>
              <a:r>
                <a:rPr lang="zh-CN" altLang="en-US" sz="2800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胭脂</a:t>
              </a:r>
              <a:endPara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4612341" y="1529447"/>
              <a:ext cx="242047" cy="242047"/>
            </a:xfrm>
            <a:prstGeom prst="rect">
              <a:avLst/>
            </a:prstGeom>
            <a:solidFill>
              <a:srgbClr val="9D2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480416" y="2942106"/>
            <a:ext cx="6559619" cy="1226523"/>
            <a:chOff x="4480416" y="2942106"/>
            <a:chExt cx="6559619" cy="1226523"/>
          </a:xfrm>
        </p:grpSpPr>
        <p:sp>
          <p:nvSpPr>
            <p:cNvPr id="22" name="文本框 21"/>
            <p:cNvSpPr txBox="1"/>
            <p:nvPr/>
          </p:nvSpPr>
          <p:spPr>
            <a:xfrm>
              <a:off x="4480416" y="3377643"/>
              <a:ext cx="6559619" cy="7909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spc="300" dirty="0"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rPr>
                <a:t>胭脂 亦作“燕支”。一种用于化妆和国画的红色颜料。亦泛指鲜艳的红色。</a:t>
              </a:r>
              <a:endPara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819574" y="2942106"/>
              <a:ext cx="3655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中国颜色</a:t>
              </a:r>
              <a:r>
                <a:rPr lang="zh-CN" altLang="en-US" sz="2800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胭脂</a:t>
              </a:r>
              <a:endPara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612341" y="3086812"/>
              <a:ext cx="242047" cy="242047"/>
            </a:xfrm>
            <a:prstGeom prst="rect">
              <a:avLst/>
            </a:prstGeom>
            <a:solidFill>
              <a:srgbClr val="9D2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480416" y="4477358"/>
            <a:ext cx="6559619" cy="1226523"/>
            <a:chOff x="4480416" y="4477358"/>
            <a:chExt cx="6559619" cy="1226523"/>
          </a:xfrm>
        </p:grpSpPr>
        <p:sp>
          <p:nvSpPr>
            <p:cNvPr id="25" name="文本框 24"/>
            <p:cNvSpPr txBox="1"/>
            <p:nvPr/>
          </p:nvSpPr>
          <p:spPr>
            <a:xfrm>
              <a:off x="4480416" y="4912895"/>
              <a:ext cx="6559619" cy="7909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spc="300" dirty="0"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rPr>
                <a:t>胭脂 亦作“燕支”。一种用于化妆和国画的红色颜料。亦泛指鲜艳的红色。</a:t>
              </a:r>
              <a:endPara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819574" y="4477358"/>
              <a:ext cx="3655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中国颜色</a:t>
              </a:r>
              <a:r>
                <a:rPr lang="zh-CN" altLang="en-US" sz="2800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胭脂</a:t>
              </a:r>
              <a:endPara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612341" y="4622064"/>
              <a:ext cx="242047" cy="242047"/>
            </a:xfrm>
            <a:prstGeom prst="rect">
              <a:avLst/>
            </a:prstGeom>
            <a:solidFill>
              <a:srgbClr val="9D2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70" y="3558"/>
            <a:ext cx="3601185" cy="505140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 animBg="1"/>
      <p:bldP spid="2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28244" y="576591"/>
            <a:ext cx="593467" cy="490090"/>
          </a:xfrm>
          <a:prstGeom prst="rect">
            <a:avLst/>
          </a:prstGeom>
          <a:solidFill>
            <a:srgbClr val="2C3F46"/>
          </a:solidFill>
          <a:ln>
            <a:solidFill>
              <a:srgbClr val="2C3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55" name="图文框 54"/>
          <p:cNvSpPr/>
          <p:nvPr/>
        </p:nvSpPr>
        <p:spPr>
          <a:xfrm>
            <a:off x="921713" y="1066681"/>
            <a:ext cx="3946122" cy="5047365"/>
          </a:xfrm>
          <a:prstGeom prst="frame">
            <a:avLst>
              <a:gd name="adj1" fmla="val 3482"/>
            </a:avLst>
          </a:prstGeom>
          <a:solidFill>
            <a:srgbClr val="2C3F46"/>
          </a:solidFill>
          <a:ln>
            <a:noFill/>
          </a:ln>
          <a:effectLst>
            <a:outerShdw blurRad="63500" dist="50800" dir="2052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686" y="1012494"/>
            <a:ext cx="5717116" cy="4215063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9735671" y="-448985"/>
            <a:ext cx="2340983" cy="77559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600" b="1" dirty="0" smtClean="0">
                <a:solidFill>
                  <a:srgbClr val="9D2932">
                    <a:alpha val="4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胭脂色</a:t>
            </a:r>
            <a:endParaRPr lang="zh-CN" altLang="en-US" sz="16600" b="1" dirty="0">
              <a:solidFill>
                <a:srgbClr val="9D2932">
                  <a:alpha val="40000"/>
                </a:srgbClr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867835" y="6105516"/>
            <a:ext cx="593467" cy="490090"/>
          </a:xfrm>
          <a:prstGeom prst="rect">
            <a:avLst/>
          </a:prstGeom>
          <a:solidFill>
            <a:srgbClr val="2C3F46"/>
          </a:solidFill>
          <a:ln>
            <a:solidFill>
              <a:srgbClr val="2C3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5461302" y="2164797"/>
            <a:ext cx="3139321" cy="39492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胭脂 亦作“燕支”。一种用于化妆和国画的红色颜料。亦泛指鲜艳的红色</a:t>
            </a:r>
            <a:r>
              <a:rPr lang="zh-CN" altLang="en-US" sz="1600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。</a:t>
            </a:r>
            <a:endParaRPr lang="en-US" altLang="zh-CN" sz="1600" spc="300" dirty="0" smtClean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600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胭脂 亦作“燕支”。一种用于化妆和国画的红色颜料。亦泛指鲜艳的红色。</a:t>
            </a:r>
            <a:endParaRPr lang="zh-CN" altLang="en-US" sz="1600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600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592268" y="1810286"/>
            <a:ext cx="615553" cy="2902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中国颜色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胭脂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8779022" y="1394770"/>
            <a:ext cx="242047" cy="242047"/>
          </a:xfrm>
          <a:prstGeom prst="rect">
            <a:avLst/>
          </a:prstGeom>
          <a:solidFill>
            <a:srgbClr val="9D2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63" grpId="0"/>
      <p:bldP spid="64" grpId="0" animBg="1"/>
      <p:bldP spid="65" grpId="0"/>
      <p:bldP spid="66" grpId="0"/>
      <p:bldP spid="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513502" y="1645069"/>
            <a:ext cx="218284" cy="4733366"/>
          </a:xfrm>
          <a:prstGeom prst="rect">
            <a:avLst/>
          </a:prstGeom>
          <a:solidFill>
            <a:srgbClr val="8C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4208929" cy="6858000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" y="-524436"/>
            <a:ext cx="3529669" cy="738243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456326" y="318342"/>
            <a:ext cx="1415772" cy="50786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rgbClr val="8C4356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绛紫</a:t>
            </a:r>
            <a:endParaRPr lang="zh-CN" altLang="en-US" sz="8000" b="1" dirty="0">
              <a:solidFill>
                <a:srgbClr val="8C4356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020016" y="1472596"/>
            <a:ext cx="738664" cy="50783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中国传统颜色缤纷七彩，色泽涵盖领域宽广</a:t>
            </a:r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细腻且</a:t>
            </a:r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各色又分别传递不同的思想和意义。</a:t>
            </a:r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9899" b="50108"/>
          <a:stretch>
            <a:fillRect/>
          </a:stretch>
        </p:blipFill>
        <p:spPr>
          <a:xfrm>
            <a:off x="8763000" y="3436334"/>
            <a:ext cx="3435927" cy="342166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12359"/>
          <a:stretch>
            <a:fillRect/>
          </a:stretch>
        </p:blipFill>
        <p:spPr>
          <a:xfrm>
            <a:off x="1520011" y="1"/>
            <a:ext cx="9151977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735671" y="-315489"/>
            <a:ext cx="2340983" cy="77559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600" b="1" dirty="0" smtClean="0">
                <a:solidFill>
                  <a:srgbClr val="8C4356">
                    <a:alpha val="4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绛紫色</a:t>
            </a:r>
            <a:endParaRPr lang="zh-CN" altLang="en-US" sz="16600" b="1" dirty="0">
              <a:solidFill>
                <a:srgbClr val="8C4356">
                  <a:alpha val="40000"/>
                </a:srgbClr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953" y="-1"/>
            <a:ext cx="4843927" cy="687144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282511" y="1075250"/>
            <a:ext cx="3655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8C4356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【                        】</a:t>
            </a:r>
            <a:endParaRPr lang="zh-CN" altLang="en-US" sz="3200" dirty="0">
              <a:solidFill>
                <a:srgbClr val="8C4356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68372" y="1075755"/>
            <a:ext cx="3655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中国颜色绛紫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819922" y="2031787"/>
            <a:ext cx="6559619" cy="38318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绛紫也</a:t>
            </a:r>
            <a:r>
              <a:rPr lang="zh-CN" altLang="en-US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作酱紫。中国传统色彩名称，暗紫中略带红的颜色 ，也形容女子性情</a:t>
            </a:r>
            <a:r>
              <a:rPr lang="zh-CN" altLang="en-US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的坚韧</a:t>
            </a:r>
            <a:r>
              <a:rPr lang="zh-CN" altLang="en-US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和倔强</a:t>
            </a:r>
            <a:r>
              <a:rPr lang="zh-CN" altLang="en-US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。</a:t>
            </a:r>
            <a:endParaRPr lang="en-US" altLang="zh-CN" spc="300" dirty="0" smtClean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绛紫也作酱紫。中国传统色彩名称</a:t>
            </a:r>
            <a:r>
              <a:rPr lang="zh-CN" altLang="en-US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，</a:t>
            </a:r>
            <a:endParaRPr lang="en-US" altLang="zh-CN" spc="300" dirty="0" smtClean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暗</a:t>
            </a:r>
            <a:r>
              <a:rPr lang="zh-CN" altLang="en-US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紫</a:t>
            </a:r>
            <a:r>
              <a:rPr lang="zh-CN" altLang="en-US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中略带</a:t>
            </a:r>
            <a:r>
              <a:rPr lang="zh-CN" altLang="en-US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红的颜色 ，也形容</a:t>
            </a:r>
            <a:r>
              <a:rPr lang="zh-CN" altLang="en-US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女子</a:t>
            </a:r>
            <a:endParaRPr lang="en-US" altLang="zh-CN" spc="300" dirty="0" smtClean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性情的坚韧</a:t>
            </a:r>
            <a:r>
              <a:rPr lang="zh-CN" altLang="en-US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和倔强。</a:t>
            </a:r>
            <a:endParaRPr lang="zh-CN" altLang="en-US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绛紫也作酱紫。中国传统色彩名称，</a:t>
            </a:r>
            <a:r>
              <a:rPr lang="zh-CN" altLang="en-US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暗</a:t>
            </a:r>
            <a:endParaRPr lang="en-US" altLang="zh-CN" spc="300" dirty="0" smtClean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紫</a:t>
            </a:r>
            <a:r>
              <a:rPr lang="zh-CN" altLang="en-US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中略带红的颜色 ，也形容</a:t>
            </a:r>
            <a:r>
              <a:rPr lang="zh-CN" altLang="en-US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女子</a:t>
            </a:r>
            <a:endParaRPr lang="en-US" altLang="zh-CN" spc="300" dirty="0" smtClean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性情的坚韧</a:t>
            </a:r>
            <a:r>
              <a:rPr lang="zh-CN" altLang="en-US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和倔强。</a:t>
            </a:r>
            <a:endParaRPr lang="zh-CN" altLang="en-US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endParaRPr lang="zh-CN" altLang="en-US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947047" y="5749982"/>
            <a:ext cx="298044" cy="298044"/>
          </a:xfrm>
          <a:prstGeom prst="ellipse">
            <a:avLst/>
          </a:prstGeom>
          <a:solidFill>
            <a:srgbClr val="8C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975183" y="6161648"/>
            <a:ext cx="255965" cy="255965"/>
          </a:xfrm>
          <a:prstGeom prst="ellipse">
            <a:avLst/>
          </a:prstGeom>
          <a:solidFill>
            <a:srgbClr val="8C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r="5167" b="12359"/>
          <a:stretch>
            <a:fillRect/>
          </a:stretch>
        </p:blipFill>
        <p:spPr>
          <a:xfrm>
            <a:off x="3517624" y="1"/>
            <a:ext cx="8679066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7437" y="-361209"/>
            <a:ext cx="2340983" cy="77559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600" b="1" dirty="0" smtClean="0">
                <a:solidFill>
                  <a:srgbClr val="8C4356">
                    <a:alpha val="4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绛紫色</a:t>
            </a:r>
            <a:endParaRPr lang="zh-CN" altLang="en-US" sz="16600" b="1" dirty="0">
              <a:solidFill>
                <a:srgbClr val="8C4356">
                  <a:alpha val="40000"/>
                </a:srgbClr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3963" y="0"/>
            <a:ext cx="6476190" cy="647619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873805" y="850229"/>
            <a:ext cx="6559619" cy="8783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绛紫也</a:t>
            </a:r>
            <a:r>
              <a:rPr lang="zh-CN" altLang="en-US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作酱紫。中国传统色彩名称，暗紫中略带红的颜色 ，也形容女子性情</a:t>
            </a:r>
            <a:r>
              <a:rPr lang="zh-CN" altLang="en-US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的坚韧</a:t>
            </a:r>
            <a:r>
              <a:rPr lang="zh-CN" altLang="en-US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和倔强</a:t>
            </a:r>
            <a:r>
              <a:rPr lang="zh-CN" altLang="en-US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。</a:t>
            </a:r>
            <a:endParaRPr lang="en-US" altLang="zh-CN" spc="300" dirty="0" smtClean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112227" y="2054331"/>
            <a:ext cx="6520357" cy="1289480"/>
            <a:chOff x="4776000" y="1907616"/>
            <a:chExt cx="6520357" cy="1289480"/>
          </a:xfrm>
        </p:grpSpPr>
        <p:sp>
          <p:nvSpPr>
            <p:cNvPr id="19" name="文本框 18"/>
            <p:cNvSpPr txBox="1"/>
            <p:nvPr/>
          </p:nvSpPr>
          <p:spPr>
            <a:xfrm>
              <a:off x="4873805" y="2406110"/>
              <a:ext cx="6422552" cy="7909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300" dirty="0" smtClean="0"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rPr>
                <a:t>绛紫也</a:t>
              </a:r>
              <a:r>
                <a:rPr lang="zh-CN" altLang="en-US" sz="1600" spc="300" dirty="0"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rPr>
                <a:t>作酱紫。中国传统色彩名称，暗紫中略带红的颜色 ，也形容女子性情</a:t>
              </a:r>
              <a:r>
                <a:rPr lang="zh-CN" altLang="en-US" sz="1600" spc="300" dirty="0" smtClean="0"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rPr>
                <a:t>的坚韧</a:t>
              </a:r>
              <a:r>
                <a:rPr lang="zh-CN" altLang="en-US" sz="1600" spc="300" dirty="0"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rPr>
                <a:t>和倔强</a:t>
              </a:r>
              <a:r>
                <a:rPr lang="zh-CN" altLang="en-US" sz="1600" spc="300" dirty="0" smtClean="0"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rPr>
                <a:t>。</a:t>
              </a:r>
              <a:endParaRPr lang="en-US" altLang="zh-CN" sz="1600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776000" y="1907616"/>
              <a:ext cx="3655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 smtClean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中国颜色绛紫</a:t>
              </a:r>
              <a:endPara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997332" y="2067928"/>
              <a:ext cx="281354" cy="281354"/>
            </a:xfrm>
            <a:prstGeom prst="ellipse">
              <a:avLst/>
            </a:prstGeom>
            <a:solidFill>
              <a:srgbClr val="8C43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112227" y="3975890"/>
            <a:ext cx="6520357" cy="1289480"/>
            <a:chOff x="4776000" y="3899515"/>
            <a:chExt cx="6520357" cy="1289480"/>
          </a:xfrm>
        </p:grpSpPr>
        <p:sp>
          <p:nvSpPr>
            <p:cNvPr id="22" name="文本框 21"/>
            <p:cNvSpPr txBox="1"/>
            <p:nvPr/>
          </p:nvSpPr>
          <p:spPr>
            <a:xfrm>
              <a:off x="4873805" y="4398009"/>
              <a:ext cx="6422552" cy="7909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300" dirty="0" smtClean="0"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rPr>
                <a:t>绛紫也</a:t>
              </a:r>
              <a:r>
                <a:rPr lang="zh-CN" altLang="en-US" sz="1600" spc="300" dirty="0"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rPr>
                <a:t>作酱紫。中国传统色彩名称，暗紫中略带红的颜色 ，也形容女子性情</a:t>
              </a:r>
              <a:r>
                <a:rPr lang="zh-CN" altLang="en-US" sz="1600" spc="300" dirty="0" smtClean="0"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rPr>
                <a:t>的坚韧</a:t>
              </a:r>
              <a:r>
                <a:rPr lang="zh-CN" altLang="en-US" sz="1600" spc="300" dirty="0"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rPr>
                <a:t>和倔强</a:t>
              </a:r>
              <a:r>
                <a:rPr lang="zh-CN" altLang="en-US" sz="1600" spc="300" dirty="0" smtClean="0"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rPr>
                <a:t>。</a:t>
              </a:r>
              <a:endParaRPr lang="en-US" altLang="zh-CN" sz="1600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776000" y="3899515"/>
              <a:ext cx="3655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 smtClean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中国颜色绛紫</a:t>
              </a:r>
              <a:endPara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4997332" y="4045759"/>
              <a:ext cx="281354" cy="281354"/>
            </a:xfrm>
            <a:prstGeom prst="ellipse">
              <a:avLst/>
            </a:prstGeom>
            <a:solidFill>
              <a:srgbClr val="8C43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9931088" cy="6858000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5769" y="0"/>
            <a:ext cx="874432" cy="2286000"/>
          </a:xfrm>
          <a:prstGeom prst="rect">
            <a:avLst/>
          </a:prstGeom>
          <a:solidFill>
            <a:srgbClr val="8C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绛</a:t>
            </a:r>
            <a:endParaRPr lang="en-US" altLang="zh-CN" sz="2800" dirty="0" smtClean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  <a:p>
            <a:pPr algn="ctr"/>
            <a:r>
              <a:rPr lang="zh-CN" altLang="en-US" sz="2800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紫</a:t>
            </a:r>
            <a:endParaRPr lang="en-US" altLang="zh-CN" sz="2800" dirty="0" smtClean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  <a:p>
            <a:pPr algn="ctr"/>
            <a:r>
              <a:rPr lang="zh-CN" altLang="en-US" sz="2800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色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51017" y="-315489"/>
            <a:ext cx="2340983" cy="77559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600" b="1" dirty="0" smtClean="0">
                <a:solidFill>
                  <a:srgbClr val="8C4356">
                    <a:alpha val="4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绛紫色</a:t>
            </a:r>
            <a:endParaRPr lang="zh-CN" altLang="en-US" sz="16600" b="1" dirty="0">
              <a:solidFill>
                <a:srgbClr val="8C4356">
                  <a:alpha val="40000"/>
                </a:srgbClr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93440" y="0"/>
            <a:ext cx="646708" cy="6858000"/>
            <a:chOff x="2293440" y="0"/>
            <a:chExt cx="646708" cy="6858000"/>
          </a:xfrm>
        </p:grpSpPr>
        <p:sp>
          <p:nvSpPr>
            <p:cNvPr id="5" name="矩形 4"/>
            <p:cNvSpPr/>
            <p:nvPr/>
          </p:nvSpPr>
          <p:spPr>
            <a:xfrm>
              <a:off x="2293440" y="2025748"/>
              <a:ext cx="646708" cy="4832252"/>
            </a:xfrm>
            <a:prstGeom prst="rect">
              <a:avLst/>
            </a:prstGeom>
            <a:solidFill>
              <a:srgbClr val="8C43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中国</a:t>
              </a:r>
              <a:r>
                <a:rPr lang="zh-CN" altLang="en-US" sz="2800" dirty="0" smtClean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颜色绛紫</a:t>
              </a:r>
              <a:endParaRPr lang="en-US" altLang="zh-CN" sz="2800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97833" y="0"/>
              <a:ext cx="45719" cy="2025748"/>
            </a:xfrm>
            <a:prstGeom prst="rect">
              <a:avLst/>
            </a:prstGeom>
            <a:solidFill>
              <a:srgbClr val="8C43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322652" y="1388031"/>
            <a:ext cx="923330" cy="54699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绛紫也</a:t>
            </a: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作酱紫。中国传统色彩名称，暗紫中略带红的颜色 ，也形容女子性情</a:t>
            </a:r>
            <a:r>
              <a:rPr lang="zh-CN" altLang="en-US" sz="1600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的坚韧</a:t>
            </a: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和倔强</a:t>
            </a:r>
            <a:r>
              <a:rPr lang="zh-CN" altLang="en-US" sz="1600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。</a:t>
            </a:r>
            <a:endParaRPr lang="en-US" altLang="zh-CN" sz="1600" spc="300" dirty="0" smtClean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922852" y="0"/>
            <a:ext cx="646708" cy="6858000"/>
            <a:chOff x="2293440" y="0"/>
            <a:chExt cx="646708" cy="6858000"/>
          </a:xfrm>
        </p:grpSpPr>
        <p:sp>
          <p:nvSpPr>
            <p:cNvPr id="10" name="矩形 9"/>
            <p:cNvSpPr/>
            <p:nvPr/>
          </p:nvSpPr>
          <p:spPr>
            <a:xfrm>
              <a:off x="2293440" y="2025748"/>
              <a:ext cx="646708" cy="4832252"/>
            </a:xfrm>
            <a:prstGeom prst="rect">
              <a:avLst/>
            </a:prstGeom>
            <a:solidFill>
              <a:srgbClr val="8C43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中国</a:t>
              </a:r>
              <a:r>
                <a:rPr lang="zh-CN" altLang="en-US" sz="2800" dirty="0" smtClean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颜色绛紫</a:t>
              </a:r>
              <a:endParaRPr lang="en-US" altLang="zh-CN" sz="2800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297833" y="0"/>
              <a:ext cx="45719" cy="2025748"/>
            </a:xfrm>
            <a:prstGeom prst="rect">
              <a:avLst/>
            </a:prstGeom>
            <a:solidFill>
              <a:srgbClr val="8C43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952064" y="1388031"/>
            <a:ext cx="923330" cy="54699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绛紫也</a:t>
            </a: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作酱紫。中国传统色彩名称，暗紫中略带红的颜色 ，也形容女子性情</a:t>
            </a:r>
            <a:r>
              <a:rPr lang="zh-CN" altLang="en-US" sz="1600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的坚韧</a:t>
            </a: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和倔强</a:t>
            </a:r>
            <a:r>
              <a:rPr lang="zh-CN" altLang="en-US" sz="1600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。</a:t>
            </a:r>
            <a:endParaRPr lang="en-US" altLang="zh-CN" sz="1600" spc="300" dirty="0" smtClean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625233" y="0"/>
            <a:ext cx="646708" cy="6858000"/>
            <a:chOff x="2293440" y="0"/>
            <a:chExt cx="646708" cy="6858000"/>
          </a:xfrm>
        </p:grpSpPr>
        <p:sp>
          <p:nvSpPr>
            <p:cNvPr id="14" name="矩形 13"/>
            <p:cNvSpPr/>
            <p:nvPr/>
          </p:nvSpPr>
          <p:spPr>
            <a:xfrm>
              <a:off x="2293440" y="2025748"/>
              <a:ext cx="646708" cy="4832252"/>
            </a:xfrm>
            <a:prstGeom prst="rect">
              <a:avLst/>
            </a:prstGeom>
            <a:solidFill>
              <a:srgbClr val="8C43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中国</a:t>
              </a:r>
              <a:r>
                <a:rPr lang="zh-CN" altLang="en-US" sz="2800" dirty="0" smtClean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颜色绛紫</a:t>
              </a:r>
              <a:endParaRPr lang="en-US" altLang="zh-CN" sz="2800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97833" y="0"/>
              <a:ext cx="45719" cy="2025748"/>
            </a:xfrm>
            <a:prstGeom prst="rect">
              <a:avLst/>
            </a:prstGeom>
            <a:solidFill>
              <a:srgbClr val="8C43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654445" y="1388031"/>
            <a:ext cx="923330" cy="54699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绛紫也</a:t>
            </a: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作酱紫。中国传统色彩名称，暗紫中略带红的颜色 ，也形容女子性情</a:t>
            </a:r>
            <a:r>
              <a:rPr lang="zh-CN" altLang="en-US" sz="1600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的坚韧</a:t>
            </a: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和倔强</a:t>
            </a:r>
            <a:r>
              <a:rPr lang="zh-CN" altLang="en-US" sz="1600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。</a:t>
            </a:r>
            <a:endParaRPr lang="en-US" altLang="zh-CN" sz="1600" spc="300" dirty="0" smtClean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" y="4020306"/>
            <a:ext cx="2003436" cy="283769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12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5416062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29000"/>
            <a:ext cx="4676775" cy="344804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-66710" y="-357694"/>
            <a:ext cx="2340983" cy="77559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600" b="1" dirty="0" smtClean="0">
                <a:solidFill>
                  <a:srgbClr val="8C4356">
                    <a:alpha val="4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绛紫色</a:t>
            </a:r>
            <a:endParaRPr lang="zh-CN" altLang="en-US" sz="16600" b="1" dirty="0">
              <a:solidFill>
                <a:srgbClr val="8C4356">
                  <a:alpha val="40000"/>
                </a:srgbClr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6" name="半闭框 5"/>
          <p:cNvSpPr/>
          <p:nvPr/>
        </p:nvSpPr>
        <p:spPr>
          <a:xfrm>
            <a:off x="2799471" y="422031"/>
            <a:ext cx="689317" cy="900332"/>
          </a:xfrm>
          <a:prstGeom prst="halfFrame">
            <a:avLst>
              <a:gd name="adj1" fmla="val 14966"/>
              <a:gd name="adj2" fmla="val 14966"/>
            </a:avLst>
          </a:prstGeom>
          <a:solidFill>
            <a:srgbClr val="8C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44129" y="1418652"/>
            <a:ext cx="6972590" cy="7909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绛紫也</a:t>
            </a: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作酱紫。中国传统色彩名称，暗紫中略带红的颜色 ，也形容女子性情</a:t>
            </a:r>
            <a:r>
              <a:rPr lang="zh-CN" altLang="en-US" sz="1600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的坚韧</a:t>
            </a: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和倔强</a:t>
            </a:r>
            <a:r>
              <a:rPr lang="zh-CN" altLang="en-US" sz="1600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。</a:t>
            </a:r>
            <a:endParaRPr lang="en-US" altLang="zh-CN" sz="1600" spc="300" dirty="0" smtClean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44129" y="799143"/>
            <a:ext cx="3655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中国颜色绛紫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44129" y="2607343"/>
            <a:ext cx="6972590" cy="7909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绛紫也</a:t>
            </a: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作酱紫。中国传统色彩名称，暗紫中略带红的颜色 ，也形容女子性情</a:t>
            </a:r>
            <a:r>
              <a:rPr lang="zh-CN" altLang="en-US" sz="1600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的坚韧</a:t>
            </a: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和倔强</a:t>
            </a:r>
            <a:r>
              <a:rPr lang="zh-CN" altLang="en-US" sz="1600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。</a:t>
            </a:r>
            <a:endParaRPr lang="en-US" altLang="zh-CN" sz="1600" spc="300" dirty="0" smtClean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44129" y="3844498"/>
            <a:ext cx="6972590" cy="7909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绛紫也</a:t>
            </a: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作酱紫。中国传统色彩名称，暗紫中略带红的颜色 ，也形容女子性情</a:t>
            </a:r>
            <a:r>
              <a:rPr lang="zh-CN" altLang="en-US" sz="1600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的坚韧</a:t>
            </a: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和倔强</a:t>
            </a:r>
            <a:r>
              <a:rPr lang="zh-CN" altLang="en-US" sz="1600" spc="3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。</a:t>
            </a:r>
            <a:endParaRPr lang="en-US" altLang="zh-CN" sz="1600" spc="300" dirty="0" smtClean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513502" y="1645069"/>
            <a:ext cx="218284" cy="4733366"/>
          </a:xfrm>
          <a:prstGeom prst="rect">
            <a:avLst/>
          </a:prstGeom>
          <a:solidFill>
            <a:srgbClr val="02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4208929" cy="6858000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" y="-524436"/>
            <a:ext cx="3529669" cy="738243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456326" y="318342"/>
            <a:ext cx="1415772" cy="50786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026A75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孔雀蓝</a:t>
            </a:r>
            <a:endParaRPr lang="zh-CN" altLang="en-US" sz="8000" b="1" dirty="0">
              <a:solidFill>
                <a:srgbClr val="026A75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020016" y="1472596"/>
            <a:ext cx="738664" cy="50783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中国传统颜色缤纷七彩，色泽涵盖领域宽广</a:t>
            </a:r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细腻且</a:t>
            </a:r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各色又分别传递不同的思想和意义。</a:t>
            </a:r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9899" b="50108"/>
          <a:stretch>
            <a:fillRect/>
          </a:stretch>
        </p:blipFill>
        <p:spPr>
          <a:xfrm>
            <a:off x="8763000" y="3436334"/>
            <a:ext cx="3435927" cy="342166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t="1448" r="14543" b="21112"/>
          <a:stretch>
            <a:fillRect/>
          </a:stretch>
        </p:blipFill>
        <p:spPr bwMode="auto">
          <a:xfrm flipH="1" flipV="1">
            <a:off x="0" y="0"/>
            <a:ext cx="12192000" cy="6858000"/>
          </a:xfrm>
          <a:prstGeom prst="rect">
            <a:avLst/>
          </a:prstGeom>
          <a:solidFill>
            <a:srgbClr val="2C3F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766609" y="-371762"/>
            <a:ext cx="2340983" cy="77559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600" b="1" dirty="0" smtClean="0">
                <a:solidFill>
                  <a:srgbClr val="026A75">
                    <a:alpha val="4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孔雀蓝</a:t>
            </a:r>
            <a:endParaRPr lang="zh-CN" altLang="en-US" sz="16600" b="1" dirty="0">
              <a:solidFill>
                <a:srgbClr val="026A75">
                  <a:alpha val="40000"/>
                </a:srgbClr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2257" y="1707"/>
            <a:ext cx="4874559" cy="685458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037294" y="1818889"/>
            <a:ext cx="1292662" cy="43990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“孔雀蓝釉”又称“法蓝”，瓷器釉色名。是以铜元素为着色剂，烧制后呈现亮蓝色调的低温彩釉。</a:t>
            </a:r>
            <a:endParaRPr lang="zh-CN" altLang="en-US" sz="1600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91941" y="1436242"/>
            <a:ext cx="615553" cy="2902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中国颜色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孔雀蓝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32624" y="1818889"/>
            <a:ext cx="1292662" cy="43990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“孔雀蓝釉”又称“法蓝”，瓷器釉色名。是以铜元素为着色剂，烧制后呈现亮蓝色调的低温彩釉。</a:t>
            </a:r>
            <a:endParaRPr lang="zh-CN" altLang="en-US" sz="1600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87271" y="1436242"/>
            <a:ext cx="615553" cy="2902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中国颜色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孔雀蓝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86399" y="1436242"/>
            <a:ext cx="464823" cy="2699660"/>
          </a:xfrm>
          <a:prstGeom prst="rect">
            <a:avLst/>
          </a:prstGeom>
          <a:noFill/>
          <a:ln w="25400">
            <a:solidFill>
              <a:srgbClr val="026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574993" y="1436242"/>
            <a:ext cx="464823" cy="2699660"/>
          </a:xfrm>
          <a:prstGeom prst="rect">
            <a:avLst/>
          </a:prstGeom>
          <a:noFill/>
          <a:ln w="25400">
            <a:solidFill>
              <a:srgbClr val="026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634597" y="687248"/>
            <a:ext cx="10475259" cy="5556530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82323" y="2748714"/>
            <a:ext cx="5376075" cy="1253143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9396603" y="926211"/>
            <a:ext cx="1200329" cy="50786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600" b="1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目 录</a:t>
            </a:r>
            <a:endParaRPr lang="zh-CN" altLang="en-US" sz="6600" b="1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5469" y="687248"/>
            <a:ext cx="575560" cy="5525293"/>
            <a:chOff x="8135469" y="687248"/>
            <a:chExt cx="575560" cy="5525293"/>
          </a:xfrm>
        </p:grpSpPr>
        <p:sp>
          <p:nvSpPr>
            <p:cNvPr id="8" name="矩形 7"/>
            <p:cNvSpPr/>
            <p:nvPr/>
          </p:nvSpPr>
          <p:spPr>
            <a:xfrm>
              <a:off x="8135469" y="687248"/>
              <a:ext cx="575560" cy="1867693"/>
            </a:xfrm>
            <a:prstGeom prst="rect">
              <a:avLst/>
            </a:prstGeom>
            <a:solidFill>
              <a:srgbClr val="789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第一章</a:t>
              </a:r>
              <a:endPara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8144247" y="2420471"/>
              <a:ext cx="13447" cy="3792070"/>
            </a:xfrm>
            <a:prstGeom prst="line">
              <a:avLst/>
            </a:prstGeom>
            <a:ln w="19050">
              <a:solidFill>
                <a:srgbClr val="7892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7221159" y="1299743"/>
            <a:ext cx="680485" cy="5018181"/>
            <a:chOff x="7221159" y="1299743"/>
            <a:chExt cx="680485" cy="5018181"/>
          </a:xfrm>
        </p:grpSpPr>
        <p:sp>
          <p:nvSpPr>
            <p:cNvPr id="35" name="文本框 34"/>
            <p:cNvSpPr txBox="1"/>
            <p:nvPr/>
          </p:nvSpPr>
          <p:spPr>
            <a:xfrm rot="5400000">
              <a:off x="7270703" y="1483283"/>
              <a:ext cx="677108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【</a:t>
              </a:r>
              <a:endPara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 rot="5400000">
              <a:off x="7251935" y="3221007"/>
              <a:ext cx="677108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】</a:t>
              </a:r>
              <a:endPara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7221159" y="1299743"/>
              <a:ext cx="677108" cy="5018181"/>
              <a:chOff x="6763961" y="1299743"/>
              <a:chExt cx="677108" cy="5018181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6794407" y="1299743"/>
                <a:ext cx="615553" cy="273138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2800" b="1" dirty="0" smtClean="0">
                    <a:latin typeface="华文新魏" panose="02010800040101010101" pitchFamily="2" charset="-122"/>
                    <a:ea typeface="华文新魏" panose="02010800040101010101" pitchFamily="2" charset="-122"/>
                    <a:sym typeface="华文新魏" panose="02010800040101010101" pitchFamily="2" charset="-122"/>
                  </a:rPr>
                  <a:t>中国颜色</a:t>
                </a:r>
                <a:endParaRPr lang="en-US" altLang="zh-CN" sz="2800" b="1" dirty="0" smtClean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6763961" y="3586535"/>
                <a:ext cx="677108" cy="273138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dirty="0">
                    <a:latin typeface="华文新魏" panose="02010800040101010101" pitchFamily="2" charset="-122"/>
                    <a:ea typeface="华文新魏" panose="02010800040101010101" pitchFamily="2" charset="-122"/>
                    <a:sym typeface="华文新魏" panose="02010800040101010101" pitchFamily="2" charset="-122"/>
                  </a:rPr>
                  <a:t>竹</a:t>
                </a:r>
                <a:r>
                  <a:rPr lang="zh-CN" altLang="en-US" sz="3200" b="1" dirty="0" smtClean="0">
                    <a:latin typeface="华文新魏" panose="02010800040101010101" pitchFamily="2" charset="-122"/>
                    <a:ea typeface="华文新魏" panose="02010800040101010101" pitchFamily="2" charset="-122"/>
                    <a:sym typeface="华文新魏" panose="02010800040101010101" pitchFamily="2" charset="-122"/>
                  </a:rPr>
                  <a:t>青</a:t>
                </a:r>
                <a:endParaRPr lang="en-US" altLang="zh-CN" sz="3200" b="1" dirty="0" smtClean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6566627" y="687248"/>
            <a:ext cx="575560" cy="5525293"/>
            <a:chOff x="6566627" y="687248"/>
            <a:chExt cx="575560" cy="5525293"/>
          </a:xfrm>
        </p:grpSpPr>
        <p:sp>
          <p:nvSpPr>
            <p:cNvPr id="39" name="矩形 38"/>
            <p:cNvSpPr/>
            <p:nvPr/>
          </p:nvSpPr>
          <p:spPr>
            <a:xfrm>
              <a:off x="6566627" y="687248"/>
              <a:ext cx="575560" cy="1867693"/>
            </a:xfrm>
            <a:prstGeom prst="rect">
              <a:avLst/>
            </a:prstGeom>
            <a:solidFill>
              <a:srgbClr val="9D2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第二章</a:t>
              </a:r>
              <a:endPara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6569802" y="2420471"/>
              <a:ext cx="13447" cy="3792070"/>
            </a:xfrm>
            <a:prstGeom prst="line">
              <a:avLst/>
            </a:prstGeom>
            <a:ln w="19050">
              <a:solidFill>
                <a:srgbClr val="9D29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4750574" y="687248"/>
            <a:ext cx="575560" cy="5525293"/>
            <a:chOff x="4750574" y="687248"/>
            <a:chExt cx="575560" cy="5525293"/>
          </a:xfrm>
        </p:grpSpPr>
        <p:sp>
          <p:nvSpPr>
            <p:cNvPr id="48" name="矩形 47"/>
            <p:cNvSpPr/>
            <p:nvPr/>
          </p:nvSpPr>
          <p:spPr>
            <a:xfrm>
              <a:off x="4750574" y="687248"/>
              <a:ext cx="575560" cy="1867693"/>
            </a:xfrm>
            <a:prstGeom prst="rect">
              <a:avLst/>
            </a:prstGeom>
            <a:solidFill>
              <a:srgbClr val="8C43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第三章</a:t>
              </a:r>
              <a:endPara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763274" y="2420471"/>
              <a:ext cx="13447" cy="3792070"/>
            </a:xfrm>
            <a:prstGeom prst="line">
              <a:avLst/>
            </a:prstGeom>
            <a:ln w="19050">
              <a:solidFill>
                <a:srgbClr val="8C43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3030510" y="687248"/>
            <a:ext cx="575560" cy="5525293"/>
            <a:chOff x="3030510" y="687248"/>
            <a:chExt cx="575560" cy="5525293"/>
          </a:xfrm>
        </p:grpSpPr>
        <p:sp>
          <p:nvSpPr>
            <p:cNvPr id="55" name="矩形 54"/>
            <p:cNvSpPr/>
            <p:nvPr/>
          </p:nvSpPr>
          <p:spPr>
            <a:xfrm>
              <a:off x="3030510" y="687248"/>
              <a:ext cx="575560" cy="1867693"/>
            </a:xfrm>
            <a:prstGeom prst="rect">
              <a:avLst/>
            </a:prstGeom>
            <a:solidFill>
              <a:srgbClr val="026A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第二章</a:t>
              </a:r>
              <a:endPara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3043210" y="2420471"/>
              <a:ext cx="13447" cy="3792070"/>
            </a:xfrm>
            <a:prstGeom prst="line">
              <a:avLst/>
            </a:prstGeom>
            <a:ln w="19050">
              <a:solidFill>
                <a:srgbClr val="026A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5615282" y="1299743"/>
            <a:ext cx="680485" cy="5018181"/>
            <a:chOff x="7221159" y="1299743"/>
            <a:chExt cx="680485" cy="5018181"/>
          </a:xfrm>
        </p:grpSpPr>
        <p:sp>
          <p:nvSpPr>
            <p:cNvPr id="47" name="文本框 46"/>
            <p:cNvSpPr txBox="1"/>
            <p:nvPr/>
          </p:nvSpPr>
          <p:spPr>
            <a:xfrm rot="5400000">
              <a:off x="7270703" y="1483283"/>
              <a:ext cx="677108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【</a:t>
              </a:r>
              <a:endPara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 rot="5400000">
              <a:off x="7251935" y="3221007"/>
              <a:ext cx="677108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】</a:t>
              </a:r>
              <a:endPara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7221159" y="1299743"/>
              <a:ext cx="677108" cy="5018181"/>
              <a:chOff x="6763961" y="1299743"/>
              <a:chExt cx="677108" cy="5018181"/>
            </a:xfrm>
          </p:grpSpPr>
          <p:sp>
            <p:nvSpPr>
              <p:cNvPr id="64" name="文本框 63"/>
              <p:cNvSpPr txBox="1"/>
              <p:nvPr/>
            </p:nvSpPr>
            <p:spPr>
              <a:xfrm>
                <a:off x="6794407" y="1299743"/>
                <a:ext cx="615553" cy="273138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2800" b="1" dirty="0" smtClean="0">
                    <a:latin typeface="华文新魏" panose="02010800040101010101" pitchFamily="2" charset="-122"/>
                    <a:ea typeface="华文新魏" panose="02010800040101010101" pitchFamily="2" charset="-122"/>
                    <a:sym typeface="华文新魏" panose="02010800040101010101" pitchFamily="2" charset="-122"/>
                  </a:rPr>
                  <a:t>中国颜色</a:t>
                </a:r>
                <a:endParaRPr lang="en-US" altLang="zh-CN" sz="2800" b="1" dirty="0" smtClean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6763961" y="3586535"/>
                <a:ext cx="677108" cy="273138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dirty="0">
                    <a:latin typeface="华文新魏" panose="02010800040101010101" pitchFamily="2" charset="-122"/>
                    <a:ea typeface="华文新魏" panose="02010800040101010101" pitchFamily="2" charset="-122"/>
                    <a:sym typeface="华文新魏" panose="02010800040101010101" pitchFamily="2" charset="-122"/>
                  </a:rPr>
                  <a:t>胭脂</a:t>
                </a:r>
                <a:endParaRPr lang="en-US" altLang="zh-CN" sz="3200" b="1" dirty="0" smtClean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3836114" y="1299743"/>
            <a:ext cx="680485" cy="5018181"/>
            <a:chOff x="7221159" y="1299743"/>
            <a:chExt cx="680485" cy="5018181"/>
          </a:xfrm>
        </p:grpSpPr>
        <p:sp>
          <p:nvSpPr>
            <p:cNvPr id="67" name="文本框 66"/>
            <p:cNvSpPr txBox="1"/>
            <p:nvPr/>
          </p:nvSpPr>
          <p:spPr>
            <a:xfrm rot="5400000">
              <a:off x="7270703" y="1483283"/>
              <a:ext cx="677108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【</a:t>
              </a:r>
              <a:endPara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 rot="5400000">
              <a:off x="7251935" y="3221007"/>
              <a:ext cx="677108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】</a:t>
              </a:r>
              <a:endPara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7221159" y="1299743"/>
              <a:ext cx="677108" cy="5018181"/>
              <a:chOff x="6763961" y="1299743"/>
              <a:chExt cx="677108" cy="5018181"/>
            </a:xfrm>
          </p:grpSpPr>
          <p:sp>
            <p:nvSpPr>
              <p:cNvPr id="70" name="文本框 69"/>
              <p:cNvSpPr txBox="1"/>
              <p:nvPr/>
            </p:nvSpPr>
            <p:spPr>
              <a:xfrm>
                <a:off x="6794407" y="1299743"/>
                <a:ext cx="615553" cy="273138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2800" b="1" dirty="0" smtClean="0">
                    <a:latin typeface="华文新魏" panose="02010800040101010101" pitchFamily="2" charset="-122"/>
                    <a:ea typeface="华文新魏" panose="02010800040101010101" pitchFamily="2" charset="-122"/>
                    <a:sym typeface="华文新魏" panose="02010800040101010101" pitchFamily="2" charset="-122"/>
                  </a:rPr>
                  <a:t>中国颜色</a:t>
                </a:r>
                <a:endParaRPr lang="en-US" altLang="zh-CN" sz="2800" b="1" dirty="0" smtClean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endParaRPr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6763961" y="3586535"/>
                <a:ext cx="677108" cy="273138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dirty="0">
                    <a:latin typeface="华文新魏" panose="02010800040101010101" pitchFamily="2" charset="-122"/>
                    <a:ea typeface="华文新魏" panose="02010800040101010101" pitchFamily="2" charset="-122"/>
                    <a:sym typeface="华文新魏" panose="02010800040101010101" pitchFamily="2" charset="-122"/>
                  </a:rPr>
                  <a:t>绛紫</a:t>
                </a:r>
                <a:endParaRPr lang="en-US" altLang="zh-CN" sz="3200" b="1" dirty="0" smtClean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2113282" y="1299743"/>
            <a:ext cx="680485" cy="5018181"/>
            <a:chOff x="7221159" y="1299743"/>
            <a:chExt cx="680485" cy="5018181"/>
          </a:xfrm>
        </p:grpSpPr>
        <p:sp>
          <p:nvSpPr>
            <p:cNvPr id="73" name="文本框 72"/>
            <p:cNvSpPr txBox="1"/>
            <p:nvPr/>
          </p:nvSpPr>
          <p:spPr>
            <a:xfrm rot="5400000">
              <a:off x="7270703" y="1483283"/>
              <a:ext cx="677108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【</a:t>
              </a:r>
              <a:endPara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 rot="5400000">
              <a:off x="7251935" y="3221007"/>
              <a:ext cx="677108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】</a:t>
              </a:r>
              <a:endPara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7221159" y="1299743"/>
              <a:ext cx="677108" cy="5018181"/>
              <a:chOff x="6763961" y="1299743"/>
              <a:chExt cx="677108" cy="5018181"/>
            </a:xfrm>
          </p:grpSpPr>
          <p:sp>
            <p:nvSpPr>
              <p:cNvPr id="76" name="文本框 75"/>
              <p:cNvSpPr txBox="1"/>
              <p:nvPr/>
            </p:nvSpPr>
            <p:spPr>
              <a:xfrm>
                <a:off x="6794407" y="1299743"/>
                <a:ext cx="615553" cy="273138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2800" b="1" dirty="0" smtClean="0">
                    <a:latin typeface="华文新魏" panose="02010800040101010101" pitchFamily="2" charset="-122"/>
                    <a:ea typeface="华文新魏" panose="02010800040101010101" pitchFamily="2" charset="-122"/>
                    <a:sym typeface="华文新魏" panose="02010800040101010101" pitchFamily="2" charset="-122"/>
                  </a:rPr>
                  <a:t>中国颜色</a:t>
                </a:r>
                <a:endParaRPr lang="en-US" altLang="zh-CN" sz="2800" b="1" dirty="0" smtClean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endParaRPr>
              </a:p>
            </p:txBody>
          </p:sp>
          <p:sp>
            <p:nvSpPr>
              <p:cNvPr id="77" name="文本框 76"/>
              <p:cNvSpPr txBox="1"/>
              <p:nvPr/>
            </p:nvSpPr>
            <p:spPr>
              <a:xfrm>
                <a:off x="6763961" y="3586535"/>
                <a:ext cx="677108" cy="273138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dirty="0">
                    <a:latin typeface="华文新魏" panose="02010800040101010101" pitchFamily="2" charset="-122"/>
                    <a:ea typeface="华文新魏" panose="02010800040101010101" pitchFamily="2" charset="-122"/>
                    <a:sym typeface="华文新魏" panose="02010800040101010101" pitchFamily="2" charset="-122"/>
                  </a:rPr>
                  <a:t>孔雀蓝</a:t>
                </a:r>
                <a:endParaRPr lang="en-US" altLang="zh-CN" sz="3200" b="1" dirty="0" smtClean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endParaRPr>
              </a:p>
            </p:txBody>
          </p:sp>
        </p:grp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t="1448" r="14543" b="2111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C3F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-52642" y="-371762"/>
            <a:ext cx="2340983" cy="77559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600" b="1" dirty="0" smtClean="0">
                <a:solidFill>
                  <a:srgbClr val="026A75">
                    <a:alpha val="4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孔雀蓝</a:t>
            </a:r>
            <a:endParaRPr lang="zh-CN" altLang="en-US" sz="16600" b="1" dirty="0">
              <a:solidFill>
                <a:srgbClr val="026A75">
                  <a:alpha val="40000"/>
                </a:srgbClr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710221" y="1180819"/>
            <a:ext cx="3141886" cy="3141886"/>
          </a:xfrm>
          <a:prstGeom prst="ellipse">
            <a:avLst/>
          </a:prstGeom>
          <a:noFill/>
          <a:ln w="41275">
            <a:solidFill>
              <a:srgbClr val="026A75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45" y="1825684"/>
            <a:ext cx="2444501" cy="246888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39468" y="4724412"/>
            <a:ext cx="3655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中国颜色孔雀蓝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29921" y="1326519"/>
            <a:ext cx="1292662" cy="43990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“孔雀蓝釉”又称“法蓝”，瓷器釉色名。是以铜元素为着色剂，烧制后呈现亮蓝色调的低温彩釉。</a:t>
            </a:r>
            <a:endParaRPr lang="zh-CN" altLang="en-US" sz="1600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00027" y="1326519"/>
            <a:ext cx="1292662" cy="43990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“孔雀蓝釉”又称“法蓝”，瓷器釉色名。是以铜元素为着色剂，烧制后呈现亮蓝色调的低温彩釉。</a:t>
            </a:r>
            <a:endParaRPr lang="zh-CN" altLang="en-US" sz="1600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0151824" y="3312542"/>
            <a:ext cx="483257" cy="483257"/>
          </a:xfrm>
          <a:prstGeom prst="ellipse">
            <a:avLst/>
          </a:prstGeom>
          <a:noFill/>
          <a:ln w="25400">
            <a:solidFill>
              <a:srgbClr val="026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884568" y="943872"/>
            <a:ext cx="615553" cy="2902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中国颜色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孔雀蓝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1" grpId="0"/>
      <p:bldP spid="12" grpId="0"/>
      <p:bldP spid="14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"/>
            <a:ext cx="11263532" cy="5929533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263532" y="5929532"/>
            <a:ext cx="928468" cy="928468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52642" y="-399898"/>
            <a:ext cx="2340983" cy="77559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600" b="1" dirty="0" smtClean="0">
                <a:solidFill>
                  <a:srgbClr val="026A75">
                    <a:alpha val="4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孔雀蓝</a:t>
            </a:r>
            <a:endParaRPr lang="zh-CN" altLang="en-US" sz="16600" b="1" dirty="0">
              <a:solidFill>
                <a:srgbClr val="026A75">
                  <a:alpha val="40000"/>
                </a:srgbClr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9969304" y="4663441"/>
            <a:ext cx="928468" cy="954120"/>
          </a:xfrm>
          <a:prstGeom prst="triangle">
            <a:avLst>
              <a:gd name="adj" fmla="val 100000"/>
            </a:avLst>
          </a:prstGeom>
          <a:solidFill>
            <a:srgbClr val="02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2312847" y="225081"/>
            <a:ext cx="928468" cy="954120"/>
          </a:xfrm>
          <a:prstGeom prst="triangle">
            <a:avLst>
              <a:gd name="adj" fmla="val 100000"/>
            </a:avLst>
          </a:prstGeom>
          <a:solidFill>
            <a:srgbClr val="02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33049" y="1179201"/>
            <a:ext cx="3612031" cy="3199160"/>
            <a:chOff x="3792754" y="1179201"/>
            <a:chExt cx="4910457" cy="434917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391" y="1179201"/>
              <a:ext cx="4349171" cy="434917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754" y="1849961"/>
              <a:ext cx="1338531" cy="258599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9646" y="2394732"/>
              <a:ext cx="1433565" cy="2964827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3241315" y="919847"/>
            <a:ext cx="1292662" cy="43990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“孔雀蓝釉”又称“法蓝”，瓷器釉色名。是以铜元素为着色剂，烧制后呈现亮蓝色调的低温彩釉。</a:t>
            </a:r>
            <a:endParaRPr lang="zh-CN" altLang="en-US" sz="1600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544153" y="919847"/>
            <a:ext cx="1292662" cy="43990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“孔雀蓝釉”又称“法蓝”，瓷器釉色名。是以铜元素为着色剂，烧制后呈现亮蓝色调的低温彩釉。</a:t>
            </a:r>
            <a:endParaRPr lang="zh-CN" altLang="en-US" sz="1600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201052" y="1457370"/>
            <a:ext cx="615553" cy="2902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中国颜色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孔雀蓝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12359"/>
          <a:stretch>
            <a:fillRect/>
          </a:stretch>
        </p:blipFill>
        <p:spPr>
          <a:xfrm>
            <a:off x="1520011" y="1"/>
            <a:ext cx="9151977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89984" y="1333945"/>
            <a:ext cx="3612031" cy="3199160"/>
            <a:chOff x="3792754" y="1179201"/>
            <a:chExt cx="4910457" cy="434917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391" y="1179201"/>
              <a:ext cx="4349171" cy="434917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754" y="1849961"/>
              <a:ext cx="1338531" cy="258599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9646" y="2394732"/>
              <a:ext cx="1433565" cy="2964827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5772055" y="1612114"/>
            <a:ext cx="615553" cy="2902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中国颜色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孔雀蓝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946978" y="4955044"/>
            <a:ext cx="298044" cy="298044"/>
          </a:xfrm>
          <a:prstGeom prst="ellipse">
            <a:avLst/>
          </a:prstGeom>
          <a:solidFill>
            <a:srgbClr val="02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980052" y="5533204"/>
            <a:ext cx="255965" cy="255965"/>
          </a:xfrm>
          <a:prstGeom prst="ellipse">
            <a:avLst/>
          </a:prstGeom>
          <a:solidFill>
            <a:srgbClr val="02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989183" y="6091311"/>
            <a:ext cx="218698" cy="218698"/>
          </a:xfrm>
          <a:prstGeom prst="ellipse">
            <a:avLst/>
          </a:prstGeom>
          <a:solidFill>
            <a:srgbClr val="02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06468" y="1262154"/>
            <a:ext cx="1292662" cy="43990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“孔雀蓝釉”又称“法蓝”，瓷器釉色名。是以铜元素为着色剂，烧制后呈现亮蓝色调的低温彩釉。</a:t>
            </a:r>
            <a:endParaRPr lang="zh-CN" altLang="en-US" sz="1600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24885" y="1262154"/>
            <a:ext cx="1292662" cy="43990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“孔雀蓝釉”又称“法蓝”，瓷器釉色名。是以铜元素为着色剂，烧制后呈现亮蓝色调的低温彩釉。</a:t>
            </a:r>
            <a:endParaRPr lang="zh-CN" altLang="en-US" sz="1600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766609" y="-371762"/>
            <a:ext cx="2340983" cy="77559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600" b="1" dirty="0" smtClean="0">
                <a:solidFill>
                  <a:srgbClr val="026A75">
                    <a:alpha val="4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孔雀蓝</a:t>
            </a:r>
            <a:endParaRPr lang="zh-CN" altLang="en-US" sz="16600" b="1" dirty="0">
              <a:solidFill>
                <a:srgbClr val="026A75">
                  <a:alpha val="40000"/>
                </a:srgbClr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6" y="1071583"/>
            <a:ext cx="3559126" cy="5705418"/>
          </a:xfrm>
          <a:prstGeom prst="rect">
            <a:avLst/>
          </a:prstGeom>
        </p:spPr>
      </p:pic>
      <p:sp>
        <p:nvSpPr>
          <p:cNvPr id="18" name="等腰三角形 17"/>
          <p:cNvSpPr/>
          <p:nvPr/>
        </p:nvSpPr>
        <p:spPr>
          <a:xfrm rot="5400000">
            <a:off x="-220582" y="1199603"/>
            <a:ext cx="1232516" cy="790543"/>
          </a:xfrm>
          <a:prstGeom prst="triangle">
            <a:avLst>
              <a:gd name="adj" fmla="val 0"/>
            </a:avLst>
          </a:prstGeom>
          <a:solidFill>
            <a:srgbClr val="2C3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0" y="5302927"/>
            <a:ext cx="1520011" cy="1477107"/>
          </a:xfrm>
          <a:prstGeom prst="triangle">
            <a:avLst>
              <a:gd name="adj" fmla="val 754"/>
            </a:avLst>
          </a:prstGeom>
          <a:solidFill>
            <a:srgbClr val="2C3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D3CDB7"/>
            </a:solidFill>
            <a:ln>
              <a:solidFill>
                <a:srgbClr val="D3C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3" name="椭圆 17"/>
            <p:cNvSpPr/>
            <p:nvPr/>
          </p:nvSpPr>
          <p:spPr>
            <a:xfrm>
              <a:off x="1" y="1"/>
              <a:ext cx="2912145" cy="3158459"/>
            </a:xfrm>
            <a:custGeom>
              <a:avLst/>
              <a:gdLst/>
              <a:ahLst/>
              <a:cxnLst/>
              <a:rect l="l" t="t" r="r" b="b"/>
              <a:pathLst>
                <a:path w="2912145" h="3158459">
                  <a:moveTo>
                    <a:pt x="0" y="0"/>
                  </a:moveTo>
                  <a:lnTo>
                    <a:pt x="2912145" y="0"/>
                  </a:lnTo>
                  <a:cubicBezTo>
                    <a:pt x="2867581" y="1642740"/>
                    <a:pt x="1609124" y="2982736"/>
                    <a:pt x="0" y="3158459"/>
                  </a:cubicBezTo>
                  <a:close/>
                </a:path>
              </a:pathLst>
            </a:custGeom>
            <a:solidFill>
              <a:srgbClr val="2C3F46"/>
            </a:solidFill>
            <a:ln>
              <a:solidFill>
                <a:srgbClr val="2C3F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9851017" y="-371762"/>
            <a:ext cx="2340983" cy="77559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600" b="1" dirty="0" smtClean="0">
                <a:solidFill>
                  <a:srgbClr val="026A75">
                    <a:alpha val="4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孔雀蓝</a:t>
            </a:r>
            <a:endParaRPr lang="zh-CN" altLang="en-US" sz="16600" b="1" dirty="0">
              <a:solidFill>
                <a:srgbClr val="026A75">
                  <a:alpha val="40000"/>
                </a:srgbClr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3205"/>
            <a:ext cx="5964703" cy="439119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87793" y="5408395"/>
            <a:ext cx="2616591" cy="261610"/>
          </a:xfrm>
          <a:prstGeom prst="rect">
            <a:avLst/>
          </a:prstGeom>
          <a:solidFill>
            <a:srgbClr val="02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2618" y="5132717"/>
            <a:ext cx="3655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中国颜色孔雀蓝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69177" y="1270973"/>
            <a:ext cx="1292662" cy="43990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“孔雀蓝釉”又称“法蓝”，瓷器釉色名。是以铜元素为着色剂，烧制后呈现亮蓝色调的低温彩釉。</a:t>
            </a:r>
            <a:endParaRPr lang="zh-CN" altLang="en-US" sz="1600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23824" y="888326"/>
            <a:ext cx="615553" cy="2902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中国颜色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孔雀蓝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96633" y="1270973"/>
            <a:ext cx="1292662" cy="43990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“孔雀蓝釉”又称“法蓝”，瓷器釉色名。是以铜元素为着色剂，烧制后呈现亮蓝色调的低温彩釉。</a:t>
            </a:r>
            <a:endParaRPr lang="zh-CN" altLang="en-US" sz="1600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7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4208929" cy="6858000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85878" y="318342"/>
            <a:ext cx="1415772" cy="50786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感谢观看</a:t>
            </a:r>
            <a:endParaRPr lang="zh-CN" altLang="en-US" sz="80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22674" y="1472596"/>
            <a:ext cx="738664" cy="50783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中国传统颜色缤纷七彩，色泽涵盖领域宽广</a:t>
            </a:r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细腻且</a:t>
            </a:r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各色又分别传递不同的思想和意义。</a:t>
            </a:r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206859"/>
            <a:ext cx="6857983" cy="665629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0" r="46627" b="43922"/>
          <a:stretch>
            <a:fillRect/>
          </a:stretch>
        </p:blipFill>
        <p:spPr>
          <a:xfrm>
            <a:off x="8939219" y="4846640"/>
            <a:ext cx="654209" cy="110061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513502" y="1645069"/>
            <a:ext cx="218284" cy="4733366"/>
          </a:xfrm>
          <a:prstGeom prst="rect">
            <a:avLst/>
          </a:prstGeom>
          <a:solidFill>
            <a:srgbClr val="789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4208929" cy="6858000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" y="-524436"/>
            <a:ext cx="3529669" cy="738243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456326" y="318342"/>
            <a:ext cx="1415772" cy="50786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rgbClr val="789262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竹之青</a:t>
            </a:r>
            <a:endParaRPr lang="zh-CN" altLang="en-US" sz="8000" b="1" dirty="0">
              <a:solidFill>
                <a:srgbClr val="789262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020016" y="1472596"/>
            <a:ext cx="738664" cy="50783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中国传统颜色缤纷七彩，色泽涵盖领域宽广</a:t>
            </a:r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细腻且</a:t>
            </a:r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各色又分别传递不同的思想和意义。</a:t>
            </a:r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9899" b="50108"/>
          <a:stretch>
            <a:fillRect/>
          </a:stretch>
        </p:blipFill>
        <p:spPr>
          <a:xfrm>
            <a:off x="8763000" y="3436334"/>
            <a:ext cx="3435927" cy="342166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4470400" cy="6858000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47057" y="1193800"/>
            <a:ext cx="2576286" cy="4470400"/>
          </a:xfrm>
          <a:prstGeom prst="rect">
            <a:avLst/>
          </a:prstGeom>
          <a:noFill/>
          <a:ln w="123825">
            <a:solidFill>
              <a:srgbClr val="789262"/>
            </a:solidFill>
          </a:ln>
          <a:effectLst>
            <a:outerShdw blurRad="190500" dist="12700" dir="2100000" sx="103000" sy="103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809497" y="-189802"/>
            <a:ext cx="2739211" cy="72376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6600" b="1" dirty="0" smtClean="0">
                <a:solidFill>
                  <a:srgbClr val="789262">
                    <a:alpha val="2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竹之青</a:t>
            </a:r>
            <a:endParaRPr lang="zh-CN" altLang="en-US" sz="16600" b="1" dirty="0">
              <a:solidFill>
                <a:srgbClr val="789262">
                  <a:alpha val="20000"/>
                </a:srgbClr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855" y="870857"/>
            <a:ext cx="3858767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853498" y="1633114"/>
            <a:ext cx="1876424" cy="4242320"/>
            <a:chOff x="1441450" y="1662143"/>
            <a:chExt cx="1876424" cy="4242320"/>
          </a:xfrm>
        </p:grpSpPr>
        <p:sp>
          <p:nvSpPr>
            <p:cNvPr id="14" name="文本框 13"/>
            <p:cNvSpPr txBox="1"/>
            <p:nvPr/>
          </p:nvSpPr>
          <p:spPr>
            <a:xfrm>
              <a:off x="1441450" y="1662143"/>
              <a:ext cx="6985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中国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颜色竹青</a:t>
              </a:r>
              <a:endParaRPr lang="zh-CN" altLang="en-US" sz="36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139949" y="1706968"/>
              <a:ext cx="1177925" cy="4197495"/>
            </a:xfrm>
            <a:prstGeom prst="rect">
              <a:avLst/>
            </a:prstGeom>
            <a:noFill/>
          </p:spPr>
          <p:txBody>
            <a:bodyPr vert="eaVert" wrap="square" rtlCol="0" anchor="b" anchorCtr="0">
              <a:norm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是夕，人家有赏月之宴，或携柏湖船，沿游彻晓。</a:t>
              </a:r>
              <a:endParaRPr lang="en-US" altLang="zh-CN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347868" y="1633114"/>
            <a:ext cx="1876424" cy="4242320"/>
            <a:chOff x="1441450" y="1662143"/>
            <a:chExt cx="1876424" cy="4242320"/>
          </a:xfrm>
        </p:grpSpPr>
        <p:sp>
          <p:nvSpPr>
            <p:cNvPr id="17" name="文本框 16"/>
            <p:cNvSpPr txBox="1"/>
            <p:nvPr/>
          </p:nvSpPr>
          <p:spPr>
            <a:xfrm>
              <a:off x="1441450" y="1662143"/>
              <a:ext cx="6985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中国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颜色竹青</a:t>
              </a:r>
              <a:endParaRPr lang="zh-CN" altLang="en-US" sz="36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139949" y="1706968"/>
              <a:ext cx="1177925" cy="4197495"/>
            </a:xfrm>
            <a:prstGeom prst="rect">
              <a:avLst/>
            </a:prstGeom>
            <a:noFill/>
          </p:spPr>
          <p:txBody>
            <a:bodyPr vert="eaVert" wrap="square" rtlCol="0" anchor="b" anchorCtr="0">
              <a:norm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是夕，人家有赏月之宴，或携柏湖船，沿游彻晓。</a:t>
              </a:r>
              <a:endParaRPr lang="en-US" altLang="zh-CN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0" r="46627" b="43922"/>
          <a:stretch>
            <a:fillRect/>
          </a:stretch>
        </p:blipFill>
        <p:spPr>
          <a:xfrm>
            <a:off x="6338497" y="4470399"/>
            <a:ext cx="480989" cy="80919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0" r="46627" b="43922"/>
          <a:stretch>
            <a:fillRect/>
          </a:stretch>
        </p:blipFill>
        <p:spPr>
          <a:xfrm>
            <a:off x="8777346" y="4470399"/>
            <a:ext cx="480989" cy="80919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2521496" y="0"/>
            <a:ext cx="9670503" cy="6858000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370" y="2728130"/>
            <a:ext cx="4702629" cy="4381226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426347" y="1242911"/>
            <a:ext cx="4394200" cy="5579726"/>
          </a:xfrm>
          <a:prstGeom prst="rect">
            <a:avLst/>
          </a:prstGeom>
          <a:noFill/>
        </p:spPr>
        <p:txBody>
          <a:bodyPr vert="eaVert" wrap="square" rtlCol="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中国传统色彩名词，竹子的颜色。也表示竹子外面的一层青绿色表皮</a:t>
            </a:r>
            <a:r>
              <a:rPr lang="zh-CN" altLang="en-US" sz="2000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。</a:t>
            </a:r>
            <a:endParaRPr lang="en-US" altLang="zh-CN" sz="2000" dirty="0" smtClean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《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文化与生活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》1982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年第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1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期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:"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所谓留青，即留用竹子表面的一层竹青雕刻图纹，铲去图纹以外的竹青，露出竹青下面的竹肌</a:t>
            </a:r>
            <a:r>
              <a:rPr lang="zh-CN" altLang="en-US" sz="2000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。</a:t>
            </a:r>
            <a:r>
              <a:rPr lang="en-US" altLang="zh-CN" sz="2000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“</a:t>
            </a:r>
            <a:endParaRPr lang="en-US" altLang="zh-CN" sz="2000" dirty="0" smtClean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竹青是就颜色而论的，竹子向外的竹皮，由于新鲜的时候是绿色的，称为竹青，竹腔内发黄的一面就叫作竹黄。</a:t>
            </a:r>
            <a:endParaRPr lang="zh-CN" altLang="en-US" sz="20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450286" y="908066"/>
            <a:ext cx="373746" cy="3228505"/>
          </a:xfrm>
          <a:prstGeom prst="rect">
            <a:avLst/>
          </a:prstGeom>
          <a:solidFill>
            <a:srgbClr val="789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125532" y="836643"/>
            <a:ext cx="698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中国颜色竹青</a:t>
            </a:r>
            <a:endParaRPr lang="zh-CN" altLang="en-US" sz="36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134895" y="-189802"/>
            <a:ext cx="2739211" cy="72376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6600" b="1" dirty="0" smtClean="0">
                <a:solidFill>
                  <a:srgbClr val="789262">
                    <a:alpha val="2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竹之青</a:t>
            </a:r>
            <a:endParaRPr lang="zh-CN" altLang="en-US" sz="16600" b="1" dirty="0">
              <a:solidFill>
                <a:srgbClr val="789262">
                  <a:alpha val="20000"/>
                </a:srgbClr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 animBg="1"/>
      <p:bldP spid="2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260748" y="685800"/>
            <a:ext cx="9670503" cy="5486400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3741" y="-1"/>
            <a:ext cx="5354132" cy="68580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366315" y="1170472"/>
            <a:ext cx="3634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中国颜色竹青</a:t>
            </a:r>
            <a:endParaRPr lang="zh-CN" altLang="en-US" sz="36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292862" y="2141815"/>
            <a:ext cx="345826" cy="345826"/>
          </a:xfrm>
          <a:prstGeom prst="ellipse">
            <a:avLst/>
          </a:prstGeom>
          <a:solidFill>
            <a:srgbClr val="789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38688" y="2044931"/>
            <a:ext cx="5419712" cy="827365"/>
          </a:xfrm>
          <a:prstGeom prst="rect">
            <a:avLst/>
          </a:prstGeom>
          <a:noFill/>
        </p:spPr>
        <p:txBody>
          <a:bodyPr vert="horz" wrap="square" rtlCol="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中国传统色彩名词，竹子的颜色。也表示竹子外面的一层青绿色表皮</a:t>
            </a:r>
            <a:r>
              <a:rPr lang="zh-CN" altLang="en-US" sz="2000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。</a:t>
            </a:r>
            <a:endParaRPr lang="en-US" altLang="zh-CN" sz="2000" dirty="0" smtClean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466682" y="3369702"/>
            <a:ext cx="345826" cy="345826"/>
          </a:xfrm>
          <a:prstGeom prst="ellipse">
            <a:avLst/>
          </a:prstGeom>
          <a:solidFill>
            <a:srgbClr val="789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12508" y="3272818"/>
            <a:ext cx="5419712" cy="827365"/>
          </a:xfrm>
          <a:prstGeom prst="rect">
            <a:avLst/>
          </a:prstGeom>
          <a:noFill/>
        </p:spPr>
        <p:txBody>
          <a:bodyPr vert="horz" wrap="square" rtlCol="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中国传统色彩名词，竹子的颜色。也表示竹子外面的一层青绿色表皮</a:t>
            </a:r>
            <a:r>
              <a:rPr lang="zh-CN" altLang="en-US" sz="2000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。</a:t>
            </a:r>
            <a:endParaRPr lang="en-US" altLang="zh-CN" sz="2000" dirty="0" smtClean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583494" y="4680603"/>
            <a:ext cx="345826" cy="345826"/>
          </a:xfrm>
          <a:prstGeom prst="ellipse">
            <a:avLst/>
          </a:prstGeom>
          <a:solidFill>
            <a:srgbClr val="789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929320" y="4583719"/>
            <a:ext cx="5419712" cy="827365"/>
          </a:xfrm>
          <a:prstGeom prst="rect">
            <a:avLst/>
          </a:prstGeom>
          <a:noFill/>
        </p:spPr>
        <p:txBody>
          <a:bodyPr vert="horz" wrap="square" rtlCol="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中国传统色彩名词，竹子的颜色。也表示竹子外面的一层青绿色表皮</a:t>
            </a:r>
            <a:r>
              <a:rPr lang="zh-CN" altLang="en-US" sz="2000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。</a:t>
            </a:r>
            <a:endParaRPr lang="en-US" altLang="zh-CN" sz="2000" dirty="0" smtClean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809497" y="-189802"/>
            <a:ext cx="2739211" cy="72376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6600" b="1" dirty="0" smtClean="0">
                <a:solidFill>
                  <a:srgbClr val="789262">
                    <a:alpha val="2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竹之青</a:t>
            </a:r>
            <a:endParaRPr lang="zh-CN" altLang="en-US" sz="16600" b="1" dirty="0">
              <a:solidFill>
                <a:srgbClr val="789262">
                  <a:alpha val="20000"/>
                </a:srgbClr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12192000" cy="4862286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344155" y="620356"/>
            <a:ext cx="587829" cy="490629"/>
            <a:chOff x="10036628" y="595087"/>
            <a:chExt cx="921658" cy="769258"/>
          </a:xfrm>
        </p:grpSpPr>
        <p:sp>
          <p:nvSpPr>
            <p:cNvPr id="4" name="矩形 3"/>
            <p:cNvSpPr/>
            <p:nvPr/>
          </p:nvSpPr>
          <p:spPr>
            <a:xfrm rot="18900000">
              <a:off x="10247086" y="595087"/>
              <a:ext cx="711200" cy="711200"/>
            </a:xfrm>
            <a:prstGeom prst="rect">
              <a:avLst/>
            </a:prstGeom>
            <a:solidFill>
              <a:srgbClr val="789262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18900000">
              <a:off x="10036628" y="653145"/>
              <a:ext cx="711200" cy="711200"/>
            </a:xfrm>
            <a:prstGeom prst="rect">
              <a:avLst/>
            </a:prstGeom>
            <a:solidFill>
              <a:srgbClr val="789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8499964" y="1138872"/>
            <a:ext cx="1503118" cy="5579726"/>
          </a:xfrm>
          <a:prstGeom prst="rect">
            <a:avLst/>
          </a:prstGeom>
          <a:noFill/>
        </p:spPr>
        <p:txBody>
          <a:bodyPr vert="eaVert" wrap="square" rtlCol="0" anchor="b" anchorCtr="0">
            <a:noAutofit/>
          </a:bodyPr>
          <a:lstStyle/>
          <a:p>
            <a:pPr>
              <a:lnSpc>
                <a:spcPct val="150000"/>
              </a:lnSpc>
            </a:pPr>
            <a:endParaRPr lang="en-US" altLang="zh-CN" sz="20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竹青是就颜色而论的，竹子向外</a:t>
            </a:r>
            <a:r>
              <a:rPr lang="zh-CN" altLang="en-US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的竹皮，由于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新鲜的时候是绿色的，称为竹青</a:t>
            </a:r>
            <a:r>
              <a:rPr lang="zh-CN" altLang="en-US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，竹腔内发黄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的一面就叫作竹黄。</a:t>
            </a:r>
            <a:endParaRPr lang="zh-CN" altLang="en-US" sz="20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056949" y="771970"/>
            <a:ext cx="698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中国颜色竹青</a:t>
            </a:r>
            <a:endParaRPr lang="zh-CN" altLang="en-US" sz="36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039977" y="620356"/>
            <a:ext cx="587829" cy="490629"/>
            <a:chOff x="10036628" y="595087"/>
            <a:chExt cx="921658" cy="769258"/>
          </a:xfrm>
        </p:grpSpPr>
        <p:sp>
          <p:nvSpPr>
            <p:cNvPr id="28" name="矩形 27"/>
            <p:cNvSpPr/>
            <p:nvPr/>
          </p:nvSpPr>
          <p:spPr>
            <a:xfrm rot="18900000">
              <a:off x="10247086" y="595087"/>
              <a:ext cx="711200" cy="711200"/>
            </a:xfrm>
            <a:prstGeom prst="rect">
              <a:avLst/>
            </a:prstGeom>
            <a:solidFill>
              <a:srgbClr val="789262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 rot="18900000">
              <a:off x="10036628" y="653145"/>
              <a:ext cx="711200" cy="711200"/>
            </a:xfrm>
            <a:prstGeom prst="rect">
              <a:avLst/>
            </a:prstGeom>
            <a:solidFill>
              <a:srgbClr val="789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5195786" y="1138872"/>
            <a:ext cx="1503118" cy="5579726"/>
          </a:xfrm>
          <a:prstGeom prst="rect">
            <a:avLst/>
          </a:prstGeom>
          <a:noFill/>
        </p:spPr>
        <p:txBody>
          <a:bodyPr vert="eaVert" wrap="square" rtlCol="0" anchor="b" anchorCtr="0">
            <a:noAutofit/>
          </a:bodyPr>
          <a:lstStyle/>
          <a:p>
            <a:pPr>
              <a:lnSpc>
                <a:spcPct val="150000"/>
              </a:lnSpc>
            </a:pPr>
            <a:endParaRPr lang="en-US" altLang="zh-CN" sz="20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竹青是就颜色而论的，竹子向外</a:t>
            </a:r>
            <a:r>
              <a:rPr lang="zh-CN" altLang="en-US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的竹皮，由于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新鲜的时候是绿色的，称为竹青</a:t>
            </a:r>
            <a:r>
              <a:rPr lang="zh-CN" altLang="en-US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，竹腔内发黄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的一面就叫作竹黄。</a:t>
            </a:r>
            <a:endParaRPr lang="zh-CN" altLang="en-US" sz="20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752771" y="771970"/>
            <a:ext cx="698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中国颜色竹青</a:t>
            </a:r>
            <a:endParaRPr lang="zh-CN" altLang="en-US" sz="36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60" y="0"/>
            <a:ext cx="6476190" cy="647619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-244375" y="-189802"/>
            <a:ext cx="2739211" cy="72376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6600" b="1" dirty="0" smtClean="0">
                <a:solidFill>
                  <a:srgbClr val="789262">
                    <a:alpha val="2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竹之青</a:t>
            </a:r>
            <a:endParaRPr lang="zh-CN" altLang="en-US" sz="16600" b="1" dirty="0">
              <a:solidFill>
                <a:srgbClr val="789262">
                  <a:alpha val="20000"/>
                </a:srgbClr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0" grpId="0"/>
      <p:bldP spid="3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513502" y="1645069"/>
            <a:ext cx="218284" cy="4733366"/>
          </a:xfrm>
          <a:prstGeom prst="rect">
            <a:avLst/>
          </a:prstGeom>
          <a:solidFill>
            <a:srgbClr val="9D2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4208929" cy="6858000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" y="-524436"/>
            <a:ext cx="3529669" cy="738243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456326" y="318342"/>
            <a:ext cx="1415772" cy="50786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9D2932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胭脂</a:t>
            </a:r>
            <a:endParaRPr lang="zh-CN" altLang="en-US" sz="8000" b="1" dirty="0">
              <a:solidFill>
                <a:srgbClr val="9D2932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020016" y="1472596"/>
            <a:ext cx="738664" cy="50783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中国传统颜色缤纷七彩，色泽涵盖领域宽广</a:t>
            </a:r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细腻且</a:t>
            </a:r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各色又分别传递不同的思想和意义。</a:t>
            </a:r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9899" b="50108"/>
          <a:stretch>
            <a:fillRect/>
          </a:stretch>
        </p:blipFill>
        <p:spPr>
          <a:xfrm>
            <a:off x="8763000" y="3436334"/>
            <a:ext cx="3435927" cy="342166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1" y="0"/>
            <a:ext cx="9931088" cy="6858000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475740" y="1575328"/>
            <a:ext cx="5976133" cy="3572185"/>
            <a:chOff x="3844997" y="1832908"/>
            <a:chExt cx="5976133" cy="3572185"/>
          </a:xfrm>
        </p:grpSpPr>
        <p:grpSp>
          <p:nvGrpSpPr>
            <p:cNvPr id="10" name="组合 9"/>
            <p:cNvGrpSpPr/>
            <p:nvPr/>
          </p:nvGrpSpPr>
          <p:grpSpPr>
            <a:xfrm>
              <a:off x="3844997" y="4418541"/>
              <a:ext cx="441146" cy="441146"/>
              <a:chOff x="3701006" y="2057971"/>
              <a:chExt cx="441146" cy="441146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3701006" y="2057971"/>
                <a:ext cx="441146" cy="441146"/>
              </a:xfrm>
              <a:prstGeom prst="ellipse">
                <a:avLst/>
              </a:prstGeom>
              <a:solidFill>
                <a:srgbClr val="9D293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3726654" y="2109267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  <a:cs typeface="+mn-ea"/>
                    <a:sym typeface="华文新魏" panose="02010800040101010101" pitchFamily="2" charset="-122"/>
                  </a:rPr>
                  <a:t>叁</a:t>
                </a:r>
                <a:endParaRPr lang="zh-CN" altLang="en-US" sz="16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3870645" y="3104885"/>
              <a:ext cx="441146" cy="441146"/>
              <a:chOff x="3701006" y="2057971"/>
              <a:chExt cx="441146" cy="441146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3701006" y="2057971"/>
                <a:ext cx="441146" cy="441146"/>
              </a:xfrm>
              <a:prstGeom prst="ellipse">
                <a:avLst/>
              </a:prstGeom>
              <a:solidFill>
                <a:srgbClr val="9D293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3726654" y="2109267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  <a:cs typeface="+mn-ea"/>
                    <a:sym typeface="华文新魏" panose="02010800040101010101" pitchFamily="2" charset="-122"/>
                  </a:rPr>
                  <a:t>贰</a:t>
                </a:r>
                <a:endParaRPr lang="zh-CN" altLang="en-US" sz="16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3844997" y="1832908"/>
              <a:ext cx="441146" cy="441146"/>
              <a:chOff x="3701006" y="2057971"/>
              <a:chExt cx="441146" cy="441146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3701006" y="2057971"/>
                <a:ext cx="441146" cy="441146"/>
              </a:xfrm>
              <a:prstGeom prst="ellipse">
                <a:avLst/>
              </a:prstGeom>
              <a:solidFill>
                <a:srgbClr val="9D293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3726654" y="2109267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  <a:cs typeface="+mn-ea"/>
                    <a:sym typeface="华文新魏" panose="02010800040101010101" pitchFamily="2" charset="-122"/>
                  </a:rPr>
                  <a:t>壹</a:t>
                </a:r>
                <a:endParaRPr lang="zh-CN" altLang="en-US" sz="16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4146684" y="3515204"/>
              <a:ext cx="5509339" cy="70371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spc="300" dirty="0"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rPr>
                <a:t>胭脂 亦作“燕支”。一种用于化妆和国画的红色颜料。亦泛指鲜艳的红色。</a:t>
              </a:r>
              <a:endParaRPr lang="zh-CN" altLang="en-US" sz="14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172332" y="4701374"/>
              <a:ext cx="5509339" cy="70371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spc="300" dirty="0"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rPr>
                <a:t>胭脂 亦作“燕支”。一种用于化妆和国画的红色颜料。亦泛指鲜艳的红色。</a:t>
              </a:r>
              <a:endParaRPr lang="zh-CN" altLang="en-US" sz="14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311791" y="2042222"/>
              <a:ext cx="5509339" cy="70371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spc="300" dirty="0"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rPr>
                <a:t>胭脂 亦作“燕支”。一种用于化妆和国画的红色颜料。亦泛指鲜艳的红色。</a:t>
              </a:r>
              <a:endParaRPr lang="zh-CN" altLang="en-US" sz="14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725769" y="0"/>
            <a:ext cx="874432" cy="2286000"/>
          </a:xfrm>
          <a:prstGeom prst="rect">
            <a:avLst/>
          </a:prstGeom>
          <a:solidFill>
            <a:srgbClr val="9D2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胭</a:t>
            </a:r>
            <a:endParaRPr lang="en-US" altLang="zh-CN" sz="2800" dirty="0" smtClean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  <a:p>
            <a:pPr algn="ctr"/>
            <a:r>
              <a:rPr lang="zh-CN" altLang="en-US" sz="2800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脂</a:t>
            </a:r>
            <a:endParaRPr lang="en-US" altLang="zh-CN" sz="2800" dirty="0" smtClean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  <a:p>
            <a:pPr algn="ctr"/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色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931088" y="-448985"/>
            <a:ext cx="2340983" cy="77559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600" b="1" dirty="0" smtClean="0">
                <a:solidFill>
                  <a:srgbClr val="9D2932">
                    <a:alpha val="4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胭脂色</a:t>
            </a:r>
            <a:endParaRPr lang="zh-CN" altLang="en-US" sz="16600" b="1" dirty="0">
              <a:solidFill>
                <a:srgbClr val="9D2932">
                  <a:alpha val="40000"/>
                </a:srgbClr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4092613"/>
            <a:ext cx="3633400" cy="277230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tags/tag1.xml><?xml version="1.0" encoding="utf-8"?>
<p:tagLst xmlns:p="http://schemas.openxmlformats.org/presentationml/2006/main">
  <p:tag name="ISPRING_PRESENTATION_TITLE" val="蓝色中国风中秋节企业策划通用模版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2197</Words>
  <Application>WPS 演示</Application>
  <PresentationFormat>宽屏</PresentationFormat>
  <Paragraphs>261</Paragraphs>
  <Slides>24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Arial</vt:lpstr>
      <vt:lpstr>宋体</vt:lpstr>
      <vt:lpstr>Wingdings</vt:lpstr>
      <vt:lpstr>华文新魏</vt:lpstr>
      <vt:lpstr>微软雅黑</vt:lpstr>
      <vt:lpstr>Arial Unicode MS</vt:lpstr>
      <vt:lpstr>Calibri Light</vt:lpstr>
      <vt:lpstr>Calibri</vt:lpstr>
      <vt:lpstr>Meiryo</vt:lpstr>
      <vt:lpstr>Yu Gothic UI</vt:lpstr>
      <vt:lpstr>Arial Narrow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dc:description/>
  <cp:lastModifiedBy> </cp:lastModifiedBy>
  <cp:revision>97</cp:revision>
  <dcterms:created xsi:type="dcterms:W3CDTF">2016-09-03T12:55:00Z</dcterms:created>
  <dcterms:modified xsi:type="dcterms:W3CDTF">2019-08-01T09:58:41Z</dcterms:modified>
  <cp:category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