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59" r:id="rId3"/>
    <p:sldId id="260" r:id="rId4"/>
    <p:sldId id="261" r:id="rId5"/>
    <p:sldId id="262" r:id="rId6"/>
    <p:sldId id="263" r:id="rId7"/>
    <p:sldId id="264" r:id="rId8"/>
    <p:sldId id="265" r:id="rId9"/>
    <p:sldId id="266" r:id="rId10"/>
    <p:sldId id="267" r:id="rId11"/>
    <p:sldId id="268" r:id="rId12"/>
    <p:sldId id="271" r:id="rId13"/>
    <p:sldId id="270" r:id="rId14"/>
    <p:sldId id="269" r:id="rId15"/>
    <p:sldId id="257" r:id="rId16"/>
  </p:sldIdLst>
  <p:sldSz cx="12192000" cy="6858000"/>
  <p:notesSz cx="6858000" cy="9144000"/>
  <p:embeddedFontLst>
    <p:embeddedFont>
      <p:font typeface="微软雅黑" panose="020B0503020204020204" pitchFamily="34" charset="-122"/>
      <p:regular r:id="rId19"/>
      <p:bold r:id="rId20"/>
    </p:embeddedFont>
    <p:embeddedFont>
      <p:font typeface="等线" panose="02010600030101010101" pitchFamily="2" charset="-122"/>
      <p:regular r:id="rId21"/>
      <p:bold r:id="rId22"/>
    </p:embeddedFont>
    <p:embeddedFont>
      <p:font typeface="Calibri" panose="020F0502020204030204" pitchFamily="34" charset="0"/>
      <p:regular r:id="rId23"/>
      <p:bold r:id="rId24"/>
      <p:italic r:id="rId25"/>
      <p:boldItalic r:id="rId26"/>
    </p:embeddedFont>
    <p:embeddedFont>
      <p:font typeface="FandolFang R" panose="02010600030101010101" charset="-122"/>
      <p:regular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120" y="739"/>
      </p:cViewPr>
      <p:guideLst/>
    </p:cSldViewPr>
  </p:slideViewPr>
  <p:notesTextViewPr>
    <p:cViewPr>
      <p:scale>
        <a:sx n="1" d="1"/>
        <a:sy n="1" d="1"/>
      </p:scale>
      <p:origin x="0" y="0"/>
    </p:cViewPr>
  </p:notesTextViewPr>
  <p:notesViewPr>
    <p:cSldViewPr snapToGrid="0">
      <p:cViewPr varScale="1">
        <p:scale>
          <a:sx n="86" d="100"/>
          <a:sy n="86" d="100"/>
        </p:scale>
        <p:origin x="4166"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FandolFang R" panose="02010600030101010101" pitchFamily="50" charset="-122"/>
              <a:ea typeface="FandolFang R" panose="02010600030101010101" pitchFamily="5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5D0F78-08BC-4CE9-8FF5-E54B306CA5A2}" type="datetimeFigureOut">
              <a:rPr lang="zh-CN" altLang="en-US" smtClean="0">
                <a:latin typeface="FandolFang R" panose="02010600030101010101" pitchFamily="50" charset="-122"/>
                <a:ea typeface="FandolFang R" panose="02010600030101010101" pitchFamily="50" charset="-122"/>
              </a:rPr>
              <a:t>2023-01-10</a:t>
            </a:fld>
            <a:endParaRPr lang="zh-CN" altLang="en-US" dirty="0">
              <a:latin typeface="FandolFang R" panose="02010600030101010101" pitchFamily="50" charset="-122"/>
              <a:ea typeface="FandolFang R" panose="02010600030101010101" pitchFamily="5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FandolFang R" panose="02010600030101010101" pitchFamily="50" charset="-122"/>
              <a:ea typeface="FandolFang R" panose="02010600030101010101" pitchFamily="5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8109F-27B2-4272-9A95-1A95B3507E63}" type="slidenum">
              <a:rPr lang="zh-CN" altLang="en-US" smtClean="0">
                <a:latin typeface="FandolFang R" panose="02010600030101010101" pitchFamily="50" charset="-122"/>
                <a:ea typeface="FandolFang R" panose="02010600030101010101" pitchFamily="50" charset="-122"/>
              </a:rPr>
              <a:t>‹#›</a:t>
            </a:fld>
            <a:endParaRPr lang="zh-CN" altLang="en-US" dirty="0">
              <a:latin typeface="FandolFang R" panose="02010600030101010101" pitchFamily="50" charset="-122"/>
              <a:ea typeface="FandolFang R" panose="02010600030101010101" pitchFamily="5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3AD2E117-83EE-4C59-A921-D6DAE37AED8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536E04A3-3133-49F1-AC5B-C83C89528D4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6E04A3-3133-49F1-AC5B-C83C89528D4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a:gsLst>
              <a:gs pos="0">
                <a:srgbClr val="DCDFE4"/>
              </a:gs>
              <a:gs pos="100000">
                <a:srgbClr val="DCDFE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xml"/><Relationship Id="rId7" Type="http://schemas.openxmlformats.org/officeDocument/2006/relationships/notesSlide" Target="../notesSlides/notesSlide1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DFE4"/>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6" name="矩形 5"/>
          <p:cNvSpPr/>
          <p:nvPr/>
        </p:nvSpPr>
        <p:spPr>
          <a:xfrm>
            <a:off x="1727200" y="0"/>
            <a:ext cx="10464800" cy="6858000"/>
          </a:xfrm>
          <a:prstGeom prst="rect">
            <a:avLst/>
          </a:prstGeom>
          <a:gradFill>
            <a:gsLst>
              <a:gs pos="32700">
                <a:srgbClr val="DCDFE4"/>
              </a:gs>
              <a:gs pos="0">
                <a:srgbClr val="DCDFE4">
                  <a:alpha val="0"/>
                </a:srgbClr>
              </a:gs>
              <a:gs pos="100000">
                <a:srgbClr val="DCDFE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8" name="文本框 7"/>
          <p:cNvSpPr txBox="1"/>
          <p:nvPr/>
        </p:nvSpPr>
        <p:spPr>
          <a:xfrm>
            <a:off x="5764841" y="5036271"/>
            <a:ext cx="3767212" cy="460375"/>
          </a:xfrm>
          <a:prstGeom prst="rect">
            <a:avLst/>
          </a:prstGeom>
          <a:noFill/>
        </p:spPr>
        <p:txBody>
          <a:bodyPr wrap="square" rtlCol="0">
            <a:spAutoFit/>
          </a:bodyPr>
          <a:lstStyle/>
          <a:p>
            <a:pPr algn="ctr"/>
            <a:r>
              <a:rPr lang="zh-CN" altLang="en-US" sz="2400" smtClean="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smtClean="0">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5673440" y="3809740"/>
            <a:ext cx="389312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我爱我的母亲</a:t>
            </a:r>
          </a:p>
        </p:txBody>
      </p:sp>
      <p:sp>
        <p:nvSpPr>
          <p:cNvPr id="10" name="文本框 9"/>
          <p:cNvSpPr txBox="1"/>
          <p:nvPr/>
        </p:nvSpPr>
        <p:spPr>
          <a:xfrm>
            <a:off x="4462275" y="2393126"/>
            <a:ext cx="6534906" cy="1107996"/>
          </a:xfrm>
          <a:prstGeom prst="rect">
            <a:avLst/>
          </a:prstGeom>
          <a:noFill/>
        </p:spPr>
        <p:txBody>
          <a:bodyPr wrap="square" rtlCol="0">
            <a:spAutoFit/>
          </a:bodyPr>
          <a:lstStyle/>
          <a:p>
            <a:pPr algn="ctr"/>
            <a:r>
              <a:rPr lang="zh-CN" altLang="en-US" sz="6600" b="1" i="1" spc="30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回忆我的母亲</a:t>
            </a:r>
            <a:endParaRPr lang="zh-CN" altLang="en-US" sz="5400" b="1" i="1" spc="300" dirty="0">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圆角 10"/>
          <p:cNvSpPr/>
          <p:nvPr/>
        </p:nvSpPr>
        <p:spPr>
          <a:xfrm>
            <a:off x="4040362" y="2291804"/>
            <a:ext cx="7378732" cy="128016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10" name="文本框 9"/>
          <p:cNvSpPr txBox="1"/>
          <p:nvPr>
            <p:custDataLst>
              <p:tags r:id="rId2"/>
            </p:custDataLst>
          </p:nvPr>
        </p:nvSpPr>
        <p:spPr>
          <a:xfrm>
            <a:off x="523560" y="3577026"/>
            <a:ext cx="8215326" cy="1460272"/>
          </a:xfrm>
          <a:prstGeom prst="rect">
            <a:avLst/>
          </a:prstGeom>
          <a:noFill/>
          <a:ln w="9525">
            <a:noFill/>
          </a:ln>
        </p:spPr>
        <p:txBody>
          <a:bodyPr wrap="square">
            <a:spAutoFit/>
          </a:bodyPr>
          <a:lstStyle/>
          <a:p>
            <a:pPr indent="266700">
              <a:lnSpc>
                <a:spcPct val="20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语言朴实无华，表现了母亲识大体、吃苦耐劳的高贵品德和儿子对母亲的敬佩、感激之情。</a:t>
            </a:r>
          </a:p>
        </p:txBody>
      </p:sp>
      <p:sp>
        <p:nvSpPr>
          <p:cNvPr id="11" name="文本框 99"/>
          <p:cNvSpPr txBox="1"/>
          <p:nvPr>
            <p:custDataLst>
              <p:tags r:id="rId3"/>
            </p:custDataLst>
          </p:nvPr>
        </p:nvSpPr>
        <p:spPr>
          <a:xfrm>
            <a:off x="523560" y="1176861"/>
            <a:ext cx="11144880" cy="1962525"/>
          </a:xfrm>
          <a:prstGeom prst="rect">
            <a:avLst/>
          </a:prstGeom>
          <a:noFill/>
          <a:ln w="9525">
            <a:noFill/>
          </a:ln>
        </p:spPr>
        <p:txBody>
          <a:bodyPr wrap="square">
            <a:spAutoFit/>
          </a:bodyPr>
          <a:lstStyle/>
          <a:p>
            <a:pPr indent="26670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品味句子所蕴含的感情。</a:t>
            </a:r>
          </a:p>
          <a:p>
            <a:pPr indent="26670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①母亲知道我所做的事业，她期望着中国民族解放的成功。她知道我们党的困难，依然在家里过着勤苦的农妇生活。</a:t>
            </a:r>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2031" y="3164892"/>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10" name="文本框 9"/>
          <p:cNvSpPr txBox="1"/>
          <p:nvPr>
            <p:custDataLst>
              <p:tags r:id="rId2"/>
            </p:custDataLst>
          </p:nvPr>
        </p:nvSpPr>
        <p:spPr>
          <a:xfrm>
            <a:off x="523560" y="1832031"/>
            <a:ext cx="8215326" cy="1691104"/>
          </a:xfrm>
          <a:prstGeom prst="rect">
            <a:avLst/>
          </a:prstGeom>
          <a:noFill/>
          <a:ln w="9525">
            <a:noFill/>
          </a:ln>
        </p:spPr>
        <p:txBody>
          <a:bodyPr wrap="square">
            <a:spAutoFit/>
          </a:bodyPr>
          <a:lstStyle/>
          <a:p>
            <a:pPr indent="266700">
              <a:lnSpc>
                <a:spcPct val="15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一个“竟”字，含义非常深刻，既寄托了对母亲的无限哀思、深情怀念与终生遗憾，又寄寓了作者把民族、人民、党的事业放在首位的崇高品质。</a:t>
            </a:r>
          </a:p>
        </p:txBody>
      </p:sp>
      <p:sp>
        <p:nvSpPr>
          <p:cNvPr id="11" name="文本框 99"/>
          <p:cNvSpPr txBox="1"/>
          <p:nvPr>
            <p:custDataLst>
              <p:tags r:id="rId3"/>
            </p:custDataLst>
          </p:nvPr>
        </p:nvSpPr>
        <p:spPr>
          <a:xfrm>
            <a:off x="523560" y="1176861"/>
            <a:ext cx="11144880" cy="587340"/>
          </a:xfrm>
          <a:prstGeom prst="rect">
            <a:avLst/>
          </a:prstGeom>
          <a:noFill/>
          <a:ln w="9525">
            <a:noFill/>
          </a:ln>
        </p:spPr>
        <p:txBody>
          <a:bodyPr wrap="square">
            <a:spAutoFit/>
          </a:bodyPr>
          <a:lstStyle/>
          <a:p>
            <a:pPr indent="266700">
              <a:lnSpc>
                <a:spcPct val="1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②但我献身于民族抗战事业，竟未能报答母亲的希望。</a:t>
            </a:r>
          </a:p>
        </p:txBody>
      </p:sp>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2031" y="3164892"/>
            <a:ext cx="2667000" cy="3581400"/>
          </a:xfrm>
          <a:prstGeom prst="rect">
            <a:avLst/>
          </a:prstGeom>
        </p:spPr>
      </p:pic>
      <p:sp>
        <p:nvSpPr>
          <p:cNvPr id="9" name="文本框 8"/>
          <p:cNvSpPr txBox="1"/>
          <p:nvPr>
            <p:custDataLst>
              <p:tags r:id="rId4"/>
            </p:custDataLst>
          </p:nvPr>
        </p:nvSpPr>
        <p:spPr>
          <a:xfrm>
            <a:off x="523560" y="4800132"/>
            <a:ext cx="8445994" cy="1691104"/>
          </a:xfrm>
          <a:prstGeom prst="rect">
            <a:avLst/>
          </a:prstGeom>
          <a:noFill/>
          <a:ln w="9525">
            <a:noFill/>
          </a:ln>
        </p:spPr>
        <p:txBody>
          <a:bodyPr wrap="square">
            <a:spAutoFit/>
          </a:bodyPr>
          <a:lstStyle/>
          <a:p>
            <a:pPr indent="266700">
              <a:lnSpc>
                <a:spcPct val="15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以“强健的身体”“勤劳的习惯”等来表达母亲对自己的教育和影响，真切、真实、真挚。在实实在在的叙述中，充满对母亲的深深敬爱和怀念之情。</a:t>
            </a:r>
          </a:p>
        </p:txBody>
      </p:sp>
      <p:sp>
        <p:nvSpPr>
          <p:cNvPr id="15" name="文本框 99"/>
          <p:cNvSpPr txBox="1"/>
          <p:nvPr>
            <p:custDataLst>
              <p:tags r:id="rId5"/>
            </p:custDataLst>
          </p:nvPr>
        </p:nvSpPr>
        <p:spPr>
          <a:xfrm>
            <a:off x="523560" y="3590965"/>
            <a:ext cx="8840359" cy="1141338"/>
          </a:xfrm>
          <a:prstGeom prst="rect">
            <a:avLst/>
          </a:prstGeom>
          <a:noFill/>
          <a:ln w="9525">
            <a:noFill/>
          </a:ln>
        </p:spPr>
        <p:txBody>
          <a:bodyPr wrap="square">
            <a:spAutoFit/>
          </a:bodyPr>
          <a:lstStyle/>
          <a:p>
            <a:pPr indent="266700">
              <a:lnSpc>
                <a:spcPct val="1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③母亲又给我一个强健的身体，一个勤劳的习惯，使我从来没感到过劳累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10" name="文本框 9"/>
          <p:cNvSpPr txBox="1"/>
          <p:nvPr>
            <p:custDataLst>
              <p:tags r:id="rId2"/>
            </p:custDataLst>
          </p:nvPr>
        </p:nvSpPr>
        <p:spPr>
          <a:xfrm>
            <a:off x="523560" y="2100842"/>
            <a:ext cx="8215326" cy="3907095"/>
          </a:xfrm>
          <a:prstGeom prst="rect">
            <a:avLst/>
          </a:prstGeom>
          <a:noFill/>
          <a:ln w="9525">
            <a:noFill/>
          </a:ln>
        </p:spPr>
        <p:txBody>
          <a:bodyPr wrap="square">
            <a:spAutoFit/>
          </a:bodyPr>
          <a:lstStyle/>
          <a:p>
            <a:pPr indent="266700">
              <a:lnSpc>
                <a:spcPct val="15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以记叙为主，适当穿插一些对人物、事件的议论，抒发作者的感情，这是传记体文章在表达方式运用上的特点。这些议论可以突出人物的品质，揭示事件的意义，起到画龙点睛、深化主题的作用。本文第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14</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15</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段正是这样，这两段承前文所叙，以抒情的笔调，写出母亲所给的宝贵财富，在自己几十年的革命历程中所产生的巨大作用和深远影响，感情真挚深沉，并点明了母亲“值得我永远回忆”的原因。</a:t>
            </a:r>
          </a:p>
        </p:txBody>
      </p:sp>
      <p:sp>
        <p:nvSpPr>
          <p:cNvPr id="11" name="文本框 99"/>
          <p:cNvSpPr txBox="1"/>
          <p:nvPr>
            <p:custDataLst>
              <p:tags r:id="rId3"/>
            </p:custDataLst>
          </p:nvPr>
        </p:nvSpPr>
        <p:spPr>
          <a:xfrm>
            <a:off x="494151" y="1332692"/>
            <a:ext cx="11144880" cy="669863"/>
          </a:xfrm>
          <a:prstGeom prst="rect">
            <a:avLst/>
          </a:prstGeom>
          <a:noFill/>
          <a:ln w="9525">
            <a:noFill/>
          </a:ln>
        </p:spPr>
        <p:txBody>
          <a:bodyPr wrap="square">
            <a:spAutoFit/>
          </a:bodyPr>
          <a:lstStyle/>
          <a:p>
            <a:pPr indent="26670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本文在记叙中适当穿插一些议论、抒情有什么作用？</a:t>
            </a:r>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2031" y="3164892"/>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898249" y="215537"/>
            <a:ext cx="3524105" cy="684890"/>
            <a:chOff x="-2207491" y="200140"/>
            <a:chExt cx="4067318" cy="790460"/>
          </a:xfrm>
        </p:grpSpPr>
        <p:sp>
          <p:nvSpPr>
            <p:cNvPr id="13" name="矩形: 圆角 12"/>
            <p:cNvSpPr/>
            <p:nvPr/>
          </p:nvSpPr>
          <p:spPr>
            <a:xfrm>
              <a:off x="-2207491"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1298548"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小结</a:t>
              </a:r>
            </a:p>
          </p:txBody>
        </p:sp>
      </p:grpSp>
      <p:sp>
        <p:nvSpPr>
          <p:cNvPr id="11" name="文本框 99"/>
          <p:cNvSpPr txBox="1"/>
          <p:nvPr>
            <p:custDataLst>
              <p:tags r:id="rId2"/>
            </p:custDataLst>
          </p:nvPr>
        </p:nvSpPr>
        <p:spPr>
          <a:xfrm>
            <a:off x="836076" y="1906066"/>
            <a:ext cx="7335650" cy="3901517"/>
          </a:xfrm>
          <a:prstGeom prst="rect">
            <a:avLst/>
          </a:prstGeom>
          <a:noFill/>
          <a:ln w="9525">
            <a:solidFill>
              <a:srgbClr val="C00000"/>
            </a:solidFill>
          </a:ln>
        </p:spPr>
        <p:txBody>
          <a:bodyPr wrap="square">
            <a:spAutoFit/>
          </a:bodyPr>
          <a:lstStyle/>
          <a:p>
            <a:pPr indent="26670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文章回忆了母亲勤劳的一生，赞颂了她勤劳俭朴、聪明能干、宽厚仁慈、坚忍顽强的优秀品质，叙述了母亲对自己的教育和影响，抒发了对母亲的深深怀念和无比崇敬的感情，表达了自己要用尽忠于民族与人民、尽忠于党来报答母亲深恩的决心。</a:t>
            </a: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2031" y="3164892"/>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板书设计</a:t>
              </a:r>
            </a:p>
          </p:txBody>
        </p:sp>
      </p:grpSp>
      <p:pic>
        <p:nvPicPr>
          <p:cNvPr id="16" name="图片 15"/>
          <p:cNvPicPr>
            <a:picLocks noChangeAspect="1"/>
          </p:cNvPicPr>
          <p:nvPr>
            <p:custDataLst>
              <p:tags r:id="rId2"/>
            </p:custDataLst>
          </p:nvPr>
        </p:nvPicPr>
        <p:blipFill>
          <a:blip r:embed="rId6"/>
          <a:stretch>
            <a:fillRect/>
          </a:stretch>
        </p:blipFill>
        <p:spPr>
          <a:xfrm>
            <a:off x="1202690" y="1363980"/>
            <a:ext cx="9895205" cy="4933315"/>
          </a:xfrm>
          <a:prstGeom prst="rect">
            <a:avLst/>
          </a:prstGeom>
          <a:ln>
            <a:solidFill>
              <a:srgbClr val="C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CDFE4"/>
        </a:solidFill>
        <a:effectLst/>
      </p:bgPr>
    </p:bg>
    <p:spTree>
      <p:nvGrpSpPr>
        <p:cNvPr id="1" name=""/>
        <p:cNvGrpSpPr/>
        <p:nvPr/>
      </p:nvGrpSpPr>
      <p:grpSpPr>
        <a:xfrm>
          <a:off x="0" y="0"/>
          <a:ext cx="0" cy="0"/>
          <a:chOff x="0" y="0"/>
          <a:chExt cx="0" cy="0"/>
        </a:xfrm>
      </p:grpSpPr>
      <p:sp>
        <p:nvSpPr>
          <p:cNvPr id="6" name="矩形 5"/>
          <p:cNvSpPr/>
          <p:nvPr/>
        </p:nvSpPr>
        <p:spPr>
          <a:xfrm>
            <a:off x="1727200" y="0"/>
            <a:ext cx="10464800" cy="6858000"/>
          </a:xfrm>
          <a:prstGeom prst="rect">
            <a:avLst/>
          </a:prstGeom>
          <a:gradFill>
            <a:gsLst>
              <a:gs pos="32700">
                <a:srgbClr val="DCDFE4"/>
              </a:gs>
              <a:gs pos="0">
                <a:srgbClr val="DCDFE4">
                  <a:alpha val="0"/>
                </a:srgbClr>
              </a:gs>
              <a:gs pos="100000">
                <a:srgbClr val="DCDFE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grpSp>
        <p:nvGrpSpPr>
          <p:cNvPr id="2" name="组合 1"/>
          <p:cNvGrpSpPr/>
          <p:nvPr/>
        </p:nvGrpSpPr>
        <p:grpSpPr>
          <a:xfrm>
            <a:off x="2406634" y="2788920"/>
            <a:ext cx="7378732" cy="1280160"/>
            <a:chOff x="4040362" y="2291804"/>
            <a:chExt cx="7378732" cy="1280160"/>
          </a:xfrm>
        </p:grpSpPr>
        <p:sp>
          <p:nvSpPr>
            <p:cNvPr id="12" name="文本框 11"/>
            <p:cNvSpPr txBox="1"/>
            <p:nvPr/>
          </p:nvSpPr>
          <p:spPr>
            <a:xfrm>
              <a:off x="4462275" y="2393126"/>
              <a:ext cx="6534906" cy="1107996"/>
            </a:xfrm>
            <a:prstGeom prst="rect">
              <a:avLst/>
            </a:prstGeom>
            <a:noFill/>
          </p:spPr>
          <p:txBody>
            <a:bodyPr wrap="square" rtlCol="0">
              <a:spAutoFit/>
            </a:bodyPr>
            <a:lstStyle/>
            <a:p>
              <a:pPr algn="ctr"/>
              <a:r>
                <a:rPr lang="zh-CN" altLang="en-US" sz="6600" b="1" i="1" spc="30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感谢各位的聆听</a:t>
              </a:r>
              <a:endParaRPr lang="zh-CN" altLang="en-US" sz="5400" b="1" i="1" spc="300" dirty="0">
                <a:solidFill>
                  <a:srgbClr val="C0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圆角 12"/>
            <p:cNvSpPr/>
            <p:nvPr/>
          </p:nvSpPr>
          <p:spPr>
            <a:xfrm>
              <a:off x="4040362" y="2291804"/>
              <a:ext cx="7378732" cy="1280160"/>
            </a:xfrm>
            <a:prstGeom prst="roundRect">
              <a:avLst>
                <a:gd name="adj"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学习目标</a:t>
              </a:r>
            </a:p>
          </p:txBody>
        </p:sp>
      </p:grpSp>
      <p:sp>
        <p:nvSpPr>
          <p:cNvPr id="7" name="文本框 6"/>
          <p:cNvSpPr txBox="1"/>
          <p:nvPr/>
        </p:nvSpPr>
        <p:spPr>
          <a:xfrm>
            <a:off x="636608" y="1208965"/>
            <a:ext cx="10984374" cy="2466957"/>
          </a:xfrm>
          <a:prstGeom prst="rect">
            <a:avLst/>
          </a:prstGeom>
          <a:noFill/>
        </p:spPr>
        <p:txBody>
          <a:bodyPr wrap="square">
            <a:spAutoFit/>
          </a:bodyPr>
          <a:lstStyle/>
          <a:p>
            <a:pPr>
              <a:lnSpc>
                <a:spcPct val="200000"/>
              </a:lnSpc>
            </a:pPr>
            <a:r>
              <a:rPr lang="zh-CN"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学习按时间顺序有重点地选取典型材料来表现人物优秀品质的写法和运用朴素、简洁、平实的语言来进行描述的方法。</a:t>
            </a:r>
          </a:p>
          <a:p>
            <a:pPr>
              <a:lnSpc>
                <a:spcPct val="200000"/>
              </a:lnSpc>
            </a:pPr>
            <a:r>
              <a:rPr lang="zh-CN"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体会作者对母亲的热爱、赞颂、感激和怀念之情。</a:t>
            </a:r>
          </a:p>
          <a:p>
            <a:pPr>
              <a:lnSpc>
                <a:spcPct val="200000"/>
              </a:lnSpc>
            </a:pPr>
            <a:r>
              <a:rPr lang="zh-CN"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3.体味作者朴实自然的语言风格。体会母亲的关爱，培养学生孝敬母亲的情感。</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8" name="组合 7"/>
          <p:cNvGrpSpPr/>
          <p:nvPr/>
        </p:nvGrpSpPr>
        <p:grpSpPr>
          <a:xfrm>
            <a:off x="-1238492" y="3984460"/>
            <a:ext cx="3524105" cy="684890"/>
            <a:chOff x="-1446038" y="200140"/>
            <a:chExt cx="4067318" cy="790460"/>
          </a:xfrm>
        </p:grpSpPr>
        <p:sp>
          <p:nvSpPr>
            <p:cNvPr id="9" name="矩形: 圆角 8"/>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p:nvPr/>
          </p:nvSpPr>
          <p:spPr>
            <a:xfrm>
              <a:off x="167640" y="282714"/>
              <a:ext cx="2148839" cy="674913"/>
            </a:xfrm>
            <a:prstGeom prst="rect">
              <a:avLst/>
            </a:prstGeom>
            <a:noFill/>
          </p:spPr>
          <p:txBody>
            <a:bodyPr wrap="square" rtlCol="0">
              <a:spAutoFit/>
            </a:bodyPr>
            <a:lstStyle/>
            <a:p>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重点难点</a:t>
              </a:r>
            </a:p>
          </p:txBody>
        </p:sp>
      </p:grpSp>
      <p:sp>
        <p:nvSpPr>
          <p:cNvPr id="11" name="文本框 10"/>
          <p:cNvSpPr txBox="1"/>
          <p:nvPr/>
        </p:nvSpPr>
        <p:spPr>
          <a:xfrm>
            <a:off x="636608" y="4977888"/>
            <a:ext cx="10984374" cy="1235851"/>
          </a:xfrm>
          <a:prstGeom prst="rect">
            <a:avLst/>
          </a:prstGeom>
          <a:noFill/>
        </p:spPr>
        <p:txBody>
          <a:bodyPr wrap="square">
            <a:spAutoFit/>
          </a:bodyPr>
          <a:lstStyle/>
          <a:p>
            <a:pPr>
              <a:lnSpc>
                <a:spcPct val="200000"/>
              </a:lnSpc>
            </a:pP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．理清课文脉络，把握文章结构。</a:t>
            </a:r>
          </a:p>
          <a:p>
            <a:pPr>
              <a:lnSpc>
                <a:spcPct val="200000"/>
              </a:lnSpc>
            </a:pP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．分析“母亲”这个人物形象，体会作者对母亲的情感。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作者简介</a:t>
              </a:r>
            </a:p>
          </p:txBody>
        </p:sp>
      </p:grpSp>
      <p:sp>
        <p:nvSpPr>
          <p:cNvPr id="16" name="Rectangle 17"/>
          <p:cNvSpPr>
            <a:spLocks noChangeArrowheads="1"/>
          </p:cNvSpPr>
          <p:nvPr>
            <p:custDataLst>
              <p:tags r:id="rId2"/>
            </p:custDataLst>
          </p:nvPr>
        </p:nvSpPr>
        <p:spPr bwMode="auto">
          <a:xfrm>
            <a:off x="5390844" y="2053823"/>
            <a:ext cx="6141085" cy="2935547"/>
          </a:xfrm>
          <a:prstGeom prst="rect">
            <a:avLst/>
          </a:prstGeom>
          <a:noFill/>
          <a:ln w="9525">
            <a:noFill/>
            <a:miter lim="800000"/>
          </a:ln>
          <a:effectLst/>
        </p:spPr>
        <p:txBody>
          <a:bodyPr wrap="square" anchor="ctr">
            <a:spAutoFit/>
          </a:bodyPr>
          <a:lstStyle/>
          <a:p>
            <a:pPr eaLnBrk="0" hangingPunct="0">
              <a:lnSpc>
                <a:spcPct val="200000"/>
              </a:lnSpc>
              <a:defRPr/>
            </a:pPr>
            <a:r>
              <a:rPr lang="zh-CN" altLang="en-US" sz="24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    朱德（</a:t>
            </a:r>
            <a:r>
              <a:rPr lang="en-US" altLang="zh-CN" sz="24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1886—1976</a:t>
            </a:r>
            <a:r>
              <a:rPr lang="zh-CN" altLang="en-US" sz="24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），字玉阶，四川仪陇人，伟大的马克思主义者和无产阶级</a:t>
            </a:r>
            <a:r>
              <a:rPr lang="zh-CN" altLang="en-US" sz="2400" dirty="0">
                <a:solidFill>
                  <a:srgbClr val="FF0000"/>
                </a:solidFill>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革命家、军事家</a:t>
            </a:r>
            <a:r>
              <a:rPr lang="zh-CN" altLang="en-US" sz="24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，中国人民军队和中华人民共和国的卓越领导人。</a:t>
            </a: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16"/>
          <p:cNvSpPr/>
          <p:nvPr>
            <p:custDataLst>
              <p:tags r:id="rId3"/>
            </p:custDataLst>
          </p:nvPr>
        </p:nvSpPr>
        <p:spPr>
          <a:xfrm>
            <a:off x="2526848" y="5422689"/>
            <a:ext cx="1111202" cy="646331"/>
          </a:xfrm>
          <a:prstGeom prst="rect">
            <a:avLst/>
          </a:prstGeom>
        </p:spPr>
        <p:txBody>
          <a:bodyPr wrap="none">
            <a:spAutoFit/>
          </a:bodyPr>
          <a:lstStyle/>
          <a:p>
            <a:r>
              <a:rPr lang="zh-CN" altLang="en-US" sz="3600" dirty="0">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朱德</a:t>
            </a:r>
            <a:endParaRPr lang="zh-CN" altLang="en-US" sz="36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1520" y="2182030"/>
            <a:ext cx="2023296" cy="280264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背景链接</a:t>
              </a:r>
            </a:p>
          </p:txBody>
        </p:sp>
      </p:grpSp>
      <p:sp>
        <p:nvSpPr>
          <p:cNvPr id="9" name="文本框 8"/>
          <p:cNvSpPr txBox="1"/>
          <p:nvPr>
            <p:custDataLst>
              <p:tags r:id="rId2"/>
            </p:custDataLst>
          </p:nvPr>
        </p:nvSpPr>
        <p:spPr>
          <a:xfrm>
            <a:off x="523560" y="2071772"/>
            <a:ext cx="10681334" cy="3634328"/>
          </a:xfrm>
          <a:prstGeom prst="rect">
            <a:avLst/>
          </a:prstGeom>
          <a:noFill/>
          <a:ln w="9525">
            <a:solidFill>
              <a:srgbClr val="C00000"/>
            </a:solidFill>
          </a:ln>
        </p:spPr>
        <p:txBody>
          <a:bodyPr wrap="square">
            <a:spAutoFit/>
          </a:bodyPr>
          <a:lstStyle/>
          <a:p>
            <a:pPr indent="266700">
              <a:lnSpc>
                <a:spcPct val="250000"/>
              </a:lnSpc>
            </a:pPr>
            <a:r>
              <a:rPr lang="zh-CN" sz="24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回忆我的母亲》本是朱德同志为纪念母亲逝世而创作的。朱德同志的母亲钟太夫人是一位普通的劳动妇女，她一生勤劳俭朴，宽厚仁慈，坚忍顽强，并始终如一地支持儿子投身革命事业，是一位令人尊敬的伟大母亲。钟太夫人以80多岁高龄于1944年去世,朱德同志极为悲痛,写下了这篇朴素感人的文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读一读</a:t>
              </a:r>
            </a:p>
          </p:txBody>
        </p:sp>
      </p:grpSp>
      <p:sp>
        <p:nvSpPr>
          <p:cNvPr id="7" name="文本框 6"/>
          <p:cNvSpPr txBox="1"/>
          <p:nvPr>
            <p:custDataLst>
              <p:tags r:id="rId2"/>
            </p:custDataLst>
          </p:nvPr>
        </p:nvSpPr>
        <p:spPr>
          <a:xfrm>
            <a:off x="523560" y="1493102"/>
            <a:ext cx="10264140" cy="4224362"/>
          </a:xfrm>
          <a:prstGeom prst="rect">
            <a:avLst/>
          </a:prstGeom>
          <a:noFill/>
          <a:ln w="9525">
            <a:noFill/>
          </a:ln>
        </p:spPr>
        <p:txBody>
          <a:bodyPr wrap="square">
            <a:spAutoFit/>
          </a:bodyPr>
          <a:lstStyle/>
          <a:p>
            <a:pPr indent="266700">
              <a:lnSpc>
                <a:spcPct val="250000"/>
              </a:lnSpc>
            </a:pP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佃农</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diàn</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祖籍</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jí</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妯娌</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zhóu</a:t>
            </a:r>
            <a:r>
              <a:rPr lang="en-US" sz="28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li</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50000"/>
              </a:lnSpc>
            </a:pP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勉强</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qiǎnɡ</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迁徙</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xǐ</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慰勉</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wèi</a:t>
            </a:r>
            <a:r>
              <a:rPr lang="en-US" sz="28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miǎn</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50000"/>
              </a:lnSpc>
            </a:pP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溺死</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nì</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衙门</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yá</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私塾</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sī</a:t>
            </a:r>
            <a:r>
              <a:rPr lang="en-US" sz="28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shú</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50000"/>
              </a:lnSpc>
            </a:pP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调料</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tiáo</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血溅</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jiàn</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瞒着</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mán</a:t>
            </a:r>
            <a:r>
              <a:rPr lang="en-US" sz="28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en-US" sz="2800" b="0" dirty="0" err="1">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zhe</a:t>
            </a:r>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zh-CN" altLang="en-US" sz="28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2031" y="2736629"/>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词语掌握</a:t>
              </a:r>
            </a:p>
          </p:txBody>
        </p:sp>
      </p:grpSp>
      <p:sp>
        <p:nvSpPr>
          <p:cNvPr id="8" name="文本框 7"/>
          <p:cNvSpPr txBox="1"/>
          <p:nvPr>
            <p:custDataLst>
              <p:tags r:id="rId2"/>
            </p:custDataLst>
          </p:nvPr>
        </p:nvSpPr>
        <p:spPr>
          <a:xfrm>
            <a:off x="610870" y="1283897"/>
            <a:ext cx="11413490" cy="4928913"/>
          </a:xfrm>
          <a:prstGeom prst="rect">
            <a:avLst/>
          </a:prstGeom>
          <a:noFill/>
          <a:ln w="9525">
            <a:noFill/>
          </a:ln>
        </p:spPr>
        <p:txBody>
          <a:bodyPr wrap="square">
            <a:spAutoFit/>
          </a:bodyPr>
          <a:lstStyle/>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不辍劳作：</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不停地劳动</a:t>
            </a:r>
            <a:r>
              <a:rPr lang="en-US"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耕作</a:t>
            </a:r>
            <a:r>
              <a:rPr lang="en-US"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任劳任怨：</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一切劳苦和怨言都能经受。任，担当、承受。</a:t>
            </a:r>
            <a:endPar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宽厚仁慈：</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待人宽大厚道，仁爱慈善。</a:t>
            </a: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为富不仁：</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有钱而心狠，残酷剥削穷人，压迫穷人。</a:t>
            </a:r>
            <a:endPar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节衣缩食：</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尽量节省。节，俭省；缩，缩减。</a:t>
            </a:r>
            <a:endPar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支撑门户：</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勉强维持家庭。</a:t>
            </a:r>
            <a:endPar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东挪西借：</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文中指到处向人家借钱。</a:t>
            </a:r>
            <a:endPar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266700">
              <a:lnSpc>
                <a:spcPct val="200000"/>
              </a:lnSpc>
            </a:pPr>
            <a:r>
              <a:rPr lang="zh-CN" sz="20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聊叙：</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叙谈叙谈。聊，姑且、略；叙，谈。</a:t>
            </a:r>
            <a:r>
              <a:rPr lang="en-US"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姑且谈谈</a:t>
            </a:r>
            <a:r>
              <a:rPr lang="en-US"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en-US" altLang="en-US" sz="2000" b="0" dirty="0">
              <a:solidFill>
                <a:srgbClr val="FF0000"/>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2031" y="2736629"/>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0" name="文本框 9"/>
          <p:cNvSpPr txBox="1"/>
          <p:nvPr>
            <p:custDataLst>
              <p:tags r:id="rId2"/>
            </p:custDataLst>
          </p:nvPr>
        </p:nvSpPr>
        <p:spPr>
          <a:xfrm>
            <a:off x="523560" y="2470608"/>
            <a:ext cx="11192510" cy="3676263"/>
          </a:xfrm>
          <a:prstGeom prst="rect">
            <a:avLst/>
          </a:prstGeom>
          <a:noFill/>
          <a:ln w="9525">
            <a:noFill/>
          </a:ln>
        </p:spPr>
        <p:txBody>
          <a:bodyPr wrap="square">
            <a:spAutoFit/>
          </a:bodyPr>
          <a:lstStyle/>
          <a:p>
            <a:pPr indent="266700">
              <a:lnSpc>
                <a:spcPct val="200000"/>
              </a:lnSpc>
            </a:pPr>
            <a:r>
              <a:rPr lang="zh-CN" sz="2400" b="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第一部分：（第1段），痛悼母亲逝世，引出对母亲的回忆。</a:t>
            </a:r>
          </a:p>
          <a:p>
            <a:pPr indent="266700">
              <a:lnSpc>
                <a:spcPct val="200000"/>
              </a:lnSpc>
            </a:pPr>
            <a:r>
              <a:rPr lang="zh-CN" sz="2400" b="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第二部分：（第2—15段），叙述家庭情况，着重写母亲一生中的主要事迹，歌颂母亲的美德，感谢母亲的养育之恩。</a:t>
            </a:r>
          </a:p>
          <a:p>
            <a:pPr indent="266700">
              <a:lnSpc>
                <a:spcPct val="200000"/>
              </a:lnSpc>
            </a:pPr>
            <a:r>
              <a:rPr lang="zh-CN" sz="2400" b="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第三部分：（第16—17段），写对母亲的沉痛悼念，并表达了作者以尽忠于党和人民来报答母亲深恩的崇高的思想感情。</a:t>
            </a:r>
            <a:endParaRPr lang="zh-CN" altLang="en-US" sz="2400" b="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99"/>
          <p:cNvSpPr txBox="1"/>
          <p:nvPr>
            <p:custDataLst>
              <p:tags r:id="rId3"/>
            </p:custDataLst>
          </p:nvPr>
        </p:nvSpPr>
        <p:spPr>
          <a:xfrm>
            <a:off x="301251" y="1700399"/>
            <a:ext cx="11192510" cy="523220"/>
          </a:xfrm>
          <a:prstGeom prst="rect">
            <a:avLst/>
          </a:prstGeom>
          <a:noFill/>
          <a:ln w="9525">
            <a:noFill/>
          </a:ln>
        </p:spPr>
        <p:txBody>
          <a:bodyPr wrap="square">
            <a:spAutoFit/>
          </a:bodyPr>
          <a:lstStyle/>
          <a:p>
            <a:pPr indent="266700"/>
            <a:r>
              <a:rPr 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文章可分几个部分？用准确简洁的语言概括各部分大意。</a:t>
            </a:r>
            <a:endParaRPr lang="zh-CN" sz="2800" b="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0" name="文本框 9"/>
          <p:cNvSpPr txBox="1"/>
          <p:nvPr>
            <p:custDataLst>
              <p:tags r:id="rId2"/>
            </p:custDataLst>
          </p:nvPr>
        </p:nvSpPr>
        <p:spPr>
          <a:xfrm>
            <a:off x="523560" y="2470608"/>
            <a:ext cx="8215326" cy="2198935"/>
          </a:xfrm>
          <a:prstGeom prst="rect">
            <a:avLst/>
          </a:prstGeom>
          <a:noFill/>
          <a:ln w="9525">
            <a:noFill/>
          </a:ln>
        </p:spPr>
        <p:txBody>
          <a:bodyPr wrap="square">
            <a:spAutoFit/>
          </a:bodyPr>
          <a:lstStyle/>
          <a:p>
            <a:pPr indent="266700">
              <a:lnSpc>
                <a:spcPct val="20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记叙了母亲煮饭，种田，喂猪，养蚕，纺棉花，挑水，和气待人，周济亲戚等小事。记叙了母亲同情革命，支持革命的事情。</a:t>
            </a:r>
          </a:p>
        </p:txBody>
      </p:sp>
      <p:sp>
        <p:nvSpPr>
          <p:cNvPr id="11" name="文本框 99"/>
          <p:cNvSpPr txBox="1"/>
          <p:nvPr>
            <p:custDataLst>
              <p:tags r:id="rId3"/>
            </p:custDataLst>
          </p:nvPr>
        </p:nvSpPr>
        <p:spPr>
          <a:xfrm>
            <a:off x="301251" y="1700399"/>
            <a:ext cx="11192510" cy="523220"/>
          </a:xfrm>
          <a:prstGeom prst="rect">
            <a:avLst/>
          </a:prstGeom>
          <a:noFill/>
          <a:ln w="9525">
            <a:noFill/>
          </a:ln>
        </p:spPr>
        <p:txBody>
          <a:bodyPr wrap="square">
            <a:spAutoFit/>
          </a:bodyPr>
          <a:lstStyle/>
          <a:p>
            <a:pPr indent="266700"/>
            <a:r>
              <a:rPr lang="en-US" alt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、这篇课文记叙了母亲的哪些事件？</a:t>
            </a:r>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2031" y="2736629"/>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586703" y="228600"/>
            <a:ext cx="3437657" cy="611620"/>
          </a:xfrm>
          <a:prstGeom prst="rect">
            <a:avLst/>
          </a:prstGeom>
        </p:spPr>
      </p:pic>
      <p:grpSp>
        <p:nvGrpSpPr>
          <p:cNvPr id="2" name="组合 1"/>
          <p:cNvGrpSpPr/>
          <p:nvPr/>
        </p:nvGrpSpPr>
        <p:grpSpPr>
          <a:xfrm>
            <a:off x="-1238492" y="215537"/>
            <a:ext cx="3524105" cy="684890"/>
            <a:chOff x="-1446038" y="200140"/>
            <a:chExt cx="4067318" cy="790460"/>
          </a:xfrm>
        </p:grpSpPr>
        <p:sp>
          <p:nvSpPr>
            <p:cNvPr id="13" name="矩形: 圆角 12"/>
            <p:cNvSpPr/>
            <p:nvPr/>
          </p:nvSpPr>
          <p:spPr>
            <a:xfrm>
              <a:off x="-1446038" y="200140"/>
              <a:ext cx="4067318" cy="790460"/>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167640" y="282714"/>
              <a:ext cx="2148839" cy="674913"/>
            </a:xfrm>
            <a:prstGeom prst="rect">
              <a:avLst/>
            </a:prstGeom>
            <a:noFill/>
          </p:spPr>
          <p:txBody>
            <a:bodyPr wrap="square" rtlCol="0">
              <a:spAutoFit/>
            </a:bodyPr>
            <a:lstStyle/>
            <a:p>
              <a:pPr algn="dist"/>
              <a:r>
                <a:rPr lang="zh-CN" altLang="en-US" sz="32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0" name="文本框 9"/>
          <p:cNvSpPr txBox="1"/>
          <p:nvPr>
            <p:custDataLst>
              <p:tags r:id="rId2"/>
            </p:custDataLst>
          </p:nvPr>
        </p:nvSpPr>
        <p:spPr>
          <a:xfrm>
            <a:off x="523560" y="3315560"/>
            <a:ext cx="8215326" cy="2198935"/>
          </a:xfrm>
          <a:prstGeom prst="rect">
            <a:avLst/>
          </a:prstGeom>
          <a:noFill/>
          <a:ln w="9525">
            <a:noFill/>
          </a:ln>
        </p:spPr>
        <p:txBody>
          <a:bodyPr wrap="square">
            <a:spAutoFit/>
          </a:bodyPr>
          <a:lstStyle/>
          <a:p>
            <a:pPr indent="266700">
              <a:lnSpc>
                <a:spcPct val="200000"/>
              </a:lnSpc>
            </a:pP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优秀品质：①勤劳（第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13</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段）；②俭朴能干（第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12</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段）；③宽厚仁慈（第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7</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段）；④坚强（第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8</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段）；⑤有远见（第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10</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段）；⑥同情革命、支持革命（第</a:t>
            </a:r>
            <a:r>
              <a:rPr lang="en-US" altLang="zh-CN"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12</a:t>
            </a:r>
            <a:r>
              <a:rPr lang="zh-CN" altLang="en-US" sz="24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段）。</a:t>
            </a:r>
          </a:p>
        </p:txBody>
      </p:sp>
      <p:sp>
        <p:nvSpPr>
          <p:cNvPr id="11" name="文本框 99"/>
          <p:cNvSpPr txBox="1"/>
          <p:nvPr>
            <p:custDataLst>
              <p:tags r:id="rId3"/>
            </p:custDataLst>
          </p:nvPr>
        </p:nvSpPr>
        <p:spPr>
          <a:xfrm>
            <a:off x="301251" y="1700399"/>
            <a:ext cx="10544227" cy="1316194"/>
          </a:xfrm>
          <a:prstGeom prst="rect">
            <a:avLst/>
          </a:prstGeom>
          <a:noFill/>
          <a:ln w="9525">
            <a:noFill/>
          </a:ln>
        </p:spPr>
        <p:txBody>
          <a:bodyPr wrap="square">
            <a:spAutoFit/>
          </a:bodyPr>
          <a:lstStyle/>
          <a:p>
            <a:pPr indent="266700">
              <a:lnSpc>
                <a:spcPct val="150000"/>
              </a:lnSpc>
            </a:pP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zh-CN" sz="2800" b="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、结合这些事件的具体内容，分析和概括朱德的母亲具有哪些优秀品质。</a:t>
            </a:r>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2031" y="2736629"/>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60"/>
</p:tagLst>
</file>

<file path=ppt/tags/tag10.xml><?xml version="1.0" encoding="utf-8"?>
<p:tagLst xmlns:a="http://schemas.openxmlformats.org/drawingml/2006/main" xmlns:r="http://schemas.openxmlformats.org/officeDocument/2006/relationships" xmlns:p="http://schemas.openxmlformats.org/presentationml/2006/main">
  <p:tag name="AS_UNIQUEID" val="23"/>
</p:tagLst>
</file>

<file path=ppt/tags/tag11.xml><?xml version="1.0" encoding="utf-8"?>
<p:tagLst xmlns:a="http://schemas.openxmlformats.org/drawingml/2006/main" xmlns:r="http://schemas.openxmlformats.org/officeDocument/2006/relationships" xmlns:p="http://schemas.openxmlformats.org/presentationml/2006/main">
  <p:tag name="AS_UNIQUEID" val="260"/>
</p:tagLst>
</file>

<file path=ppt/tags/tag12.xml><?xml version="1.0" encoding="utf-8"?>
<p:tagLst xmlns:a="http://schemas.openxmlformats.org/drawingml/2006/main" xmlns:r="http://schemas.openxmlformats.org/officeDocument/2006/relationships" xmlns:p="http://schemas.openxmlformats.org/presentationml/2006/main">
  <p:tag name="AS_UNIQUEID" val="29"/>
</p:tagLst>
</file>

<file path=ppt/tags/tag13.xml><?xml version="1.0" encoding="utf-8"?>
<p:tagLst xmlns:a="http://schemas.openxmlformats.org/drawingml/2006/main" xmlns:r="http://schemas.openxmlformats.org/officeDocument/2006/relationships" xmlns:p="http://schemas.openxmlformats.org/presentationml/2006/main">
  <p:tag name="AS_UNIQUEID" val="30"/>
</p:tagLst>
</file>

<file path=ppt/tags/tag14.xml><?xml version="1.0" encoding="utf-8"?>
<p:tagLst xmlns:a="http://schemas.openxmlformats.org/drawingml/2006/main" xmlns:r="http://schemas.openxmlformats.org/officeDocument/2006/relationships" xmlns:p="http://schemas.openxmlformats.org/presentationml/2006/main">
  <p:tag name="AS_UNIQUEID" val="260"/>
</p:tagLst>
</file>

<file path=ppt/tags/tag15.xml><?xml version="1.0" encoding="utf-8"?>
<p:tagLst xmlns:a="http://schemas.openxmlformats.org/drawingml/2006/main" xmlns:r="http://schemas.openxmlformats.org/officeDocument/2006/relationships" xmlns:p="http://schemas.openxmlformats.org/presentationml/2006/main">
  <p:tag name="AS_UNIQUEID" val="29"/>
</p:tagLst>
</file>

<file path=ppt/tags/tag16.xml><?xml version="1.0" encoding="utf-8"?>
<p:tagLst xmlns:a="http://schemas.openxmlformats.org/drawingml/2006/main" xmlns:r="http://schemas.openxmlformats.org/officeDocument/2006/relationships" xmlns:p="http://schemas.openxmlformats.org/presentationml/2006/main">
  <p:tag name="AS_UNIQUEID" val="30"/>
</p:tagLst>
</file>

<file path=ppt/tags/tag17.xml><?xml version="1.0" encoding="utf-8"?>
<p:tagLst xmlns:a="http://schemas.openxmlformats.org/drawingml/2006/main" xmlns:r="http://schemas.openxmlformats.org/officeDocument/2006/relationships" xmlns:p="http://schemas.openxmlformats.org/presentationml/2006/main">
  <p:tag name="AS_UNIQUEID" val="260"/>
</p:tagLst>
</file>

<file path=ppt/tags/tag18.xml><?xml version="1.0" encoding="utf-8"?>
<p:tagLst xmlns:a="http://schemas.openxmlformats.org/drawingml/2006/main" xmlns:r="http://schemas.openxmlformats.org/officeDocument/2006/relationships" xmlns:p="http://schemas.openxmlformats.org/presentationml/2006/main">
  <p:tag name="AS_UNIQUEID" val="29"/>
</p:tagLst>
</file>

<file path=ppt/tags/tag19.xml><?xml version="1.0" encoding="utf-8"?>
<p:tagLst xmlns:a="http://schemas.openxmlformats.org/drawingml/2006/main" xmlns:r="http://schemas.openxmlformats.org/officeDocument/2006/relationships" xmlns:p="http://schemas.openxmlformats.org/presentationml/2006/main">
  <p:tag name="AS_UNIQUEID" val="30"/>
</p:tagLst>
</file>

<file path=ppt/tags/tag2.xml><?xml version="1.0" encoding="utf-8"?>
<p:tagLst xmlns:a="http://schemas.openxmlformats.org/drawingml/2006/main" xmlns:r="http://schemas.openxmlformats.org/officeDocument/2006/relationships" xmlns:p="http://schemas.openxmlformats.org/presentationml/2006/main">
  <p:tag name="AS_UNIQUEID" val="260"/>
</p:tagLst>
</file>

<file path=ppt/tags/tag20.xml><?xml version="1.0" encoding="utf-8"?>
<p:tagLst xmlns:a="http://schemas.openxmlformats.org/drawingml/2006/main" xmlns:r="http://schemas.openxmlformats.org/officeDocument/2006/relationships" xmlns:p="http://schemas.openxmlformats.org/presentationml/2006/main">
  <p:tag name="AS_UNIQUEID" val="260"/>
</p:tagLst>
</file>

<file path=ppt/tags/tag21.xml><?xml version="1.0" encoding="utf-8"?>
<p:tagLst xmlns:a="http://schemas.openxmlformats.org/drawingml/2006/main" xmlns:r="http://schemas.openxmlformats.org/officeDocument/2006/relationships" xmlns:p="http://schemas.openxmlformats.org/presentationml/2006/main">
  <p:tag name="AS_UNIQUEID" val="29"/>
</p:tagLst>
</file>

<file path=ppt/tags/tag22.xml><?xml version="1.0" encoding="utf-8"?>
<p:tagLst xmlns:a="http://schemas.openxmlformats.org/drawingml/2006/main" xmlns:r="http://schemas.openxmlformats.org/officeDocument/2006/relationships" xmlns:p="http://schemas.openxmlformats.org/presentationml/2006/main">
  <p:tag name="AS_UNIQUEID" val="30"/>
</p:tagLst>
</file>

<file path=ppt/tags/tag23.xml><?xml version="1.0" encoding="utf-8"?>
<p:tagLst xmlns:a="http://schemas.openxmlformats.org/drawingml/2006/main" xmlns:r="http://schemas.openxmlformats.org/officeDocument/2006/relationships" xmlns:p="http://schemas.openxmlformats.org/presentationml/2006/main">
  <p:tag name="AS_UNIQUEID" val="260"/>
</p:tagLst>
</file>

<file path=ppt/tags/tag24.xml><?xml version="1.0" encoding="utf-8"?>
<p:tagLst xmlns:a="http://schemas.openxmlformats.org/drawingml/2006/main" xmlns:r="http://schemas.openxmlformats.org/officeDocument/2006/relationships" xmlns:p="http://schemas.openxmlformats.org/presentationml/2006/main">
  <p:tag name="AS_UNIQUEID" val="29"/>
</p:tagLst>
</file>

<file path=ppt/tags/tag25.xml><?xml version="1.0" encoding="utf-8"?>
<p:tagLst xmlns:a="http://schemas.openxmlformats.org/drawingml/2006/main" xmlns:r="http://schemas.openxmlformats.org/officeDocument/2006/relationships" xmlns:p="http://schemas.openxmlformats.org/presentationml/2006/main">
  <p:tag name="AS_UNIQUEID" val="30"/>
</p:tagLst>
</file>

<file path=ppt/tags/tag26.xml><?xml version="1.0" encoding="utf-8"?>
<p:tagLst xmlns:a="http://schemas.openxmlformats.org/drawingml/2006/main" xmlns:r="http://schemas.openxmlformats.org/officeDocument/2006/relationships" xmlns:p="http://schemas.openxmlformats.org/presentationml/2006/main">
  <p:tag name="AS_UNIQUEID" val="29"/>
</p:tagLst>
</file>

<file path=ppt/tags/tag27.xml><?xml version="1.0" encoding="utf-8"?>
<p:tagLst xmlns:a="http://schemas.openxmlformats.org/drawingml/2006/main" xmlns:r="http://schemas.openxmlformats.org/officeDocument/2006/relationships" xmlns:p="http://schemas.openxmlformats.org/presentationml/2006/main">
  <p:tag name="AS_UNIQUEID" val="30"/>
</p:tagLst>
</file>

<file path=ppt/tags/tag28.xml><?xml version="1.0" encoding="utf-8"?>
<p:tagLst xmlns:a="http://schemas.openxmlformats.org/drawingml/2006/main" xmlns:r="http://schemas.openxmlformats.org/officeDocument/2006/relationships" xmlns:p="http://schemas.openxmlformats.org/presentationml/2006/main">
  <p:tag name="AS_UNIQUEID" val="260"/>
</p:tagLst>
</file>

<file path=ppt/tags/tag29.xml><?xml version="1.0" encoding="utf-8"?>
<p:tagLst xmlns:a="http://schemas.openxmlformats.org/drawingml/2006/main" xmlns:r="http://schemas.openxmlformats.org/officeDocument/2006/relationships" xmlns:p="http://schemas.openxmlformats.org/presentationml/2006/main">
  <p:tag name="AS_UNIQUEID" val="29"/>
</p:tagLst>
</file>

<file path=ppt/tags/tag3.xml><?xml version="1.0" encoding="utf-8"?>
<p:tagLst xmlns:a="http://schemas.openxmlformats.org/drawingml/2006/main" xmlns:r="http://schemas.openxmlformats.org/officeDocument/2006/relationships" xmlns:p="http://schemas.openxmlformats.org/presentationml/2006/main">
  <p:tag name="AS_UNIQUEID" val="13"/>
</p:tagLst>
</file>

<file path=ppt/tags/tag30.xml><?xml version="1.0" encoding="utf-8"?>
<p:tagLst xmlns:a="http://schemas.openxmlformats.org/drawingml/2006/main" xmlns:r="http://schemas.openxmlformats.org/officeDocument/2006/relationships" xmlns:p="http://schemas.openxmlformats.org/presentationml/2006/main">
  <p:tag name="AS_UNIQUEID" val="30"/>
</p:tagLst>
</file>

<file path=ppt/tags/tag31.xml><?xml version="1.0" encoding="utf-8"?>
<p:tagLst xmlns:a="http://schemas.openxmlformats.org/drawingml/2006/main" xmlns:r="http://schemas.openxmlformats.org/officeDocument/2006/relationships" xmlns:p="http://schemas.openxmlformats.org/presentationml/2006/main">
  <p:tag name="AS_UNIQUEID" val="260"/>
</p:tagLst>
</file>

<file path=ppt/tags/tag32.xml><?xml version="1.0" encoding="utf-8"?>
<p:tagLst xmlns:a="http://schemas.openxmlformats.org/drawingml/2006/main" xmlns:r="http://schemas.openxmlformats.org/officeDocument/2006/relationships" xmlns:p="http://schemas.openxmlformats.org/presentationml/2006/main">
  <p:tag name="AS_UNIQUEID" val="30"/>
</p:tagLst>
</file>

<file path=ppt/tags/tag33.xml><?xml version="1.0" encoding="utf-8"?>
<p:tagLst xmlns:a="http://schemas.openxmlformats.org/drawingml/2006/main" xmlns:r="http://schemas.openxmlformats.org/officeDocument/2006/relationships" xmlns:p="http://schemas.openxmlformats.org/presentationml/2006/main">
  <p:tag name="AS_UNIQUEID" val="260"/>
</p:tagLst>
</file>

<file path=ppt/tags/tag34.xml><?xml version="1.0" encoding="utf-8"?>
<p:tagLst xmlns:a="http://schemas.openxmlformats.org/drawingml/2006/main" xmlns:r="http://schemas.openxmlformats.org/officeDocument/2006/relationships" xmlns:p="http://schemas.openxmlformats.org/presentationml/2006/main">
  <p:tag name="AS_UNIQUEID" val="81"/>
</p:tagLst>
</file>

<file path=ppt/tags/tag4.xml><?xml version="1.0" encoding="utf-8"?>
<p:tagLst xmlns:a="http://schemas.openxmlformats.org/drawingml/2006/main" xmlns:r="http://schemas.openxmlformats.org/officeDocument/2006/relationships" xmlns:p="http://schemas.openxmlformats.org/presentationml/2006/main">
  <p:tag name="AS_UNIQUEID" val="14"/>
</p:tagLst>
</file>

<file path=ppt/tags/tag5.xml><?xml version="1.0" encoding="utf-8"?>
<p:tagLst xmlns:a="http://schemas.openxmlformats.org/drawingml/2006/main" xmlns:r="http://schemas.openxmlformats.org/officeDocument/2006/relationships" xmlns:p="http://schemas.openxmlformats.org/presentationml/2006/main">
  <p:tag name="AS_UNIQUEID" val="260"/>
</p:tagLst>
</file>

<file path=ppt/tags/tag6.xml><?xml version="1.0" encoding="utf-8"?>
<p:tagLst xmlns:a="http://schemas.openxmlformats.org/drawingml/2006/main" xmlns:r="http://schemas.openxmlformats.org/officeDocument/2006/relationships" xmlns:p="http://schemas.openxmlformats.org/presentationml/2006/main">
  <p:tag name="AS_UNIQUEID" val="17"/>
</p:tagLst>
</file>

<file path=ppt/tags/tag7.xml><?xml version="1.0" encoding="utf-8"?>
<p:tagLst xmlns:a="http://schemas.openxmlformats.org/drawingml/2006/main" xmlns:r="http://schemas.openxmlformats.org/officeDocument/2006/relationships" xmlns:p="http://schemas.openxmlformats.org/presentationml/2006/main">
  <p:tag name="AS_UNIQUEID" val="260"/>
</p:tagLst>
</file>

<file path=ppt/tags/tag8.xml><?xml version="1.0" encoding="utf-8"?>
<p:tagLst xmlns:a="http://schemas.openxmlformats.org/drawingml/2006/main" xmlns:r="http://schemas.openxmlformats.org/officeDocument/2006/relationships" xmlns:p="http://schemas.openxmlformats.org/presentationml/2006/main">
  <p:tag name="AS_UNIQUEID" val="20"/>
</p:tagLst>
</file>

<file path=ppt/tags/tag9.xml><?xml version="1.0" encoding="utf-8"?>
<p:tagLst xmlns:a="http://schemas.openxmlformats.org/drawingml/2006/main" xmlns:r="http://schemas.openxmlformats.org/officeDocument/2006/relationships" xmlns:p="http://schemas.openxmlformats.org/presentationml/2006/main">
  <p:tag name="AS_UNIQUEID" val="26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宽屏</PresentationFormat>
  <Paragraphs>73</Paragraphs>
  <Slides>15</Slides>
  <Notes>15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微软雅黑</vt:lpstr>
      <vt:lpstr>等线</vt:lpstr>
      <vt:lpstr>Times New Roman</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2020-12-15T03:04:00Z</dcterms:created>
  <dcterms:modified xsi:type="dcterms:W3CDTF">2023-01-10T10:48:16Z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4FF44BD570A54F2F85DDFE4DF83AA3C9</vt:lpwstr>
  </property>
  <property fmtid="{A09F084E-AD41-489F-8076-AA5BE3082BCA}" pid="100">
    <vt:ui4>5</vt:ui4>
  </property>
  <property fmtid="{64440492-4C8B-11D1-8B70-080036B11A03}" pid="11">
    <vt:lpwstr>www.2ppt.com-爱PPT提供资源下载</vt:lpwstr>
  </property>
</Properties>
</file>