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8" r:id="rId2"/>
    <p:sldId id="346" r:id="rId3"/>
    <p:sldId id="347" r:id="rId4"/>
    <p:sldId id="362" r:id="rId5"/>
    <p:sldId id="381" r:id="rId6"/>
    <p:sldId id="367" r:id="rId7"/>
    <p:sldId id="366" r:id="rId8"/>
    <p:sldId id="311" r:id="rId9"/>
    <p:sldId id="368" r:id="rId10"/>
    <p:sldId id="352" r:id="rId11"/>
    <p:sldId id="355" r:id="rId12"/>
    <p:sldId id="378" r:id="rId13"/>
    <p:sldId id="379" r:id="rId14"/>
    <p:sldId id="380" r:id="rId15"/>
    <p:sldId id="356" r:id="rId16"/>
    <p:sldId id="372" r:id="rId17"/>
    <p:sldId id="314" r:id="rId18"/>
    <p:sldId id="315" r:id="rId19"/>
    <p:sldId id="317" r:id="rId20"/>
    <p:sldId id="377" r:id="rId21"/>
    <p:sldId id="307" r:id="rId22"/>
    <p:sldId id="374" r:id="rId23"/>
    <p:sldId id="340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  <a:srgbClr val="00CCFF"/>
    <a:srgbClr val="FF0000"/>
    <a:srgbClr val="003366"/>
    <a:srgbClr val="FF99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458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355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C3D507-A1CF-46C5-95D3-AB1A35478AF8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51FE397-477A-4C0F-99C1-8FC7345B3606}" type="slidenum">
              <a:rPr lang="zh-CN" altLang="zh-CN" sz="1200" b="0" smtClean="0">
                <a:latin typeface="Arial" panose="020B0604020202020204" pitchFamily="34" charset="0"/>
              </a:rPr>
              <a:t>10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4573927-AE6C-41C0-B2AE-4E07F75AAB24}" type="slidenum">
              <a:rPr lang="zh-CN" altLang="zh-CN" sz="1200" b="0" smtClean="0">
                <a:latin typeface="Arial" panose="020B0604020202020204" pitchFamily="34" charset="0"/>
              </a:rPr>
              <a:t>11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F0E3754-BC52-49C6-A446-4D5F4D31DF8D}" type="slidenum">
              <a:rPr lang="zh-CN" altLang="zh-CN" sz="1200" b="0" smtClean="0">
                <a:latin typeface="Arial" panose="020B0604020202020204" pitchFamily="34" charset="0"/>
              </a:rPr>
              <a:t>15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D21CE5A-88CC-472C-B0DB-ACE635997605}" type="slidenum">
              <a:rPr lang="zh-CN" altLang="zh-CN" sz="1200" b="0" smtClean="0">
                <a:latin typeface="Arial" panose="020B0604020202020204" pitchFamily="34" charset="0"/>
              </a:rPr>
              <a:t>17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960C59B-0445-445A-B855-8C31EBE1810A}" type="slidenum">
              <a:rPr lang="zh-CN" altLang="zh-CN" sz="1200" b="0" smtClean="0">
                <a:latin typeface="Arial" panose="020B0604020202020204" pitchFamily="34" charset="0"/>
              </a:rPr>
              <a:t>18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39F522E-8F17-41D7-8045-BA39A2B44525}" type="slidenum">
              <a:rPr lang="zh-CN" altLang="zh-CN" sz="1200" b="0" smtClean="0">
                <a:latin typeface="Arial" panose="020B0604020202020204" pitchFamily="34" charset="0"/>
              </a:rPr>
              <a:t>19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5F53FCD-C2A2-49C7-ABD3-722E27292E9E}" type="slidenum">
              <a:rPr lang="zh-CN" altLang="zh-CN" sz="1200" b="0" smtClean="0">
                <a:latin typeface="Arial" panose="020B0604020202020204" pitchFamily="34" charset="0"/>
              </a:rPr>
              <a:t>20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6C199E1-1F43-4552-9ED3-4015E8191423}" type="slidenum">
              <a:rPr lang="zh-CN" altLang="zh-CN" sz="1200" b="0" smtClean="0">
                <a:latin typeface="Arial" panose="020B0604020202020204" pitchFamily="34" charset="0"/>
              </a:rPr>
              <a:t>21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968B388-7631-4642-A2BF-CCA206385A43}" type="slidenum">
              <a:rPr lang="zh-CN" altLang="zh-CN" sz="1200" b="0" smtClean="0">
                <a:latin typeface="Arial" panose="020B0604020202020204" pitchFamily="34" charset="0"/>
              </a:rPr>
              <a:t>22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3A86B5F-0289-4B09-A938-C44E37F90C79}" type="slidenum">
              <a:rPr lang="zh-CN" altLang="zh-CN" sz="1200" b="0" smtClean="0">
                <a:latin typeface="Arial" panose="020B0604020202020204" pitchFamily="34" charset="0"/>
              </a:rPr>
              <a:t>2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4E58CBD-3F50-4EA5-8D8A-EAD5412EA1BB}" type="slidenum">
              <a:rPr lang="zh-CN" altLang="zh-CN" sz="1200" b="0" smtClean="0">
                <a:latin typeface="Arial" panose="020B0604020202020204" pitchFamily="34" charset="0"/>
              </a:rPr>
              <a:t>23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B3A8BE0-D42B-46D3-88B7-16BC2E32E964}" type="slidenum">
              <a:rPr lang="zh-CN" altLang="zh-CN" sz="1200" b="0" smtClean="0">
                <a:latin typeface="Arial" panose="020B0604020202020204" pitchFamily="34" charset="0"/>
              </a:rPr>
              <a:t>3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4DAAFCD-9D05-4FE9-8E30-7CCDAC482A0B}" type="slidenum">
              <a:rPr lang="zh-CN" altLang="zh-CN" sz="1200" b="0" smtClean="0">
                <a:latin typeface="Arial" panose="020B0604020202020204" pitchFamily="34" charset="0"/>
              </a:rPr>
              <a:t>4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41EC255-6AD3-4AC0-A9AD-7DBB5FDBA5B9}" type="slidenum">
              <a:rPr lang="zh-CN" altLang="zh-CN" sz="1200" b="0" smtClean="0">
                <a:latin typeface="Arial" panose="020B0604020202020204" pitchFamily="34" charset="0"/>
              </a:rPr>
              <a:t>6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E19EB16-4F7F-4D48-B8FC-72C57A1E0ADE}" type="slidenum">
              <a:rPr lang="zh-CN" altLang="zh-CN" sz="1200" b="0" smtClean="0">
                <a:latin typeface="Arial" panose="020B0604020202020204" pitchFamily="34" charset="0"/>
              </a:rPr>
              <a:t>7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D834074-8442-4B73-AFD2-B1D8032112A9}" type="slidenum">
              <a:rPr lang="zh-CN" altLang="zh-CN" sz="1200" b="0" smtClean="0">
                <a:latin typeface="Arial" panose="020B0604020202020204" pitchFamily="34" charset="0"/>
              </a:rPr>
              <a:t>8</a:t>
            </a:fld>
            <a:endParaRPr lang="zh-CN" altLang="zh-CN" sz="12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4.jpe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7" y="1844824"/>
            <a:ext cx="84969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7200" dirty="0">
                <a:ln w="9525" cmpd="sng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正多边形和圆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301208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228600" y="96838"/>
            <a:ext cx="1905000" cy="58896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smtClean="0">
                <a:solidFill>
                  <a:srgbClr val="FF0000"/>
                </a:solidFill>
                <a:latin typeface="+mn-lt"/>
                <a:ea typeface="+mn-ea"/>
              </a:rPr>
              <a:t>新课讲解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066800" y="4876800"/>
            <a:ext cx="1219200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smtClean="0">
                <a:solidFill>
                  <a:srgbClr val="000099"/>
                </a:solidFill>
                <a:latin typeface="+mn-lt"/>
                <a:ea typeface="+mn-ea"/>
              </a:rPr>
              <a:t>中心</a:t>
            </a:r>
          </a:p>
        </p:txBody>
      </p:sp>
      <p:grpSp>
        <p:nvGrpSpPr>
          <p:cNvPr id="14340" name="Group 4"/>
          <p:cNvGrpSpPr/>
          <p:nvPr/>
        </p:nvGrpSpPr>
        <p:grpSpPr bwMode="auto">
          <a:xfrm>
            <a:off x="2590800" y="136525"/>
            <a:ext cx="3657600" cy="3597275"/>
            <a:chOff x="0" y="0"/>
            <a:chExt cx="2304" cy="2266"/>
          </a:xfrm>
        </p:grpSpPr>
        <p:sp>
          <p:nvSpPr>
            <p:cNvPr id="271383" name="Oval 5"/>
            <p:cNvSpPr>
              <a:spLocks noChangeArrowheads="1"/>
            </p:cNvSpPr>
            <p:nvPr/>
          </p:nvSpPr>
          <p:spPr bwMode="auto">
            <a:xfrm>
              <a:off x="288" y="365"/>
              <a:ext cx="1776" cy="1776"/>
            </a:xfrm>
            <a:prstGeom prst="ellipse">
              <a:avLst/>
            </a:prstGeom>
            <a:noFill/>
            <a:ln w="412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271384" name="Line 6"/>
            <p:cNvSpPr>
              <a:spLocks noChangeShapeType="1"/>
            </p:cNvSpPr>
            <p:nvPr/>
          </p:nvSpPr>
          <p:spPr bwMode="auto">
            <a:xfrm flipH="1">
              <a:off x="306" y="365"/>
              <a:ext cx="816" cy="6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271385" name="Line 7"/>
            <p:cNvSpPr>
              <a:spLocks noChangeShapeType="1"/>
            </p:cNvSpPr>
            <p:nvPr/>
          </p:nvSpPr>
          <p:spPr bwMode="auto">
            <a:xfrm>
              <a:off x="315" y="1037"/>
              <a:ext cx="384" cy="96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271386" name="Line 8"/>
            <p:cNvSpPr>
              <a:spLocks noChangeShapeType="1"/>
            </p:cNvSpPr>
            <p:nvPr/>
          </p:nvSpPr>
          <p:spPr bwMode="auto">
            <a:xfrm flipH="1">
              <a:off x="672" y="1949"/>
              <a:ext cx="1056" cy="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271387" name="Line 9"/>
            <p:cNvSpPr>
              <a:spLocks noChangeShapeType="1"/>
            </p:cNvSpPr>
            <p:nvPr/>
          </p:nvSpPr>
          <p:spPr bwMode="auto">
            <a:xfrm flipH="1" flipV="1">
              <a:off x="1104" y="365"/>
              <a:ext cx="912" cy="5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271388" name="Line 10"/>
            <p:cNvSpPr>
              <a:spLocks noChangeShapeType="1"/>
            </p:cNvSpPr>
            <p:nvPr/>
          </p:nvSpPr>
          <p:spPr bwMode="auto">
            <a:xfrm flipH="1">
              <a:off x="1728" y="941"/>
              <a:ext cx="288" cy="10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14365" name="Text Box 11"/>
            <p:cNvSpPr txBox="1">
              <a:spLocks noChangeArrowheads="1"/>
            </p:cNvSpPr>
            <p:nvPr/>
          </p:nvSpPr>
          <p:spPr bwMode="auto">
            <a:xfrm>
              <a:off x="2016" y="749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E</a:t>
              </a:r>
            </a:p>
          </p:txBody>
        </p:sp>
        <p:sp>
          <p:nvSpPr>
            <p:cNvPr id="14366" name="Text Box 12"/>
            <p:cNvSpPr txBox="1">
              <a:spLocks noChangeArrowheads="1"/>
            </p:cNvSpPr>
            <p:nvPr/>
          </p:nvSpPr>
          <p:spPr bwMode="auto">
            <a:xfrm>
              <a:off x="1728" y="1853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D</a:t>
              </a:r>
            </a:p>
          </p:txBody>
        </p:sp>
        <p:sp>
          <p:nvSpPr>
            <p:cNvPr id="14367" name="Text Box 13"/>
            <p:cNvSpPr txBox="1">
              <a:spLocks noChangeArrowheads="1"/>
            </p:cNvSpPr>
            <p:nvPr/>
          </p:nvSpPr>
          <p:spPr bwMode="auto">
            <a:xfrm>
              <a:off x="384" y="1901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C</a:t>
              </a:r>
            </a:p>
          </p:txBody>
        </p:sp>
        <p:sp>
          <p:nvSpPr>
            <p:cNvPr id="14368" name="Text Box 14"/>
            <p:cNvSpPr txBox="1">
              <a:spLocks noChangeArrowheads="1"/>
            </p:cNvSpPr>
            <p:nvPr/>
          </p:nvSpPr>
          <p:spPr bwMode="auto">
            <a:xfrm>
              <a:off x="0" y="864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B</a:t>
              </a:r>
            </a:p>
          </p:txBody>
        </p:sp>
        <p:sp>
          <p:nvSpPr>
            <p:cNvPr id="14369" name="Text Box 15"/>
            <p:cNvSpPr txBox="1">
              <a:spLocks noChangeArrowheads="1"/>
            </p:cNvSpPr>
            <p:nvPr/>
          </p:nvSpPr>
          <p:spPr bwMode="auto">
            <a:xfrm>
              <a:off x="912" y="0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A</a:t>
              </a:r>
            </a:p>
          </p:txBody>
        </p:sp>
      </p:grp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3733800" y="2133600"/>
            <a:ext cx="76200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i="1">
              <a:latin typeface="+mn-lt"/>
              <a:ea typeface="+mn-ea"/>
            </a:endParaRPr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 flipV="1">
            <a:off x="4495800" y="2133600"/>
            <a:ext cx="8382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i="1">
              <a:latin typeface="+mn-lt"/>
              <a:ea typeface="+mn-ea"/>
            </a:endParaRPr>
          </a:p>
        </p:txBody>
      </p:sp>
      <p:grpSp>
        <p:nvGrpSpPr>
          <p:cNvPr id="3" name="Group 18"/>
          <p:cNvGrpSpPr/>
          <p:nvPr/>
        </p:nvGrpSpPr>
        <p:grpSpPr bwMode="auto">
          <a:xfrm>
            <a:off x="3962400" y="1676400"/>
            <a:ext cx="533400" cy="579438"/>
            <a:chOff x="0" y="0"/>
            <a:chExt cx="336" cy="365"/>
          </a:xfrm>
        </p:grpSpPr>
        <p:sp>
          <p:nvSpPr>
            <p:cNvPr id="271381" name="Line 19"/>
            <p:cNvSpPr>
              <a:spLocks noChangeShapeType="1"/>
            </p:cNvSpPr>
            <p:nvPr/>
          </p:nvSpPr>
          <p:spPr bwMode="auto">
            <a:xfrm>
              <a:off x="336" y="240"/>
              <a:ext cx="0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14358" name="Text Box 20"/>
            <p:cNvSpPr txBox="1">
              <a:spLocks noChangeArrowheads="1"/>
            </p:cNvSpPr>
            <p:nvPr/>
          </p:nvSpPr>
          <p:spPr bwMode="auto">
            <a:xfrm>
              <a:off x="0" y="0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O</a:t>
              </a:r>
            </a:p>
          </p:txBody>
        </p:sp>
      </p:grp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2590800" y="4906963"/>
            <a:ext cx="1219200" cy="5794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smtClean="0">
                <a:solidFill>
                  <a:srgbClr val="000099"/>
                </a:solidFill>
                <a:latin typeface="+mn-lt"/>
                <a:ea typeface="+mn-ea"/>
              </a:rPr>
              <a:t>半径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4191000" y="4876800"/>
            <a:ext cx="1600200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smtClean="0">
                <a:solidFill>
                  <a:srgbClr val="000099"/>
                </a:solidFill>
                <a:latin typeface="+mn-lt"/>
                <a:ea typeface="+mn-ea"/>
              </a:rPr>
              <a:t>中心角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6096000" y="4906963"/>
            <a:ext cx="1600200" cy="5794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smtClean="0">
                <a:solidFill>
                  <a:srgbClr val="000099"/>
                </a:solidFill>
                <a:latin typeface="+mn-lt"/>
                <a:ea typeface="+mn-ea"/>
              </a:rPr>
              <a:t>边心距</a:t>
            </a:r>
          </a:p>
        </p:txBody>
      </p:sp>
      <p:sp>
        <p:nvSpPr>
          <p:cNvPr id="271371" name="Text Box 24"/>
          <p:cNvSpPr txBox="1">
            <a:spLocks noChangeArrowheads="1"/>
          </p:cNvSpPr>
          <p:nvPr/>
        </p:nvSpPr>
        <p:spPr bwMode="auto">
          <a:xfrm>
            <a:off x="228600" y="3886200"/>
            <a:ext cx="4800600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smtClean="0">
                <a:latin typeface="+mn-lt"/>
                <a:ea typeface="+mn-ea"/>
              </a:rPr>
              <a:t>正多边形中的有关概念：</a:t>
            </a:r>
          </a:p>
        </p:txBody>
      </p:sp>
      <p:sp>
        <p:nvSpPr>
          <p:cNvPr id="39961" name="Arc 25"/>
          <p:cNvSpPr/>
          <p:nvPr/>
        </p:nvSpPr>
        <p:spPr bwMode="auto">
          <a:xfrm rot="13280149" flipH="1">
            <a:off x="4433888" y="2166938"/>
            <a:ext cx="246062" cy="344487"/>
          </a:xfrm>
          <a:custGeom>
            <a:avLst/>
            <a:gdLst>
              <a:gd name="T0" fmla="*/ 0 w 20559"/>
              <a:gd name="T1" fmla="*/ 0 h 21600"/>
              <a:gd name="T2" fmla="*/ 35247607 w 20559"/>
              <a:gd name="T3" fmla="*/ 60750873 h 21600"/>
              <a:gd name="T4" fmla="*/ 0 w 20559"/>
              <a:gd name="T5" fmla="*/ 87621560 h 21600"/>
              <a:gd name="T6" fmla="*/ 0 60000 65536"/>
              <a:gd name="T7" fmla="*/ 0 60000 65536"/>
              <a:gd name="T8" fmla="*/ 0 60000 65536"/>
              <a:gd name="T9" fmla="*/ 0 w 20559"/>
              <a:gd name="T10" fmla="*/ 0 h 21600"/>
              <a:gd name="T11" fmla="*/ 20559 w 2055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59" h="21600" fill="none" extrusionOk="0">
                <a:moveTo>
                  <a:pt x="-1" y="0"/>
                </a:moveTo>
                <a:cubicBezTo>
                  <a:pt x="9377" y="0"/>
                  <a:pt x="17683" y="6050"/>
                  <a:pt x="20559" y="14975"/>
                </a:cubicBezTo>
              </a:path>
              <a:path w="20559" h="21600" stroke="0" extrusionOk="0">
                <a:moveTo>
                  <a:pt x="-1" y="0"/>
                </a:moveTo>
                <a:cubicBezTo>
                  <a:pt x="9377" y="0"/>
                  <a:pt x="17683" y="6050"/>
                  <a:pt x="20559" y="149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i="1">
              <a:latin typeface="+mn-lt"/>
              <a:ea typeface="+mn-ea"/>
            </a:endParaRPr>
          </a:p>
        </p:txBody>
      </p:sp>
      <p:grpSp>
        <p:nvGrpSpPr>
          <p:cNvPr id="4" name="Group 26"/>
          <p:cNvGrpSpPr/>
          <p:nvPr/>
        </p:nvGrpSpPr>
        <p:grpSpPr bwMode="auto">
          <a:xfrm>
            <a:off x="4267200" y="2128838"/>
            <a:ext cx="762000" cy="1627187"/>
            <a:chOff x="0" y="0"/>
            <a:chExt cx="480" cy="1025"/>
          </a:xfrm>
        </p:grpSpPr>
        <p:grpSp>
          <p:nvGrpSpPr>
            <p:cNvPr id="14351" name="Group 27"/>
            <p:cNvGrpSpPr/>
            <p:nvPr/>
          </p:nvGrpSpPr>
          <p:grpSpPr bwMode="auto">
            <a:xfrm>
              <a:off x="0" y="0"/>
              <a:ext cx="144" cy="720"/>
              <a:chOff x="0" y="0"/>
              <a:chExt cx="144" cy="720"/>
            </a:xfrm>
          </p:grpSpPr>
          <p:sp>
            <p:nvSpPr>
              <p:cNvPr id="271377" name="Line 28"/>
              <p:cNvSpPr>
                <a:spLocks noChangeShapeType="1"/>
              </p:cNvSpPr>
              <p:nvPr/>
            </p:nvSpPr>
            <p:spPr bwMode="auto">
              <a:xfrm flipH="1">
                <a:off x="144" y="0"/>
                <a:ext cx="0" cy="72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i="1">
                  <a:latin typeface="+mn-lt"/>
                  <a:ea typeface="+mn-ea"/>
                </a:endParaRPr>
              </a:p>
            </p:txBody>
          </p:sp>
          <p:grpSp>
            <p:nvGrpSpPr>
              <p:cNvPr id="14354" name="Group 29"/>
              <p:cNvGrpSpPr/>
              <p:nvPr/>
            </p:nvGrpSpPr>
            <p:grpSpPr bwMode="auto">
              <a:xfrm>
                <a:off x="0" y="576"/>
                <a:ext cx="144" cy="144"/>
                <a:chOff x="0" y="0"/>
                <a:chExt cx="96" cy="96"/>
              </a:xfrm>
            </p:grpSpPr>
            <p:sp>
              <p:nvSpPr>
                <p:cNvPr id="271379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i="1">
                    <a:latin typeface="+mn-lt"/>
                    <a:ea typeface="+mn-ea"/>
                  </a:endParaRPr>
                </a:p>
              </p:txBody>
            </p:sp>
            <p:sp>
              <p:nvSpPr>
                <p:cNvPr id="271380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i="1">
                    <a:latin typeface="+mn-lt"/>
                    <a:ea typeface="+mn-ea"/>
                  </a:endParaRPr>
                </a:p>
              </p:txBody>
            </p:sp>
          </p:grpSp>
        </p:grpSp>
        <p:sp>
          <p:nvSpPr>
            <p:cNvPr id="14352" name="Text Box 32"/>
            <p:cNvSpPr txBox="1">
              <a:spLocks noChangeArrowheads="1"/>
            </p:cNvSpPr>
            <p:nvPr/>
          </p:nvSpPr>
          <p:spPr bwMode="auto">
            <a:xfrm>
              <a:off x="0" y="660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F</a:t>
              </a:r>
            </a:p>
          </p:txBody>
        </p:sp>
      </p:grpSp>
      <p:sp>
        <p:nvSpPr>
          <p:cNvPr id="39969" name="AutoShape 33"/>
          <p:cNvSpPr>
            <a:spLocks noChangeArrowheads="1"/>
          </p:cNvSpPr>
          <p:nvPr/>
        </p:nvSpPr>
        <p:spPr bwMode="auto">
          <a:xfrm>
            <a:off x="990600" y="5943600"/>
            <a:ext cx="7848600" cy="609600"/>
          </a:xfrm>
          <a:prstGeom prst="wedgeRoundRectCallout">
            <a:avLst>
              <a:gd name="adj1" fmla="val -40273"/>
              <a:gd name="adj2" fmla="val -133593"/>
              <a:gd name="adj3" fmla="val 16667"/>
            </a:avLst>
          </a:prstGeom>
          <a:noFill/>
          <a:ln w="9525">
            <a:solidFill>
              <a:srgbClr val="000080"/>
            </a:solidFill>
            <a:miter lim="800000"/>
          </a:ln>
        </p:spPr>
        <p:txBody>
          <a:bodyPr/>
          <a:lstStyle/>
          <a:p>
            <a:pPr algn="ctr">
              <a:defRPr/>
            </a:pPr>
            <a:r>
              <a:rPr lang="zh-CN" sz="3200">
                <a:solidFill>
                  <a:srgbClr val="FF0000"/>
                </a:solidFill>
                <a:latin typeface="+mn-lt"/>
                <a:ea typeface="+mn-ea"/>
              </a:rPr>
              <a:t>既是外接圆的圆心，也是内切圆的圆心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57" grpId="0" autoUpdateAnimBg="0"/>
      <p:bldP spid="39958" grpId="0" autoUpdateAnimBg="0"/>
      <p:bldP spid="39959" grpId="0" autoUpdateAnimBg="0"/>
      <p:bldP spid="3996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76200" y="96838"/>
            <a:ext cx="1905000" cy="58896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smtClean="0">
                <a:solidFill>
                  <a:srgbClr val="FF0000"/>
                </a:solidFill>
                <a:latin typeface="+mn-lt"/>
                <a:ea typeface="+mn-ea"/>
              </a:rPr>
              <a:t>新课讲解</a:t>
            </a:r>
          </a:p>
        </p:txBody>
      </p:sp>
      <p:grpSp>
        <p:nvGrpSpPr>
          <p:cNvPr id="2053" name="Group 3"/>
          <p:cNvGrpSpPr/>
          <p:nvPr/>
        </p:nvGrpSpPr>
        <p:grpSpPr bwMode="auto">
          <a:xfrm>
            <a:off x="4572000" y="169863"/>
            <a:ext cx="3657600" cy="3597275"/>
            <a:chOff x="0" y="0"/>
            <a:chExt cx="2304" cy="2266"/>
          </a:xfrm>
        </p:grpSpPr>
        <p:sp>
          <p:nvSpPr>
            <p:cNvPr id="273433" name="Oval 4"/>
            <p:cNvSpPr>
              <a:spLocks noChangeArrowheads="1"/>
            </p:cNvSpPr>
            <p:nvPr/>
          </p:nvSpPr>
          <p:spPr bwMode="auto">
            <a:xfrm>
              <a:off x="288" y="365"/>
              <a:ext cx="1776" cy="1776"/>
            </a:xfrm>
            <a:prstGeom prst="ellipse">
              <a:avLst/>
            </a:prstGeom>
            <a:noFill/>
            <a:ln w="412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273434" name="Line 5"/>
            <p:cNvSpPr>
              <a:spLocks noChangeShapeType="1"/>
            </p:cNvSpPr>
            <p:nvPr/>
          </p:nvSpPr>
          <p:spPr bwMode="auto">
            <a:xfrm flipH="1">
              <a:off x="306" y="365"/>
              <a:ext cx="816" cy="6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273435" name="Line 6"/>
            <p:cNvSpPr>
              <a:spLocks noChangeShapeType="1"/>
            </p:cNvSpPr>
            <p:nvPr/>
          </p:nvSpPr>
          <p:spPr bwMode="auto">
            <a:xfrm>
              <a:off x="315" y="1037"/>
              <a:ext cx="384" cy="96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273436" name="Line 7"/>
            <p:cNvSpPr>
              <a:spLocks noChangeShapeType="1"/>
            </p:cNvSpPr>
            <p:nvPr/>
          </p:nvSpPr>
          <p:spPr bwMode="auto">
            <a:xfrm flipH="1">
              <a:off x="672" y="1949"/>
              <a:ext cx="1056" cy="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273437" name="Line 8"/>
            <p:cNvSpPr>
              <a:spLocks noChangeShapeType="1"/>
            </p:cNvSpPr>
            <p:nvPr/>
          </p:nvSpPr>
          <p:spPr bwMode="auto">
            <a:xfrm flipH="1" flipV="1">
              <a:off x="1104" y="365"/>
              <a:ext cx="912" cy="5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273438" name="Line 9"/>
            <p:cNvSpPr>
              <a:spLocks noChangeShapeType="1"/>
            </p:cNvSpPr>
            <p:nvPr/>
          </p:nvSpPr>
          <p:spPr bwMode="auto">
            <a:xfrm flipH="1">
              <a:off x="1728" y="941"/>
              <a:ext cx="288" cy="10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2078" name="Text Box 10"/>
            <p:cNvSpPr txBox="1">
              <a:spLocks noChangeArrowheads="1"/>
            </p:cNvSpPr>
            <p:nvPr/>
          </p:nvSpPr>
          <p:spPr bwMode="auto">
            <a:xfrm>
              <a:off x="2016" y="749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E</a:t>
              </a:r>
            </a:p>
          </p:txBody>
        </p:sp>
        <p:sp>
          <p:nvSpPr>
            <p:cNvPr id="2079" name="Text Box 11"/>
            <p:cNvSpPr txBox="1">
              <a:spLocks noChangeArrowheads="1"/>
            </p:cNvSpPr>
            <p:nvPr/>
          </p:nvSpPr>
          <p:spPr bwMode="auto">
            <a:xfrm>
              <a:off x="1728" y="1853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D</a:t>
              </a:r>
            </a:p>
          </p:txBody>
        </p:sp>
        <p:sp>
          <p:nvSpPr>
            <p:cNvPr id="2080" name="Text Box 12"/>
            <p:cNvSpPr txBox="1">
              <a:spLocks noChangeArrowheads="1"/>
            </p:cNvSpPr>
            <p:nvPr/>
          </p:nvSpPr>
          <p:spPr bwMode="auto">
            <a:xfrm>
              <a:off x="384" y="1901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C</a:t>
              </a:r>
            </a:p>
          </p:txBody>
        </p:sp>
        <p:sp>
          <p:nvSpPr>
            <p:cNvPr id="2081" name="Text Box 13"/>
            <p:cNvSpPr txBox="1">
              <a:spLocks noChangeArrowheads="1"/>
            </p:cNvSpPr>
            <p:nvPr/>
          </p:nvSpPr>
          <p:spPr bwMode="auto">
            <a:xfrm>
              <a:off x="0" y="864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B</a:t>
              </a:r>
            </a:p>
          </p:txBody>
        </p:sp>
        <p:sp>
          <p:nvSpPr>
            <p:cNvPr id="2082" name="Text Box 14"/>
            <p:cNvSpPr txBox="1">
              <a:spLocks noChangeArrowheads="1"/>
            </p:cNvSpPr>
            <p:nvPr/>
          </p:nvSpPr>
          <p:spPr bwMode="auto">
            <a:xfrm>
              <a:off x="912" y="0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A</a:t>
              </a:r>
            </a:p>
          </p:txBody>
        </p:sp>
      </p:grpSp>
      <p:sp>
        <p:nvSpPr>
          <p:cNvPr id="273412" name="Line 15"/>
          <p:cNvSpPr>
            <a:spLocks noChangeShapeType="1"/>
          </p:cNvSpPr>
          <p:nvPr/>
        </p:nvSpPr>
        <p:spPr bwMode="auto">
          <a:xfrm flipH="1">
            <a:off x="5715000" y="2166938"/>
            <a:ext cx="76200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i="1">
              <a:latin typeface="+mn-lt"/>
              <a:ea typeface="+mn-ea"/>
            </a:endParaRPr>
          </a:p>
        </p:txBody>
      </p:sp>
      <p:sp>
        <p:nvSpPr>
          <p:cNvPr id="273413" name="Line 16"/>
          <p:cNvSpPr>
            <a:spLocks noChangeShapeType="1"/>
          </p:cNvSpPr>
          <p:nvPr/>
        </p:nvSpPr>
        <p:spPr bwMode="auto">
          <a:xfrm flipH="1" flipV="1">
            <a:off x="6477000" y="2166938"/>
            <a:ext cx="8382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i="1">
              <a:latin typeface="+mn-lt"/>
              <a:ea typeface="+mn-ea"/>
            </a:endParaRPr>
          </a:p>
        </p:txBody>
      </p:sp>
      <p:grpSp>
        <p:nvGrpSpPr>
          <p:cNvPr id="2056" name="Group 17"/>
          <p:cNvGrpSpPr/>
          <p:nvPr/>
        </p:nvGrpSpPr>
        <p:grpSpPr bwMode="auto">
          <a:xfrm>
            <a:off x="5943600" y="1709738"/>
            <a:ext cx="533400" cy="579437"/>
            <a:chOff x="0" y="0"/>
            <a:chExt cx="336" cy="365"/>
          </a:xfrm>
        </p:grpSpPr>
        <p:sp>
          <p:nvSpPr>
            <p:cNvPr id="273431" name="Line 18"/>
            <p:cNvSpPr>
              <a:spLocks noChangeShapeType="1"/>
            </p:cNvSpPr>
            <p:nvPr/>
          </p:nvSpPr>
          <p:spPr bwMode="auto">
            <a:xfrm>
              <a:off x="336" y="240"/>
              <a:ext cx="0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2071" name="Text Box 19"/>
            <p:cNvSpPr txBox="1">
              <a:spLocks noChangeArrowheads="1"/>
            </p:cNvSpPr>
            <p:nvPr/>
          </p:nvSpPr>
          <p:spPr bwMode="auto">
            <a:xfrm>
              <a:off x="0" y="0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O</a:t>
              </a:r>
            </a:p>
          </p:txBody>
        </p:sp>
      </p:grpSp>
      <p:sp>
        <p:nvSpPr>
          <p:cNvPr id="273415" name="Arc 20"/>
          <p:cNvSpPr/>
          <p:nvPr/>
        </p:nvSpPr>
        <p:spPr bwMode="auto">
          <a:xfrm rot="13280149" flipH="1">
            <a:off x="6415088" y="2200275"/>
            <a:ext cx="246062" cy="344488"/>
          </a:xfrm>
          <a:custGeom>
            <a:avLst/>
            <a:gdLst>
              <a:gd name="T0" fmla="*/ 0 w 20559"/>
              <a:gd name="T1" fmla="*/ 0 h 21600"/>
              <a:gd name="T2" fmla="*/ 35247607 w 20559"/>
              <a:gd name="T3" fmla="*/ 60750873 h 21600"/>
              <a:gd name="T4" fmla="*/ 0 w 20559"/>
              <a:gd name="T5" fmla="*/ 87621560 h 21600"/>
              <a:gd name="T6" fmla="*/ 0 60000 65536"/>
              <a:gd name="T7" fmla="*/ 0 60000 65536"/>
              <a:gd name="T8" fmla="*/ 0 60000 65536"/>
              <a:gd name="T9" fmla="*/ 0 w 20559"/>
              <a:gd name="T10" fmla="*/ 0 h 21600"/>
              <a:gd name="T11" fmla="*/ 20559 w 2055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59" h="21600" fill="none" extrusionOk="0">
                <a:moveTo>
                  <a:pt x="-1" y="0"/>
                </a:moveTo>
                <a:cubicBezTo>
                  <a:pt x="9377" y="0"/>
                  <a:pt x="17683" y="6050"/>
                  <a:pt x="20559" y="14975"/>
                </a:cubicBezTo>
              </a:path>
              <a:path w="20559" h="21600" stroke="0" extrusionOk="0">
                <a:moveTo>
                  <a:pt x="-1" y="0"/>
                </a:moveTo>
                <a:cubicBezTo>
                  <a:pt x="9377" y="0"/>
                  <a:pt x="17683" y="6050"/>
                  <a:pt x="20559" y="149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i="1">
              <a:latin typeface="+mn-lt"/>
              <a:ea typeface="+mn-ea"/>
            </a:endParaRPr>
          </a:p>
        </p:txBody>
      </p:sp>
      <p:grpSp>
        <p:nvGrpSpPr>
          <p:cNvPr id="2058" name="Group 21"/>
          <p:cNvGrpSpPr/>
          <p:nvPr/>
        </p:nvGrpSpPr>
        <p:grpSpPr bwMode="auto">
          <a:xfrm>
            <a:off x="6248400" y="2162175"/>
            <a:ext cx="762000" cy="1627188"/>
            <a:chOff x="0" y="0"/>
            <a:chExt cx="480" cy="1025"/>
          </a:xfrm>
        </p:grpSpPr>
        <p:grpSp>
          <p:nvGrpSpPr>
            <p:cNvPr id="2064" name="Group 22"/>
            <p:cNvGrpSpPr/>
            <p:nvPr/>
          </p:nvGrpSpPr>
          <p:grpSpPr bwMode="auto">
            <a:xfrm>
              <a:off x="0" y="0"/>
              <a:ext cx="144" cy="720"/>
              <a:chOff x="0" y="0"/>
              <a:chExt cx="144" cy="720"/>
            </a:xfrm>
          </p:grpSpPr>
          <p:sp>
            <p:nvSpPr>
              <p:cNvPr id="273427" name="Line 23"/>
              <p:cNvSpPr>
                <a:spLocks noChangeShapeType="1"/>
              </p:cNvSpPr>
              <p:nvPr/>
            </p:nvSpPr>
            <p:spPr bwMode="auto">
              <a:xfrm flipH="1">
                <a:off x="144" y="0"/>
                <a:ext cx="0" cy="72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i="1">
                  <a:latin typeface="+mn-lt"/>
                  <a:ea typeface="+mn-ea"/>
                </a:endParaRPr>
              </a:p>
            </p:txBody>
          </p:sp>
          <p:grpSp>
            <p:nvGrpSpPr>
              <p:cNvPr id="2067" name="Group 24"/>
              <p:cNvGrpSpPr/>
              <p:nvPr/>
            </p:nvGrpSpPr>
            <p:grpSpPr bwMode="auto">
              <a:xfrm>
                <a:off x="0" y="576"/>
                <a:ext cx="144" cy="144"/>
                <a:chOff x="0" y="0"/>
                <a:chExt cx="96" cy="96"/>
              </a:xfrm>
            </p:grpSpPr>
            <p:sp>
              <p:nvSpPr>
                <p:cNvPr id="27342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i="1">
                    <a:latin typeface="+mn-lt"/>
                    <a:ea typeface="+mn-ea"/>
                  </a:endParaRPr>
                </a:p>
              </p:txBody>
            </p:sp>
            <p:sp>
              <p:nvSpPr>
                <p:cNvPr id="27343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i="1">
                    <a:latin typeface="+mn-lt"/>
                    <a:ea typeface="+mn-ea"/>
                  </a:endParaRPr>
                </a:p>
              </p:txBody>
            </p:sp>
          </p:grpSp>
        </p:grpSp>
        <p:sp>
          <p:nvSpPr>
            <p:cNvPr id="2065" name="Text Box 27"/>
            <p:cNvSpPr txBox="1">
              <a:spLocks noChangeArrowheads="1"/>
            </p:cNvSpPr>
            <p:nvPr/>
          </p:nvSpPr>
          <p:spPr bwMode="auto">
            <a:xfrm>
              <a:off x="0" y="660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i="1"/>
                <a:t>F</a:t>
              </a:r>
            </a:p>
          </p:txBody>
        </p:sp>
      </p:grpSp>
      <p:graphicFrame>
        <p:nvGraphicFramePr>
          <p:cNvPr id="42013" name="Object 29"/>
          <p:cNvGraphicFramePr>
            <a:graphicFrameLocks noChangeAspect="1"/>
          </p:cNvGraphicFramePr>
          <p:nvPr/>
        </p:nvGraphicFramePr>
        <p:xfrm>
          <a:off x="2786063" y="2857500"/>
          <a:ext cx="928687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4" imgW="469900" imgH="520700" progId="Equation.DSMT4">
                  <p:embed/>
                </p:oleObj>
              </mc:Choice>
              <mc:Fallback>
                <p:oleObj name="Equation" r:id="rId4" imgW="469900" imgH="5207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857500"/>
                        <a:ext cx="928687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14" name="Object 30"/>
          <p:cNvGraphicFramePr>
            <a:graphicFrameLocks noGrp="1" noChangeAspect="1"/>
          </p:cNvGraphicFramePr>
          <p:nvPr>
            <p:ph idx="4294967295"/>
          </p:nvPr>
        </p:nvGraphicFramePr>
        <p:xfrm>
          <a:off x="1908175" y="1852613"/>
          <a:ext cx="20574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r:id="rId6" imgW="1092200" imgH="520700" progId="Equation.3">
                  <p:embed/>
                </p:oleObj>
              </mc:Choice>
              <mc:Fallback>
                <p:oleObj r:id="rId6" imgW="1092200" imgH="520700" progId="Equation.3">
                  <p:embed/>
                  <p:pic>
                    <p:nvPicPr>
                      <p:cNvPr id="0" name="Object 3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852613"/>
                        <a:ext cx="20574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31"/>
          <p:cNvGrpSpPr/>
          <p:nvPr/>
        </p:nvGrpSpPr>
        <p:grpSpPr bwMode="auto">
          <a:xfrm>
            <a:off x="4800600" y="4800600"/>
            <a:ext cx="4038600" cy="1447800"/>
            <a:chOff x="0" y="0"/>
            <a:chExt cx="2544" cy="912"/>
          </a:xfrm>
        </p:grpSpPr>
        <p:sp>
          <p:nvSpPr>
            <p:cNvPr id="273423" name="Text Box 32"/>
            <p:cNvSpPr txBox="1">
              <a:spLocks noChangeArrowheads="1"/>
            </p:cNvSpPr>
            <p:nvPr/>
          </p:nvSpPr>
          <p:spPr bwMode="auto">
            <a:xfrm>
              <a:off x="192" y="240"/>
              <a:ext cx="2208" cy="3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CN" sz="3200" smtClean="0">
                  <a:latin typeface="+mn-lt"/>
                  <a:ea typeface="+mn-ea"/>
                </a:rPr>
                <a:t>中心角与内角互补</a:t>
              </a:r>
            </a:p>
          </p:txBody>
        </p:sp>
        <p:sp>
          <p:nvSpPr>
            <p:cNvPr id="273424" name="AutoShape 33"/>
            <p:cNvSpPr>
              <a:spLocks noChangeArrowheads="1"/>
            </p:cNvSpPr>
            <p:nvPr/>
          </p:nvSpPr>
          <p:spPr bwMode="auto">
            <a:xfrm>
              <a:off x="0" y="0"/>
              <a:ext cx="2544" cy="912"/>
            </a:xfrm>
            <a:prstGeom prst="cloudCallout">
              <a:avLst>
                <a:gd name="adj1" fmla="val -44458"/>
                <a:gd name="adj2" fmla="val 51097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/>
            <a:lstStyle/>
            <a:p>
              <a:pPr algn="ctr">
                <a:defRPr/>
              </a:pPr>
              <a:endParaRPr lang="zh-CN" altLang="zh-CN" sz="1800" b="0">
                <a:latin typeface="+mn-lt"/>
                <a:ea typeface="+mn-ea"/>
              </a:endParaRPr>
            </a:p>
          </p:txBody>
        </p:sp>
      </p:grp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323850" y="836613"/>
            <a:ext cx="6507163" cy="4032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zh-CN" altLang="zh-CN" sz="3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</a:endParaRPr>
          </a:p>
          <a:p>
            <a:pPr eaLnBrk="0" hangingPunct="0">
              <a:defRPr/>
            </a:pPr>
            <a:r>
              <a:rPr 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正</a:t>
            </a:r>
            <a:r>
              <a:rPr lang="zh-CN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n</a:t>
            </a:r>
            <a:r>
              <a:rPr 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边形的一个内角的</a:t>
            </a:r>
          </a:p>
          <a:p>
            <a:pPr eaLnBrk="0" hangingPunct="0">
              <a:defRPr/>
            </a:pPr>
            <a:endParaRPr lang="zh-CN" sz="3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</a:endParaRPr>
          </a:p>
          <a:p>
            <a:pPr eaLnBrk="0" hangingPunct="0">
              <a:defRPr/>
            </a:pPr>
            <a:r>
              <a:rPr 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度数是</a:t>
            </a:r>
            <a:r>
              <a:rPr lang="zh-CN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____________;</a:t>
            </a:r>
          </a:p>
          <a:p>
            <a:pPr eaLnBrk="0" hangingPunct="0">
              <a:defRPr/>
            </a:pPr>
            <a:endParaRPr lang="zh-CN" altLang="zh-CN" sz="3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</a:endParaRPr>
          </a:p>
          <a:p>
            <a:pPr eaLnBrk="0" hangingPunct="0">
              <a:defRPr/>
            </a:pPr>
            <a:r>
              <a:rPr 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中心角是</a:t>
            </a:r>
            <a:r>
              <a:rPr lang="zh-CN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___________;</a:t>
            </a:r>
          </a:p>
          <a:p>
            <a:pPr eaLnBrk="0" hangingPunct="0">
              <a:defRPr/>
            </a:pPr>
            <a:r>
              <a:rPr 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正多边形的中心角与外角的大小关系是</a:t>
            </a:r>
            <a:r>
              <a:rPr lang="zh-CN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________.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1268413" y="4221163"/>
            <a:ext cx="10001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相等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273050"/>
            <a:ext cx="8713787" cy="1644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zh-CN" sz="2800" dirty="0">
                <a:latin typeface="+mn-lt"/>
                <a:ea typeface="+mn-ea"/>
              </a:rPr>
              <a:t>例</a:t>
            </a:r>
            <a:r>
              <a:rPr lang="en-US" altLang="zh-CN" sz="2800" dirty="0">
                <a:latin typeface="+mn-lt"/>
                <a:ea typeface="+mn-ea"/>
              </a:rPr>
              <a:t>1      </a:t>
            </a:r>
            <a:r>
              <a:rPr lang="zh-CN" altLang="zh-CN" sz="2800" dirty="0">
                <a:latin typeface="+mn-lt"/>
                <a:ea typeface="+mn-ea"/>
              </a:rPr>
              <a:t>用尺规作圆的内接正方形．</a:t>
            </a:r>
          </a:p>
          <a:p>
            <a:pPr>
              <a:lnSpc>
                <a:spcPct val="120000"/>
              </a:lnSpc>
              <a:defRPr/>
            </a:pPr>
            <a:r>
              <a:rPr lang="zh-CN" altLang="zh-CN" sz="2800" dirty="0">
                <a:latin typeface="+mn-lt"/>
                <a:ea typeface="+mn-ea"/>
              </a:rPr>
              <a:t>已知：如图29</a:t>
            </a:r>
            <a:r>
              <a:rPr lang="en-US" altLang="zh-CN" sz="2800" dirty="0">
                <a:latin typeface="+mn-lt"/>
                <a:ea typeface="+mn-ea"/>
              </a:rPr>
              <a:t>-</a:t>
            </a:r>
            <a:r>
              <a:rPr lang="zh-CN" altLang="zh-CN" sz="2800" dirty="0">
                <a:latin typeface="+mn-lt"/>
                <a:ea typeface="+mn-ea"/>
              </a:rPr>
              <a:t>5</a:t>
            </a:r>
            <a:r>
              <a:rPr lang="en-US" altLang="zh-CN" sz="2800" dirty="0">
                <a:latin typeface="+mn-lt"/>
                <a:ea typeface="+mn-ea"/>
              </a:rPr>
              <a:t>-</a:t>
            </a:r>
            <a:r>
              <a:rPr lang="zh-CN" altLang="zh-CN" sz="2800" dirty="0">
                <a:latin typeface="+mn-lt"/>
                <a:ea typeface="+mn-ea"/>
              </a:rPr>
              <a:t>2</a:t>
            </a:r>
            <a:r>
              <a:rPr lang="zh-CN" altLang="en-US" sz="2800" dirty="0">
                <a:latin typeface="+mn-lt"/>
                <a:ea typeface="+mn-ea"/>
              </a:rPr>
              <a:t>，⊙</a:t>
            </a:r>
            <a:r>
              <a:rPr lang="zh-CN" altLang="zh-CN" sz="2800" i="1" dirty="0">
                <a:latin typeface="+mn-lt"/>
                <a:ea typeface="+mn-ea"/>
              </a:rPr>
              <a:t>O</a:t>
            </a:r>
            <a:r>
              <a:rPr lang="en-US" altLang="zh-CN" sz="2800" dirty="0">
                <a:latin typeface="+mn-lt"/>
                <a:ea typeface="+mn-ea"/>
              </a:rPr>
              <a:t>.</a:t>
            </a:r>
            <a:endParaRPr lang="zh-CN" altLang="zh-CN" sz="2800" dirty="0">
              <a:latin typeface="+mn-lt"/>
              <a:ea typeface="+mn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zh-CN" sz="2800" dirty="0">
                <a:latin typeface="+mn-lt"/>
                <a:ea typeface="+mn-ea"/>
              </a:rPr>
              <a:t>求作：正方形</a:t>
            </a:r>
            <a:r>
              <a:rPr lang="zh-CN" altLang="zh-CN" sz="2800" i="1" dirty="0">
                <a:latin typeface="+mn-lt"/>
                <a:ea typeface="+mn-ea"/>
              </a:rPr>
              <a:t>ABC</a:t>
            </a:r>
            <a:r>
              <a:rPr lang="en-US" altLang="zh-CN" sz="2800" i="1" dirty="0">
                <a:latin typeface="+mn-lt"/>
                <a:ea typeface="+mn-ea"/>
              </a:rPr>
              <a:t>D</a:t>
            </a:r>
            <a:r>
              <a:rPr lang="zh-CN" altLang="zh-CN" sz="2800" dirty="0">
                <a:latin typeface="+mn-lt"/>
                <a:ea typeface="+mn-ea"/>
              </a:rPr>
              <a:t>内接于</a:t>
            </a:r>
            <a:r>
              <a:rPr lang="zh-CN" altLang="en-US" sz="2800" dirty="0">
                <a:latin typeface="+mn-lt"/>
                <a:ea typeface="+mn-ea"/>
              </a:rPr>
              <a:t>⊙</a:t>
            </a:r>
            <a:r>
              <a:rPr lang="zh-CN" altLang="zh-CN" sz="2800" i="1" dirty="0">
                <a:latin typeface="+mn-lt"/>
                <a:ea typeface="+mn-ea"/>
              </a:rPr>
              <a:t>O</a:t>
            </a:r>
            <a:r>
              <a:rPr lang="en-US" altLang="zh-CN" sz="2800" dirty="0">
                <a:latin typeface="+mn-lt"/>
                <a:ea typeface="+mn-ea"/>
              </a:rPr>
              <a:t>.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2625" y="1976438"/>
            <a:ext cx="7418388" cy="337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388" y="5537200"/>
            <a:ext cx="8713787" cy="1125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zh-CN" sz="2800" dirty="0">
                <a:latin typeface="+mn-lt"/>
                <a:ea typeface="+mn-ea"/>
              </a:rPr>
              <a:t>作法：</a:t>
            </a:r>
            <a:r>
              <a:rPr lang="zh-CN" altLang="en-US" sz="2800" dirty="0">
                <a:latin typeface="+mn-lt"/>
                <a:ea typeface="+mn-ea"/>
              </a:rPr>
              <a:t>（</a:t>
            </a:r>
            <a:r>
              <a:rPr lang="en-US" altLang="zh-CN" sz="2800" dirty="0">
                <a:latin typeface="+mn-lt"/>
                <a:ea typeface="+mn-ea"/>
              </a:rPr>
              <a:t>1</a:t>
            </a:r>
            <a:r>
              <a:rPr lang="zh-CN" altLang="zh-CN" sz="2800" dirty="0">
                <a:latin typeface="+mn-lt"/>
                <a:ea typeface="+mn-ea"/>
              </a:rPr>
              <a:t>）如图29</a:t>
            </a:r>
            <a:r>
              <a:rPr lang="en-US" altLang="zh-CN" sz="2800" dirty="0">
                <a:latin typeface="+mn-lt"/>
                <a:ea typeface="+mn-ea"/>
              </a:rPr>
              <a:t>-</a:t>
            </a:r>
            <a:r>
              <a:rPr lang="zh-CN" altLang="zh-CN" sz="2800" dirty="0">
                <a:latin typeface="+mn-lt"/>
                <a:ea typeface="+mn-ea"/>
              </a:rPr>
              <a:t>5</a:t>
            </a:r>
            <a:r>
              <a:rPr lang="en-US" altLang="zh-CN" sz="2800" dirty="0">
                <a:latin typeface="+mn-lt"/>
                <a:ea typeface="+mn-ea"/>
              </a:rPr>
              <a:t>-</a:t>
            </a:r>
            <a:r>
              <a:rPr lang="zh-CN" altLang="zh-CN" sz="2800" dirty="0">
                <a:latin typeface="+mn-lt"/>
                <a:ea typeface="+mn-ea"/>
              </a:rPr>
              <a:t>3，作两条互相垂直的直径</a:t>
            </a:r>
            <a:r>
              <a:rPr lang="zh-CN" altLang="zh-CN" sz="2800" i="1" dirty="0">
                <a:latin typeface="+mn-lt"/>
                <a:ea typeface="+mn-ea"/>
              </a:rPr>
              <a:t>AC</a:t>
            </a:r>
            <a:r>
              <a:rPr lang="zh-CN" altLang="en-US" sz="2800" dirty="0">
                <a:latin typeface="+mn-lt"/>
                <a:ea typeface="+mn-ea"/>
              </a:rPr>
              <a:t>，</a:t>
            </a:r>
            <a:r>
              <a:rPr lang="zh-CN" altLang="zh-CN" sz="2800" i="1" dirty="0">
                <a:latin typeface="+mn-lt"/>
                <a:ea typeface="+mn-ea"/>
              </a:rPr>
              <a:t>BD</a:t>
            </a:r>
            <a:r>
              <a:rPr lang="zh-CN" altLang="zh-CN" sz="2800" dirty="0">
                <a:latin typeface="+mn-lt"/>
                <a:ea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938" y="981075"/>
            <a:ext cx="8712200" cy="657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latin typeface="+mn-lt"/>
                <a:ea typeface="+mn-ea"/>
              </a:rPr>
              <a:t>（</a:t>
            </a:r>
            <a:r>
              <a:rPr lang="zh-CN" altLang="zh-CN" sz="2800" dirty="0">
                <a:latin typeface="+mn-lt"/>
                <a:ea typeface="+mn-ea"/>
              </a:rPr>
              <a:t>2）顺次连接</a:t>
            </a:r>
            <a:r>
              <a:rPr lang="zh-CN" altLang="zh-CN" sz="2800" i="1" dirty="0">
                <a:latin typeface="+mn-lt"/>
                <a:ea typeface="+mn-ea"/>
              </a:rPr>
              <a:t>AB</a:t>
            </a:r>
            <a:r>
              <a:rPr lang="zh-CN" altLang="en-US" sz="2800" dirty="0">
                <a:latin typeface="+mn-lt"/>
                <a:ea typeface="+mn-ea"/>
              </a:rPr>
              <a:t>，</a:t>
            </a:r>
            <a:r>
              <a:rPr lang="zh-CN" altLang="zh-CN" sz="2800" i="1" dirty="0">
                <a:latin typeface="+mn-lt"/>
                <a:ea typeface="+mn-ea"/>
              </a:rPr>
              <a:t>BC</a:t>
            </a:r>
            <a:r>
              <a:rPr lang="zh-CN" altLang="en-US" sz="2800" dirty="0">
                <a:latin typeface="+mn-lt"/>
                <a:ea typeface="+mn-ea"/>
              </a:rPr>
              <a:t>，</a:t>
            </a:r>
            <a:r>
              <a:rPr lang="zh-CN" altLang="zh-CN" sz="2800" i="1" dirty="0">
                <a:latin typeface="+mn-lt"/>
                <a:ea typeface="+mn-ea"/>
              </a:rPr>
              <a:t>CD</a:t>
            </a:r>
            <a:r>
              <a:rPr lang="zh-CN" altLang="en-US" sz="2800" dirty="0">
                <a:latin typeface="+mn-lt"/>
                <a:ea typeface="+mn-ea"/>
              </a:rPr>
              <a:t>，</a:t>
            </a:r>
            <a:r>
              <a:rPr lang="zh-CN" altLang="zh-CN" sz="2800" i="1" dirty="0">
                <a:latin typeface="+mn-lt"/>
                <a:ea typeface="+mn-ea"/>
              </a:rPr>
              <a:t>DA</a:t>
            </a:r>
            <a:r>
              <a:rPr lang="zh-CN" altLang="zh-CN" sz="2800" dirty="0">
                <a:latin typeface="+mn-lt"/>
                <a:ea typeface="+mn-ea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9875" y="1844675"/>
            <a:ext cx="8712200" cy="1303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dirty="0">
                <a:latin typeface="+mn-lt"/>
                <a:ea typeface="+mn-ea"/>
              </a:rPr>
              <a:t>由作图过程可知，四个中心角都是90</a:t>
            </a:r>
            <a:r>
              <a:rPr lang="en-US" altLang="zh-CN" sz="2800" dirty="0">
                <a:latin typeface="+mn-lt"/>
                <a:ea typeface="+mn-ea"/>
              </a:rPr>
              <a:t>°</a:t>
            </a:r>
            <a:r>
              <a:rPr lang="zh-CN" altLang="zh-CN" sz="2800" dirty="0">
                <a:latin typeface="+mn-lt"/>
                <a:ea typeface="+mn-ea"/>
              </a:rPr>
              <a:t>，所以</a:t>
            </a:r>
            <a:r>
              <a:rPr lang="zh-CN" altLang="zh-CN" sz="2800" i="1" dirty="0">
                <a:latin typeface="+mn-lt"/>
                <a:ea typeface="+mn-ea"/>
              </a:rPr>
              <a:t>AB</a:t>
            </a:r>
            <a:r>
              <a:rPr lang="en-US" altLang="zh-CN" sz="2800" dirty="0">
                <a:latin typeface="+mn-lt"/>
                <a:ea typeface="+mn-ea"/>
              </a:rPr>
              <a:t>=</a:t>
            </a:r>
            <a:r>
              <a:rPr lang="en-US" altLang="zh-CN" sz="2800" i="1" dirty="0">
                <a:latin typeface="+mn-lt"/>
                <a:ea typeface="+mn-ea"/>
              </a:rPr>
              <a:t>BC</a:t>
            </a:r>
            <a:r>
              <a:rPr lang="en-US" altLang="zh-CN" sz="2800" dirty="0">
                <a:latin typeface="+mn-lt"/>
                <a:ea typeface="+mn-ea"/>
              </a:rPr>
              <a:t>=</a:t>
            </a:r>
            <a:r>
              <a:rPr lang="zh-CN" altLang="zh-CN" sz="2800" i="1" dirty="0">
                <a:latin typeface="+mn-lt"/>
                <a:ea typeface="+mn-ea"/>
              </a:rPr>
              <a:t>CD</a:t>
            </a:r>
            <a:r>
              <a:rPr lang="en-US" altLang="zh-CN" sz="2800" dirty="0">
                <a:latin typeface="+mn-lt"/>
                <a:ea typeface="+mn-ea"/>
              </a:rPr>
              <a:t>=</a:t>
            </a:r>
            <a:r>
              <a:rPr lang="zh-CN" altLang="zh-CN" sz="2800" i="1" dirty="0">
                <a:latin typeface="+mn-lt"/>
                <a:ea typeface="+mn-ea"/>
              </a:rPr>
              <a:t>DA</a:t>
            </a:r>
            <a:r>
              <a:rPr lang="zh-CN" altLang="zh-CN" sz="2800" dirty="0">
                <a:latin typeface="+mn-lt"/>
                <a:ea typeface="+mn-ea"/>
              </a:rPr>
              <a:t>．</a:t>
            </a:r>
            <a:endParaRPr lang="en-US" altLang="zh-CN" sz="2800" dirty="0">
              <a:latin typeface="+mn-lt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063" y="3148013"/>
            <a:ext cx="87122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dirty="0">
                <a:latin typeface="+mn-lt"/>
                <a:ea typeface="+mn-ea"/>
              </a:rPr>
              <a:t>因为</a:t>
            </a:r>
            <a:r>
              <a:rPr lang="zh-CN" altLang="zh-CN" sz="2800" i="1" dirty="0">
                <a:latin typeface="+mn-lt"/>
                <a:ea typeface="+mn-ea"/>
              </a:rPr>
              <a:t>AC</a:t>
            </a:r>
            <a:r>
              <a:rPr lang="zh-CN" altLang="en-US" sz="2800" dirty="0">
                <a:latin typeface="+mn-lt"/>
                <a:ea typeface="+mn-ea"/>
              </a:rPr>
              <a:t>，</a:t>
            </a:r>
            <a:r>
              <a:rPr lang="zh-CN" altLang="zh-CN" sz="2800" i="1" dirty="0">
                <a:latin typeface="+mn-lt"/>
                <a:ea typeface="+mn-ea"/>
              </a:rPr>
              <a:t>BD</a:t>
            </a:r>
            <a:r>
              <a:rPr lang="zh-CN" altLang="zh-CN" sz="2800" dirty="0">
                <a:latin typeface="+mn-lt"/>
                <a:ea typeface="+mn-ea"/>
              </a:rPr>
              <a:t>都是直径，</a:t>
            </a:r>
            <a:endParaRPr lang="en-US" altLang="zh-CN" sz="2800" dirty="0"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zh-CN" sz="2800" dirty="0">
                <a:latin typeface="+mn-lt"/>
                <a:ea typeface="+mn-ea"/>
              </a:rPr>
              <a:t>所以</a:t>
            </a:r>
            <a:r>
              <a:rPr lang="zh-CN" altLang="en-US" sz="2800" dirty="0">
                <a:latin typeface="+mn-lt"/>
                <a:ea typeface="+mn-ea"/>
              </a:rPr>
              <a:t>∠</a:t>
            </a:r>
            <a:r>
              <a:rPr lang="zh-CN" altLang="zh-CN" sz="2800" i="1" dirty="0">
                <a:latin typeface="+mn-lt"/>
                <a:ea typeface="+mn-ea"/>
              </a:rPr>
              <a:t>ABC</a:t>
            </a:r>
            <a:r>
              <a:rPr lang="zh-CN" altLang="zh-CN" sz="2800" dirty="0">
                <a:latin typeface="+mn-lt"/>
                <a:ea typeface="+mn-ea"/>
              </a:rPr>
              <a:t>=</a:t>
            </a:r>
            <a:r>
              <a:rPr lang="zh-CN" altLang="en-US" sz="2800" dirty="0">
                <a:latin typeface="+mn-lt"/>
                <a:ea typeface="+mn-ea"/>
              </a:rPr>
              <a:t>∠</a:t>
            </a:r>
            <a:r>
              <a:rPr lang="zh-CN" altLang="zh-CN" sz="2800" i="1" dirty="0">
                <a:latin typeface="+mn-lt"/>
                <a:ea typeface="+mn-ea"/>
              </a:rPr>
              <a:t>BCD</a:t>
            </a:r>
            <a:r>
              <a:rPr lang="en-US" altLang="zh-CN" sz="2800" dirty="0">
                <a:latin typeface="+mn-lt"/>
                <a:ea typeface="+mn-ea"/>
              </a:rPr>
              <a:t>=</a:t>
            </a:r>
            <a:r>
              <a:rPr lang="zh-CN" altLang="en-US" sz="2800" dirty="0">
                <a:latin typeface="+mn-lt"/>
                <a:ea typeface="+mn-ea"/>
              </a:rPr>
              <a:t>∠</a:t>
            </a:r>
            <a:r>
              <a:rPr lang="zh-CN" altLang="zh-CN" sz="2800" i="1" dirty="0">
                <a:latin typeface="+mn-lt"/>
                <a:ea typeface="+mn-ea"/>
              </a:rPr>
              <a:t>CDA</a:t>
            </a:r>
            <a:r>
              <a:rPr lang="zh-CN" altLang="zh-CN" sz="2800" dirty="0">
                <a:latin typeface="+mn-lt"/>
                <a:ea typeface="+mn-ea"/>
              </a:rPr>
              <a:t>＝</a:t>
            </a:r>
            <a:r>
              <a:rPr lang="zh-CN" altLang="en-US" sz="2800" dirty="0">
                <a:latin typeface="+mn-lt"/>
                <a:ea typeface="+mn-ea"/>
              </a:rPr>
              <a:t>∠</a:t>
            </a:r>
            <a:r>
              <a:rPr lang="zh-CN" altLang="zh-CN" sz="2800" i="1" dirty="0">
                <a:latin typeface="+mn-lt"/>
                <a:ea typeface="+mn-ea"/>
              </a:rPr>
              <a:t>DAB</a:t>
            </a:r>
            <a:r>
              <a:rPr lang="en-US" altLang="zh-CN" sz="2800" dirty="0">
                <a:latin typeface="+mn-lt"/>
                <a:ea typeface="+mn-ea"/>
              </a:rPr>
              <a:t>=</a:t>
            </a:r>
            <a:r>
              <a:rPr lang="zh-CN" altLang="zh-CN" sz="2800" dirty="0">
                <a:latin typeface="+mn-lt"/>
                <a:ea typeface="+mn-ea"/>
              </a:rPr>
              <a:t>90</a:t>
            </a:r>
            <a:r>
              <a:rPr lang="en-US" altLang="zh-CN" sz="2800" dirty="0">
                <a:latin typeface="+mn-lt"/>
                <a:ea typeface="+mn-ea"/>
              </a:rPr>
              <a:t>°</a:t>
            </a:r>
            <a:r>
              <a:rPr lang="zh-CN" altLang="zh-CN" sz="2800" dirty="0">
                <a:latin typeface="+mn-lt"/>
                <a:ea typeface="+mn-ea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225" y="4797425"/>
            <a:ext cx="8712200" cy="657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dirty="0">
                <a:latin typeface="+mn-lt"/>
                <a:ea typeface="+mn-ea"/>
              </a:rPr>
              <a:t>即四边形</a:t>
            </a:r>
            <a:r>
              <a:rPr lang="zh-CN" altLang="zh-CN" sz="2800" i="1" dirty="0">
                <a:latin typeface="+mn-lt"/>
                <a:ea typeface="+mn-ea"/>
              </a:rPr>
              <a:t>ABCD</a:t>
            </a:r>
            <a:r>
              <a:rPr lang="zh-CN" altLang="zh-CN" sz="2800" dirty="0">
                <a:latin typeface="+mn-lt"/>
                <a:ea typeface="+mn-ea"/>
              </a:rPr>
              <a:t>为</a:t>
            </a:r>
            <a:r>
              <a:rPr lang="zh-CN" altLang="en-US" sz="2800" dirty="0">
                <a:latin typeface="+mn-lt"/>
                <a:ea typeface="+mn-ea"/>
              </a:rPr>
              <a:t>⊙</a:t>
            </a:r>
            <a:r>
              <a:rPr lang="en-US" altLang="zh-CN" sz="2800" i="1" dirty="0">
                <a:latin typeface="+mn-lt"/>
                <a:ea typeface="+mn-ea"/>
              </a:rPr>
              <a:t>O</a:t>
            </a:r>
            <a:r>
              <a:rPr lang="zh-CN" altLang="zh-CN" sz="2800" dirty="0">
                <a:latin typeface="+mn-lt"/>
                <a:ea typeface="+mn-ea"/>
              </a:rPr>
              <a:t>的内接正方形．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425" y="115888"/>
            <a:ext cx="8064500" cy="1644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zh-CN" sz="2800" dirty="0">
                <a:solidFill>
                  <a:srgbClr val="000000"/>
                </a:solidFill>
                <a:latin typeface="+mn-lt"/>
                <a:ea typeface="+mn-ea"/>
              </a:rPr>
              <a:t>例2</a:t>
            </a:r>
            <a:r>
              <a:rPr lang="en-US" altLang="zh-CN" sz="2800" dirty="0">
                <a:solidFill>
                  <a:srgbClr val="000000"/>
                </a:solidFill>
                <a:latin typeface="+mn-lt"/>
                <a:ea typeface="+mn-ea"/>
              </a:rPr>
              <a:t>      </a:t>
            </a:r>
            <a:r>
              <a:rPr lang="zh-CN" altLang="zh-CN" sz="2800" dirty="0">
                <a:solidFill>
                  <a:srgbClr val="000000"/>
                </a:solidFill>
                <a:latin typeface="+mn-lt"/>
                <a:ea typeface="+mn-ea"/>
              </a:rPr>
              <a:t>如图29</a:t>
            </a:r>
            <a:r>
              <a:rPr lang="en-US" altLang="zh-CN" sz="2800" dirty="0">
                <a:solidFill>
                  <a:srgbClr val="000000"/>
                </a:solidFill>
                <a:latin typeface="+mn-lt"/>
                <a:ea typeface="+mn-ea"/>
              </a:rPr>
              <a:t>-</a:t>
            </a:r>
            <a:r>
              <a:rPr lang="zh-CN" altLang="zh-CN" sz="2800" dirty="0">
                <a:solidFill>
                  <a:srgbClr val="000000"/>
                </a:solidFill>
                <a:latin typeface="+mn-lt"/>
                <a:ea typeface="+mn-ea"/>
              </a:rPr>
              <a:t>5</a:t>
            </a:r>
            <a:r>
              <a:rPr lang="en-US" altLang="zh-CN" sz="2800" dirty="0">
                <a:solidFill>
                  <a:srgbClr val="000000"/>
                </a:solidFill>
                <a:latin typeface="+mn-lt"/>
                <a:ea typeface="+mn-ea"/>
              </a:rPr>
              <a:t>-</a:t>
            </a:r>
            <a:r>
              <a:rPr lang="zh-CN" altLang="zh-CN" sz="2800" dirty="0">
                <a:solidFill>
                  <a:srgbClr val="000000"/>
                </a:solidFill>
                <a:latin typeface="+mn-lt"/>
                <a:ea typeface="+mn-ea"/>
              </a:rPr>
              <a:t>4，△</a:t>
            </a:r>
            <a:r>
              <a:rPr lang="zh-CN" altLang="zh-CN" sz="2800" i="1" dirty="0">
                <a:solidFill>
                  <a:srgbClr val="000000"/>
                </a:solidFill>
                <a:latin typeface="+mn-lt"/>
                <a:ea typeface="+mn-ea"/>
              </a:rPr>
              <a:t>ABC</a:t>
            </a:r>
            <a:r>
              <a:rPr lang="zh-CN" altLang="zh-CN" sz="2800" dirty="0">
                <a:solidFill>
                  <a:srgbClr val="000000"/>
                </a:solidFill>
                <a:latin typeface="+mn-lt"/>
                <a:ea typeface="+mn-ea"/>
              </a:rPr>
              <a:t>为</a:t>
            </a:r>
            <a:r>
              <a:rPr lang="zh-CN" altLang="en-US" sz="2800" dirty="0">
                <a:solidFill>
                  <a:srgbClr val="000000"/>
                </a:solidFill>
                <a:latin typeface="+mn-lt"/>
                <a:ea typeface="+mn-ea"/>
              </a:rPr>
              <a:t>⊙</a:t>
            </a:r>
            <a:r>
              <a:rPr lang="en-US" altLang="zh-CN" sz="2800" i="1" dirty="0">
                <a:solidFill>
                  <a:srgbClr val="000000"/>
                </a:solidFill>
                <a:latin typeface="+mn-lt"/>
                <a:ea typeface="+mn-ea"/>
              </a:rPr>
              <a:t>O</a:t>
            </a:r>
            <a:r>
              <a:rPr lang="zh-CN" altLang="zh-CN" sz="2800" dirty="0">
                <a:solidFill>
                  <a:srgbClr val="000000"/>
                </a:solidFill>
                <a:latin typeface="+mn-lt"/>
                <a:ea typeface="+mn-ea"/>
              </a:rPr>
              <a:t>的内接正三角形．如果的</a:t>
            </a:r>
            <a:r>
              <a:rPr lang="zh-CN" altLang="en-US" sz="2800" dirty="0">
                <a:solidFill>
                  <a:srgbClr val="000000"/>
                </a:solidFill>
                <a:latin typeface="+mn-lt"/>
                <a:ea typeface="+mn-ea"/>
              </a:rPr>
              <a:t>⊙</a:t>
            </a:r>
            <a:r>
              <a:rPr lang="en-US" altLang="zh-CN" sz="2800" i="1" dirty="0">
                <a:solidFill>
                  <a:srgbClr val="000000"/>
                </a:solidFill>
                <a:latin typeface="+mn-lt"/>
                <a:ea typeface="+mn-ea"/>
              </a:rPr>
              <a:t>O</a:t>
            </a:r>
            <a:r>
              <a:rPr lang="zh-CN" altLang="zh-CN" sz="2800" dirty="0">
                <a:solidFill>
                  <a:srgbClr val="000000"/>
                </a:solidFill>
                <a:latin typeface="+mn-lt"/>
                <a:ea typeface="+mn-ea"/>
              </a:rPr>
              <a:t>半径为</a:t>
            </a:r>
            <a:r>
              <a:rPr lang="zh-CN" altLang="zh-CN" sz="2800" i="1" dirty="0">
                <a:solidFill>
                  <a:srgbClr val="000000"/>
                </a:solidFill>
                <a:latin typeface="+mn-lt"/>
                <a:ea typeface="+mn-ea"/>
              </a:rPr>
              <a:t>r</a:t>
            </a:r>
            <a:r>
              <a:rPr lang="zh-CN" altLang="zh-CN" sz="2800" dirty="0">
                <a:solidFill>
                  <a:srgbClr val="000000"/>
                </a:solidFill>
                <a:latin typeface="+mn-lt"/>
                <a:ea typeface="+mn-ea"/>
              </a:rPr>
              <a:t>，求这个正三角形的边长和边心距．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1082675"/>
            <a:ext cx="5545138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3573463"/>
            <a:ext cx="88931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2800">
                <a:solidFill>
                  <a:srgbClr val="000000"/>
                </a:solidFill>
              </a:rPr>
              <a:t>解：如图29</a:t>
            </a:r>
            <a:r>
              <a:rPr lang="en-US" altLang="zh-CN" sz="2800">
                <a:solidFill>
                  <a:srgbClr val="000000"/>
                </a:solidFill>
              </a:rPr>
              <a:t>-</a:t>
            </a:r>
            <a:r>
              <a:rPr lang="zh-CN" altLang="zh-CN" sz="2800">
                <a:solidFill>
                  <a:srgbClr val="000000"/>
                </a:solidFill>
              </a:rPr>
              <a:t>5</a:t>
            </a:r>
            <a:r>
              <a:rPr lang="en-US" altLang="zh-CN" sz="2800">
                <a:solidFill>
                  <a:srgbClr val="000000"/>
                </a:solidFill>
              </a:rPr>
              <a:t>-</a:t>
            </a:r>
            <a:r>
              <a:rPr lang="zh-CN" altLang="zh-CN" sz="2800">
                <a:solidFill>
                  <a:srgbClr val="000000"/>
                </a:solidFill>
              </a:rPr>
              <a:t>5，连接</a:t>
            </a:r>
            <a:r>
              <a:rPr lang="en-US" altLang="zh-CN" sz="2800" i="1">
                <a:solidFill>
                  <a:srgbClr val="000000"/>
                </a:solidFill>
              </a:rPr>
              <a:t>OB</a:t>
            </a:r>
            <a:r>
              <a:rPr lang="zh-CN" altLang="en-US" sz="2800">
                <a:solidFill>
                  <a:srgbClr val="000000"/>
                </a:solidFill>
              </a:rPr>
              <a:t>，</a:t>
            </a:r>
            <a:r>
              <a:rPr lang="zh-CN" altLang="zh-CN" sz="2800">
                <a:solidFill>
                  <a:srgbClr val="000000"/>
                </a:solidFill>
              </a:rPr>
              <a:t>过点</a:t>
            </a:r>
            <a:r>
              <a:rPr lang="zh-CN" altLang="zh-CN" sz="2800" i="1">
                <a:solidFill>
                  <a:srgbClr val="000000"/>
                </a:solidFill>
              </a:rPr>
              <a:t>O</a:t>
            </a:r>
            <a:r>
              <a:rPr lang="zh-CN" altLang="zh-CN" sz="2800">
                <a:solidFill>
                  <a:srgbClr val="000000"/>
                </a:solidFill>
              </a:rPr>
              <a:t>作</a:t>
            </a:r>
            <a:r>
              <a:rPr lang="zh-CN" altLang="zh-CN" sz="2800" i="1">
                <a:solidFill>
                  <a:srgbClr val="000000"/>
                </a:solidFill>
              </a:rPr>
              <a:t>OD</a:t>
            </a:r>
            <a:r>
              <a:rPr lang="zh-CN" altLang="en-US" sz="2800">
                <a:solidFill>
                  <a:srgbClr val="000000"/>
                </a:solidFill>
              </a:rPr>
              <a:t>⊥</a:t>
            </a:r>
            <a:r>
              <a:rPr lang="zh-CN" altLang="zh-CN" sz="2800" i="1">
                <a:solidFill>
                  <a:srgbClr val="000000"/>
                </a:solidFill>
              </a:rPr>
              <a:t>BC</a:t>
            </a:r>
            <a:r>
              <a:rPr lang="zh-CN" altLang="zh-CN" sz="2800">
                <a:solidFill>
                  <a:srgbClr val="000000"/>
                </a:solidFill>
              </a:rPr>
              <a:t>，垂足为</a:t>
            </a:r>
            <a:r>
              <a:rPr lang="zh-CN" altLang="zh-CN" sz="2800" i="1">
                <a:solidFill>
                  <a:srgbClr val="000000"/>
                </a:solidFill>
              </a:rPr>
              <a:t>D</a:t>
            </a:r>
            <a:r>
              <a:rPr lang="zh-CN" altLang="zh-CN" sz="2800">
                <a:solidFill>
                  <a:srgbClr val="000000"/>
                </a:solidFill>
              </a:rPr>
              <a:t>.在Rt△</a:t>
            </a:r>
            <a:r>
              <a:rPr lang="zh-CN" altLang="zh-CN" sz="2800" i="1">
                <a:solidFill>
                  <a:srgbClr val="000000"/>
                </a:solidFill>
              </a:rPr>
              <a:t>OBD</a:t>
            </a:r>
            <a:r>
              <a:rPr lang="zh-CN" altLang="zh-CN" sz="2800">
                <a:solidFill>
                  <a:srgbClr val="000000"/>
                </a:solidFill>
              </a:rPr>
              <a:t>中，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</a:rPr>
              <a:t>∵∠</a:t>
            </a:r>
            <a:r>
              <a:rPr lang="zh-CN" altLang="zh-CN" sz="2800" i="1">
                <a:solidFill>
                  <a:srgbClr val="000000"/>
                </a:solidFill>
              </a:rPr>
              <a:t>OBD</a:t>
            </a:r>
            <a:r>
              <a:rPr lang="en-US" altLang="zh-CN" sz="2800">
                <a:solidFill>
                  <a:srgbClr val="000000"/>
                </a:solidFill>
              </a:rPr>
              <a:t>=</a:t>
            </a:r>
            <a:r>
              <a:rPr lang="zh-CN" altLang="zh-CN" sz="2800">
                <a:solidFill>
                  <a:srgbClr val="000000"/>
                </a:solidFill>
              </a:rPr>
              <a:t>3</a:t>
            </a:r>
            <a:r>
              <a:rPr lang="en-US" altLang="zh-CN" sz="2800">
                <a:solidFill>
                  <a:srgbClr val="000000"/>
                </a:solidFill>
              </a:rPr>
              <a:t>0°</a:t>
            </a:r>
            <a:r>
              <a:rPr lang="zh-CN" altLang="en-US" sz="2800">
                <a:solidFill>
                  <a:srgbClr val="000000"/>
                </a:solidFill>
              </a:rPr>
              <a:t>，</a:t>
            </a:r>
            <a:r>
              <a:rPr lang="zh-CN" altLang="zh-CN" sz="2800" i="1">
                <a:solidFill>
                  <a:srgbClr val="000000"/>
                </a:solidFill>
              </a:rPr>
              <a:t>OB</a:t>
            </a:r>
            <a:r>
              <a:rPr lang="en-US" altLang="zh-CN" sz="2800">
                <a:solidFill>
                  <a:srgbClr val="000000"/>
                </a:solidFill>
              </a:rPr>
              <a:t>=</a:t>
            </a:r>
            <a:r>
              <a:rPr lang="zh-CN" altLang="zh-CN" sz="2800" i="1">
                <a:solidFill>
                  <a:srgbClr val="000000"/>
                </a:solidFill>
              </a:rPr>
              <a:t>r</a:t>
            </a:r>
            <a:r>
              <a:rPr lang="zh-CN" altLang="en-US" sz="2800">
                <a:solidFill>
                  <a:srgbClr val="000000"/>
                </a:solidFill>
              </a:rPr>
              <a:t>，</a:t>
            </a:r>
            <a:endParaRPr lang="zh-CN" altLang="zh-CN" sz="280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</a:rPr>
              <a:t>∴</a:t>
            </a:r>
            <a:r>
              <a:rPr lang="en-US" altLang="zh-CN" sz="2800">
                <a:solidFill>
                  <a:srgbClr val="000000"/>
                </a:solidFill>
              </a:rPr>
              <a:t>O</a:t>
            </a:r>
            <a:r>
              <a:rPr lang="zh-CN" altLang="zh-CN" sz="2800">
                <a:solidFill>
                  <a:srgbClr val="000000"/>
                </a:solidFill>
              </a:rPr>
              <a:t>D</a:t>
            </a:r>
            <a:r>
              <a:rPr lang="en-US" altLang="zh-CN" sz="2800">
                <a:solidFill>
                  <a:srgbClr val="000000"/>
                </a:solidFill>
              </a:rPr>
              <a:t>=         </a:t>
            </a:r>
            <a:r>
              <a:rPr lang="zh-CN" altLang="zh-CN" sz="2800">
                <a:solidFill>
                  <a:srgbClr val="000000"/>
                </a:solidFill>
              </a:rPr>
              <a:t>，BD</a:t>
            </a:r>
            <a:r>
              <a:rPr lang="en-US" altLang="zh-CN" sz="2800">
                <a:solidFill>
                  <a:srgbClr val="000000"/>
                </a:solidFill>
              </a:rPr>
              <a:t>=        </a:t>
            </a:r>
            <a:r>
              <a:rPr lang="zh-CN" altLang="zh-CN" sz="2800">
                <a:solidFill>
                  <a:srgbClr val="000000"/>
                </a:solidFill>
              </a:rPr>
              <a:t>，B</a:t>
            </a:r>
            <a:r>
              <a:rPr lang="en-US" altLang="zh-CN" sz="2800">
                <a:solidFill>
                  <a:srgbClr val="000000"/>
                </a:solidFill>
              </a:rPr>
              <a:t>C=</a:t>
            </a:r>
            <a:r>
              <a:rPr lang="zh-CN" altLang="zh-CN" sz="2800">
                <a:solidFill>
                  <a:srgbClr val="000000"/>
                </a:solidFill>
              </a:rPr>
              <a:t>2B</a:t>
            </a:r>
            <a:r>
              <a:rPr lang="en-US" altLang="zh-CN" sz="2800">
                <a:solidFill>
                  <a:srgbClr val="000000"/>
                </a:solidFill>
              </a:rPr>
              <a:t>D=        .</a:t>
            </a:r>
            <a:endParaRPr lang="zh-CN" altLang="zh-CN" sz="280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sz="2800">
                <a:solidFill>
                  <a:srgbClr val="000000"/>
                </a:solidFill>
              </a:rPr>
              <a:t>即这个正三角形的边长为</a:t>
            </a:r>
            <a:r>
              <a:rPr lang="en-US" altLang="zh-CN" sz="2800">
                <a:solidFill>
                  <a:srgbClr val="000000"/>
                </a:solidFill>
              </a:rPr>
              <a:t>         </a:t>
            </a:r>
            <a:r>
              <a:rPr lang="zh-CN" altLang="zh-CN" sz="2800">
                <a:solidFill>
                  <a:srgbClr val="000000"/>
                </a:solidFill>
              </a:rPr>
              <a:t>,</a:t>
            </a:r>
            <a:r>
              <a:rPr lang="zh-CN" altLang="en-US" sz="2800">
                <a:solidFill>
                  <a:srgbClr val="000000"/>
                </a:solidFill>
              </a:rPr>
              <a:t>边心距为    </a:t>
            </a:r>
            <a:r>
              <a:rPr lang="en-US" altLang="zh-CN" sz="2800">
                <a:solidFill>
                  <a:srgbClr val="000000"/>
                </a:solidFill>
              </a:rPr>
              <a:t>.</a:t>
            </a:r>
            <a:endParaRPr lang="zh-CN" altLang="zh-CN" sz="2800">
              <a:solidFill>
                <a:srgbClr val="000000"/>
              </a:solidFill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619250" y="5299075"/>
          <a:ext cx="3143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公式" r:id="rId4" imgW="152400" imgH="405765" progId="Equation.3">
                  <p:embed/>
                </p:oleObj>
              </mc:Choice>
              <mc:Fallback>
                <p:oleObj name="公式" r:id="rId4" imgW="152400" imgH="405765" progId="Equation.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299075"/>
                        <a:ext cx="3143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336925" y="5308600"/>
          <a:ext cx="7302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公式" r:id="rId6" imgW="355600" imgH="431800" progId="Equation.3">
                  <p:embed/>
                </p:oleObj>
              </mc:Choice>
              <mc:Fallback>
                <p:oleObj name="公式" r:id="rId6" imgW="355600" imgH="431800" progId="Equation.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5308600"/>
                        <a:ext cx="73025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5940425" y="5597525"/>
          <a:ext cx="6254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公式" r:id="rId8" imgW="304800" imgH="228600" progId="Equation.3">
                  <p:embed/>
                </p:oleObj>
              </mc:Choice>
              <mc:Fallback>
                <p:oleObj name="公式" r:id="rId8" imgW="304800" imgH="228600" progId="Equation.3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5597525"/>
                        <a:ext cx="6254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4373563" y="6165850"/>
          <a:ext cx="6254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公式" r:id="rId10" imgW="304800" imgH="228600" progId="Equation.3">
                  <p:embed/>
                </p:oleObj>
              </mc:Choice>
              <mc:Fallback>
                <p:oleObj name="公式" r:id="rId10" imgW="304800" imgH="228600" progId="Equation.3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3" y="6165850"/>
                        <a:ext cx="6254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6659563" y="5876925"/>
          <a:ext cx="3143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公式" r:id="rId11" imgW="152400" imgH="405765" progId="Equation.3">
                  <p:embed/>
                </p:oleObj>
              </mc:Choice>
              <mc:Fallback>
                <p:oleObj name="公式" r:id="rId11" imgW="152400" imgH="405765" progId="Equation.3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5876925"/>
                        <a:ext cx="3143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76200" y="96838"/>
            <a:ext cx="1905000" cy="58896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200" dirty="0">
                <a:solidFill>
                  <a:srgbClr val="FF0000"/>
                </a:solidFill>
                <a:ea typeface="华文中宋" panose="02010600040101010101" pitchFamily="2" charset="-122"/>
              </a:rPr>
              <a:t>例题选讲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76200" y="914400"/>
            <a:ext cx="8305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dirty="0">
                <a:solidFill>
                  <a:srgbClr val="000099"/>
                </a:solidFill>
                <a:ea typeface="华文中宋" panose="02010600040101010101" pitchFamily="2" charset="-122"/>
              </a:rPr>
              <a:t>1.</a:t>
            </a:r>
            <a:r>
              <a:rPr lang="zh-CN" sz="3200" dirty="0">
                <a:ea typeface="华文中宋" panose="02010600040101010101" pitchFamily="2" charset="-122"/>
              </a:rPr>
              <a:t>若正三角形的半径为</a:t>
            </a:r>
            <a:r>
              <a:rPr lang="zh-CN" altLang="zh-CN" sz="3200" dirty="0">
                <a:ea typeface="华文中宋" panose="02010600040101010101" pitchFamily="2" charset="-122"/>
              </a:rPr>
              <a:t>4</a:t>
            </a:r>
            <a:r>
              <a:rPr lang="zh-CN" sz="3200" dirty="0">
                <a:ea typeface="华文中宋" panose="02010600040101010101" pitchFamily="2" charset="-122"/>
              </a:rPr>
              <a:t>，则它的边心距是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3200" dirty="0">
                <a:ea typeface="华文中宋" panose="02010600040101010101" pitchFamily="2" charset="-122"/>
              </a:rPr>
              <a:t>       ____</a:t>
            </a:r>
            <a:r>
              <a:rPr lang="zh-CN" sz="3200" dirty="0">
                <a:ea typeface="华文中宋" panose="02010600040101010101" pitchFamily="2" charset="-122"/>
              </a:rPr>
              <a:t>，边长是</a:t>
            </a:r>
            <a:r>
              <a:rPr lang="zh-CN" altLang="zh-CN" sz="3200" dirty="0">
                <a:ea typeface="华文中宋" panose="02010600040101010101" pitchFamily="2" charset="-122"/>
              </a:rPr>
              <a:t>_____</a:t>
            </a:r>
            <a:r>
              <a:rPr lang="en-US" altLang="zh-CN" sz="3200" dirty="0">
                <a:ea typeface="华文中宋" panose="02010600040101010101" pitchFamily="2" charset="-122"/>
              </a:rPr>
              <a:t>.</a:t>
            </a:r>
            <a:endParaRPr lang="zh-CN" altLang="zh-CN" sz="3200" dirty="0">
              <a:ea typeface="华文中宋" panose="02010600040101010101" pitchFamily="2" charset="-122"/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791200" y="152400"/>
            <a:ext cx="2819400" cy="762000"/>
          </a:xfrm>
          <a:prstGeom prst="cloudCallout">
            <a:avLst>
              <a:gd name="adj1" fmla="val -69315"/>
              <a:gd name="adj2" fmla="val 58542"/>
            </a:avLst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sz="3200">
                <a:solidFill>
                  <a:srgbClr val="FF0000"/>
                </a:solidFill>
                <a:ea typeface="华文中宋" panose="02010600040101010101" pitchFamily="2" charset="-122"/>
              </a:rPr>
              <a:t>知一求二</a:t>
            </a:r>
          </a:p>
        </p:txBody>
      </p:sp>
      <p:graphicFrame>
        <p:nvGraphicFramePr>
          <p:cNvPr id="43013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077913" y="1674813"/>
          <a:ext cx="3302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r:id="rId4" imgW="139700" imgH="190500" progId="Equation.DSMT4">
                  <p:embed/>
                </p:oleObj>
              </mc:Choice>
              <mc:Fallback>
                <p:oleObj r:id="rId4" imgW="139700" imgH="190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1674813"/>
                        <a:ext cx="3302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505200" y="1600200"/>
          <a:ext cx="8366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r:id="rId6" imgW="393700" imgH="279400" progId="Equation.DSMT4">
                  <p:embed/>
                </p:oleObj>
              </mc:Choice>
              <mc:Fallback>
                <p:oleObj r:id="rId6" imgW="393700" imgH="279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00200"/>
                        <a:ext cx="83661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0" y="2590800"/>
            <a:ext cx="8915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sz="3200" dirty="0">
                <a:solidFill>
                  <a:srgbClr val="000099"/>
                </a:solidFill>
                <a:ea typeface="华文中宋" panose="02010600040101010101" pitchFamily="2" charset="-122"/>
              </a:rPr>
              <a:t>2.</a:t>
            </a:r>
            <a:r>
              <a:rPr lang="zh-CN" sz="3200" dirty="0">
                <a:ea typeface="华文中宋" panose="02010600040101010101" pitchFamily="2" charset="-122"/>
              </a:rPr>
              <a:t>有一个亭子，它的地基是半径为</a:t>
            </a:r>
            <a:r>
              <a:rPr lang="zh-CN" altLang="zh-CN" sz="3200" dirty="0">
                <a:ea typeface="华文中宋" panose="02010600040101010101" pitchFamily="2" charset="-122"/>
              </a:rPr>
              <a:t>4m</a:t>
            </a:r>
            <a:r>
              <a:rPr lang="zh-CN" sz="3200" dirty="0">
                <a:ea typeface="华文中宋" panose="02010600040101010101" pitchFamily="2" charset="-122"/>
              </a:rPr>
              <a:t>的正六边形（如图）求地基的周长和面积</a:t>
            </a:r>
            <a:r>
              <a:rPr lang="en-US" altLang="zh-CN" sz="3200" dirty="0">
                <a:ea typeface="华文中宋" panose="02010600040101010101" pitchFamily="2" charset="-122"/>
              </a:rPr>
              <a:t>.</a:t>
            </a:r>
            <a:endParaRPr lang="zh-CN" altLang="zh-CN" sz="3200" dirty="0">
              <a:ea typeface="华文中宋" panose="02010600040101010101" pitchFamily="2" charset="-122"/>
            </a:endParaRPr>
          </a:p>
        </p:txBody>
      </p:sp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86300" y="3030538"/>
            <a:ext cx="4305300" cy="378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6858000" y="4908550"/>
            <a:ext cx="762000" cy="1371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10"/>
          <p:cNvGrpSpPr/>
          <p:nvPr/>
        </p:nvGrpSpPr>
        <p:grpSpPr bwMode="auto">
          <a:xfrm>
            <a:off x="6629400" y="4908550"/>
            <a:ext cx="609600" cy="1828800"/>
            <a:chOff x="0" y="0"/>
            <a:chExt cx="384" cy="1152"/>
          </a:xfrm>
        </p:grpSpPr>
        <p:sp>
          <p:nvSpPr>
            <p:cNvPr id="4114" name="Line 11"/>
            <p:cNvSpPr>
              <a:spLocks noChangeShapeType="1"/>
            </p:cNvSpPr>
            <p:nvPr/>
          </p:nvSpPr>
          <p:spPr bwMode="auto">
            <a:xfrm>
              <a:off x="144" y="0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15" name="Group 12"/>
            <p:cNvGrpSpPr/>
            <p:nvPr/>
          </p:nvGrpSpPr>
          <p:grpSpPr bwMode="auto">
            <a:xfrm>
              <a:off x="0" y="720"/>
              <a:ext cx="144" cy="144"/>
              <a:chOff x="0" y="0"/>
              <a:chExt cx="144" cy="144"/>
            </a:xfrm>
          </p:grpSpPr>
          <p:sp>
            <p:nvSpPr>
              <p:cNvPr id="4117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8" name="Line 1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16" name="Text Box 15"/>
            <p:cNvSpPr txBox="1">
              <a:spLocks noChangeArrowheads="1"/>
            </p:cNvSpPr>
            <p:nvPr/>
          </p:nvSpPr>
          <p:spPr bwMode="auto">
            <a:xfrm>
              <a:off x="0" y="825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>
                  <a:ea typeface="华文中宋" panose="02010600040101010101" pitchFamily="2" charset="-122"/>
                </a:rPr>
                <a:t>G</a:t>
              </a:r>
            </a:p>
          </p:txBody>
        </p:sp>
      </p:grp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152400" y="4692650"/>
            <a:ext cx="47244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200" dirty="0">
                <a:solidFill>
                  <a:srgbClr val="FF3300"/>
                </a:solidFill>
                <a:ea typeface="华文中宋" panose="02010600040101010101" pitchFamily="2" charset="-122"/>
              </a:rPr>
              <a:t>若正多边形的周长为</a:t>
            </a:r>
            <a:r>
              <a:rPr lang="zh-CN" altLang="zh-CN" sz="3600" dirty="0">
                <a:solidFill>
                  <a:srgbClr val="FF33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l</a:t>
            </a:r>
            <a:r>
              <a:rPr lang="zh-CN" sz="3200" dirty="0">
                <a:solidFill>
                  <a:srgbClr val="FF3300"/>
                </a:solidFill>
                <a:ea typeface="华文中宋" panose="02010600040101010101" pitchFamily="2" charset="-122"/>
              </a:rPr>
              <a:t>，边心距为</a:t>
            </a:r>
            <a:r>
              <a:rPr lang="zh-CN" altLang="zh-CN" sz="3200" dirty="0">
                <a:solidFill>
                  <a:srgbClr val="FF3300"/>
                </a:solidFill>
                <a:ea typeface="华文中宋" panose="02010600040101010101" pitchFamily="2" charset="-122"/>
              </a:rPr>
              <a:t>r</a:t>
            </a:r>
            <a:r>
              <a:rPr lang="zh-CN" sz="3200" dirty="0">
                <a:solidFill>
                  <a:srgbClr val="FF3300"/>
                </a:solidFill>
                <a:ea typeface="华文中宋" panose="02010600040101010101" pitchFamily="2" charset="-122"/>
              </a:rPr>
              <a:t>，则：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3200" dirty="0">
                <a:solidFill>
                  <a:srgbClr val="FF3300"/>
                </a:solidFill>
                <a:ea typeface="华文中宋" panose="02010600040101010101" pitchFamily="2" charset="-122"/>
              </a:rPr>
              <a:t>S=_________</a:t>
            </a:r>
            <a:r>
              <a:rPr lang="en-US" altLang="zh-CN" sz="3200" dirty="0">
                <a:solidFill>
                  <a:srgbClr val="FF3300"/>
                </a:solidFill>
                <a:ea typeface="华文中宋" panose="02010600040101010101" pitchFamily="2" charset="-122"/>
              </a:rPr>
              <a:t>.</a:t>
            </a:r>
            <a:endParaRPr lang="zh-CN" altLang="zh-CN" sz="3200" dirty="0">
              <a:solidFill>
                <a:srgbClr val="FF3300"/>
              </a:solidFill>
              <a:ea typeface="华文中宋" panose="02010600040101010101" pitchFamily="2" charset="-122"/>
            </a:endParaRPr>
          </a:p>
        </p:txBody>
      </p:sp>
      <p:grpSp>
        <p:nvGrpSpPr>
          <p:cNvPr id="4" name="Group 17"/>
          <p:cNvGrpSpPr/>
          <p:nvPr/>
        </p:nvGrpSpPr>
        <p:grpSpPr bwMode="auto">
          <a:xfrm>
            <a:off x="1219200" y="5653088"/>
            <a:ext cx="1295400" cy="1052512"/>
            <a:chOff x="0" y="0"/>
            <a:chExt cx="816" cy="663"/>
          </a:xfrm>
        </p:grpSpPr>
        <p:sp>
          <p:nvSpPr>
            <p:cNvPr id="4110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>
                  <a:solidFill>
                    <a:srgbClr val="FF0000"/>
                  </a:solidFill>
                  <a:ea typeface="华文中宋" panose="02010600040101010101" pitchFamily="2" charset="-122"/>
                </a:rPr>
                <a:t>1</a:t>
              </a:r>
            </a:p>
          </p:txBody>
        </p:sp>
        <p:sp>
          <p:nvSpPr>
            <p:cNvPr id="4111" name="Text Box 19"/>
            <p:cNvSpPr txBox="1">
              <a:spLocks noChangeArrowheads="1"/>
            </p:cNvSpPr>
            <p:nvPr/>
          </p:nvSpPr>
          <p:spPr bwMode="auto">
            <a:xfrm>
              <a:off x="0" y="336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>
                  <a:solidFill>
                    <a:srgbClr val="FF0000"/>
                  </a:solidFill>
                  <a:ea typeface="华文中宋" panose="02010600040101010101" pitchFamily="2" charset="-122"/>
                </a:rPr>
                <a:t>2</a:t>
              </a:r>
            </a:p>
          </p:txBody>
        </p:sp>
        <p:sp>
          <p:nvSpPr>
            <p:cNvPr id="4112" name="Line 20"/>
            <p:cNvSpPr>
              <a:spLocks noChangeShapeType="1"/>
            </p:cNvSpPr>
            <p:nvPr/>
          </p:nvSpPr>
          <p:spPr bwMode="auto">
            <a:xfrm>
              <a:off x="21" y="327"/>
              <a:ext cx="1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3" name="Text Box 21"/>
            <p:cNvSpPr txBox="1">
              <a:spLocks noChangeArrowheads="1"/>
            </p:cNvSpPr>
            <p:nvPr/>
          </p:nvSpPr>
          <p:spPr bwMode="auto">
            <a:xfrm>
              <a:off x="192" y="96"/>
              <a:ext cx="62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l</a:t>
              </a:r>
              <a:r>
                <a:rPr lang="zh-CN" altLang="zh-CN" sz="400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 </a:t>
              </a:r>
              <a:r>
                <a:rPr lang="zh-CN" altLang="zh-CN" sz="3200">
                  <a:solidFill>
                    <a:srgbClr val="FF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r</a:t>
              </a:r>
            </a:p>
          </p:txBody>
        </p:sp>
      </p:grp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4876800" y="1524000"/>
            <a:ext cx="3810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200" dirty="0">
                <a:solidFill>
                  <a:srgbClr val="990099"/>
                </a:solidFill>
                <a:ea typeface="华文中宋" panose="02010600040101010101" pitchFamily="2" charset="-122"/>
              </a:rPr>
              <a:t>重点：正三角形、正方形、   正六边形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 autoUpdateAnimBg="0"/>
      <p:bldP spid="43015" grpId="0" autoUpdateAnimBg="0"/>
      <p:bldP spid="43017" grpId="0" animBg="1"/>
      <p:bldP spid="43024" grpId="0" autoUpdateAnimBg="0"/>
      <p:bldP spid="4303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1831975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抢答题：</a:t>
            </a:r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319088" y="965200"/>
            <a:ext cx="5275262" cy="15700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1.</a:t>
            </a:r>
            <a:r>
              <a:rPr lang="en-US" altLang="zh-CN" sz="3200" i="1" dirty="0" smtClean="0">
                <a:solidFill>
                  <a:srgbClr val="003366"/>
                </a:solidFill>
                <a:latin typeface="+mn-lt"/>
                <a:ea typeface="+mn-ea"/>
              </a:rPr>
              <a:t>O</a:t>
            </a: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是正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与　　    的圆心</a:t>
            </a:r>
            <a:r>
              <a:rPr lang="en-US" alt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.</a:t>
            </a:r>
            <a:endParaRPr lang="zh-CN" altLang="zh-CN" sz="3200" dirty="0" smtClean="0">
              <a:solidFill>
                <a:srgbClr val="003366"/>
              </a:solidFill>
              <a:latin typeface="+mn-lt"/>
              <a:ea typeface="+mn-ea"/>
            </a:endParaRP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1763713" y="1125538"/>
            <a:ext cx="58674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 sz="3200" dirty="0">
                <a:solidFill>
                  <a:srgbClr val="003366"/>
                </a:solidFill>
                <a:latin typeface="+mn-lt"/>
                <a:ea typeface="+mn-ea"/>
              </a:rPr>
              <a:t>△</a:t>
            </a:r>
            <a:r>
              <a:rPr lang="zh-CN" altLang="zh-CN" sz="3200" i="1" dirty="0">
                <a:solidFill>
                  <a:srgbClr val="003366"/>
                </a:solidFill>
                <a:latin typeface="+mn-lt"/>
                <a:ea typeface="+mn-ea"/>
              </a:rPr>
              <a:t>ABC</a:t>
            </a:r>
            <a:r>
              <a:rPr lang="zh-CN" sz="3200" dirty="0">
                <a:solidFill>
                  <a:srgbClr val="003366"/>
                </a:solidFill>
                <a:latin typeface="+mn-lt"/>
                <a:ea typeface="+mn-ea"/>
              </a:rPr>
              <a:t>的中心，它是△</a:t>
            </a:r>
            <a:r>
              <a:rPr lang="zh-CN" altLang="zh-CN" sz="3200" i="1" dirty="0">
                <a:solidFill>
                  <a:srgbClr val="003366"/>
                </a:solidFill>
                <a:latin typeface="+mn-lt"/>
                <a:ea typeface="+mn-ea"/>
              </a:rPr>
              <a:t>ABC</a:t>
            </a:r>
            <a:r>
              <a:rPr lang="zh-CN" sz="3200" dirty="0">
                <a:solidFill>
                  <a:srgbClr val="003366"/>
                </a:solidFill>
                <a:latin typeface="+mn-lt"/>
                <a:ea typeface="+mn-ea"/>
              </a:rPr>
              <a:t>的</a:t>
            </a:r>
          </a:p>
        </p:txBody>
      </p:sp>
      <p:sp>
        <p:nvSpPr>
          <p:cNvPr id="278533" name="Line 5"/>
          <p:cNvSpPr>
            <a:spLocks noChangeShapeType="1"/>
          </p:cNvSpPr>
          <p:nvPr/>
        </p:nvSpPr>
        <p:spPr bwMode="auto">
          <a:xfrm>
            <a:off x="7223125" y="1638300"/>
            <a:ext cx="16557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 wrap="none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278534" name="Line 6"/>
          <p:cNvSpPr>
            <a:spLocks noChangeShapeType="1"/>
          </p:cNvSpPr>
          <p:nvPr/>
        </p:nvSpPr>
        <p:spPr bwMode="auto">
          <a:xfrm>
            <a:off x="684213" y="2349500"/>
            <a:ext cx="1600200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</a:ln>
        </p:spPr>
        <p:txBody>
          <a:bodyPr wrap="none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278535" name="Text Box 7"/>
          <p:cNvSpPr txBox="1">
            <a:spLocks noChangeArrowheads="1"/>
          </p:cNvSpPr>
          <p:nvPr/>
        </p:nvSpPr>
        <p:spPr bwMode="auto">
          <a:xfrm>
            <a:off x="179388" y="2667000"/>
            <a:ext cx="6400800" cy="15700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2</a:t>
            </a: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、</a:t>
            </a:r>
            <a:r>
              <a:rPr lang="zh-CN" altLang="zh-CN" sz="3200" i="1" dirty="0" smtClean="0">
                <a:solidFill>
                  <a:srgbClr val="003366"/>
                </a:solidFill>
                <a:latin typeface="+mn-lt"/>
                <a:ea typeface="+mn-ea"/>
              </a:rPr>
              <a:t>OB</a:t>
            </a: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叫正△</a:t>
            </a:r>
            <a:r>
              <a:rPr lang="zh-CN" altLang="zh-CN" sz="3200" i="1" dirty="0" smtClean="0">
                <a:solidFill>
                  <a:srgbClr val="003366"/>
                </a:solidFill>
                <a:latin typeface="+mn-lt"/>
                <a:ea typeface="+mn-ea"/>
              </a:rPr>
              <a:t>ABC</a:t>
            </a: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的　</a:t>
            </a:r>
          </a:p>
          <a:p>
            <a:pPr eaLnBrk="1" hangingPunct="1">
              <a:defRPr/>
            </a:pPr>
            <a:endParaRPr lang="zh-CN" altLang="zh-CN" sz="3200" dirty="0" smtClean="0">
              <a:solidFill>
                <a:srgbClr val="003366"/>
              </a:solidFill>
              <a:latin typeface="+mn-lt"/>
              <a:ea typeface="+mn-ea"/>
            </a:endParaRPr>
          </a:p>
          <a:p>
            <a:pPr eaLnBrk="1" hangingPunct="1">
              <a:defRPr/>
            </a:pP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它是正△</a:t>
            </a:r>
            <a:r>
              <a:rPr lang="zh-CN" altLang="zh-CN" sz="3200" i="1" dirty="0" smtClean="0">
                <a:solidFill>
                  <a:srgbClr val="003366"/>
                </a:solidFill>
                <a:latin typeface="+mn-lt"/>
                <a:ea typeface="+mn-ea"/>
              </a:rPr>
              <a:t>ABC</a:t>
            </a: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的</a:t>
            </a:r>
            <a:r>
              <a:rPr lang="en-US" alt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      </a:t>
            </a: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       的半径</a:t>
            </a:r>
            <a:r>
              <a:rPr lang="en-US" alt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.</a:t>
            </a:r>
            <a:r>
              <a:rPr lang="zh-CN" alt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 </a:t>
            </a: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　　　　　</a:t>
            </a:r>
          </a:p>
        </p:txBody>
      </p:sp>
      <p:sp>
        <p:nvSpPr>
          <p:cNvPr id="278538" name="Text Box 10"/>
          <p:cNvSpPr txBox="1">
            <a:spLocks noChangeArrowheads="1"/>
          </p:cNvSpPr>
          <p:nvPr/>
        </p:nvSpPr>
        <p:spPr bwMode="auto">
          <a:xfrm>
            <a:off x="179388" y="4292600"/>
            <a:ext cx="5715000" cy="2308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3</a:t>
            </a: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、</a:t>
            </a:r>
            <a:r>
              <a:rPr lang="zh-CN" altLang="zh-CN" sz="3200" i="1" dirty="0" smtClean="0">
                <a:solidFill>
                  <a:srgbClr val="003366"/>
                </a:solidFill>
                <a:latin typeface="+mn-lt"/>
                <a:ea typeface="+mn-ea"/>
              </a:rPr>
              <a:t>OD</a:t>
            </a: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叫作正△</a:t>
            </a:r>
            <a:r>
              <a:rPr lang="zh-CN" altLang="zh-CN" sz="3200" i="1" dirty="0" smtClean="0">
                <a:solidFill>
                  <a:srgbClr val="003366"/>
                </a:solidFill>
                <a:latin typeface="+mn-lt"/>
                <a:ea typeface="+mn-ea"/>
              </a:rPr>
              <a:t>ABC</a:t>
            </a: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的　　　　　它是正△</a:t>
            </a:r>
            <a:r>
              <a:rPr lang="zh-CN" altLang="zh-CN" sz="3200" i="1" dirty="0" smtClean="0">
                <a:solidFill>
                  <a:srgbClr val="003366"/>
                </a:solidFill>
                <a:latin typeface="+mn-lt"/>
                <a:ea typeface="+mn-ea"/>
              </a:rPr>
              <a:t>ABC</a:t>
            </a:r>
            <a:r>
              <a:rPr 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的                 的半径</a:t>
            </a:r>
            <a:r>
              <a:rPr lang="en-US" altLang="zh-CN" sz="3200" dirty="0" smtClean="0">
                <a:solidFill>
                  <a:srgbClr val="003366"/>
                </a:solidFill>
                <a:latin typeface="+mn-lt"/>
                <a:ea typeface="+mn-ea"/>
              </a:rPr>
              <a:t>.</a:t>
            </a:r>
            <a:endParaRPr lang="zh-CN" altLang="zh-CN" sz="3200" dirty="0" smtClean="0">
              <a:solidFill>
                <a:srgbClr val="003366"/>
              </a:solidFill>
              <a:latin typeface="+mn-lt"/>
              <a:ea typeface="+mn-ea"/>
            </a:endParaRPr>
          </a:p>
        </p:txBody>
      </p:sp>
      <p:grpSp>
        <p:nvGrpSpPr>
          <p:cNvPr id="17417" name="Group 12"/>
          <p:cNvGrpSpPr/>
          <p:nvPr/>
        </p:nvGrpSpPr>
        <p:grpSpPr bwMode="auto">
          <a:xfrm>
            <a:off x="5241925" y="2354263"/>
            <a:ext cx="3779838" cy="4165600"/>
            <a:chOff x="0" y="0"/>
            <a:chExt cx="2525" cy="2624"/>
          </a:xfrm>
        </p:grpSpPr>
        <p:sp>
          <p:nvSpPr>
            <p:cNvPr id="278552" name="AutoShape 13"/>
            <p:cNvSpPr>
              <a:spLocks noChangeArrowheads="1"/>
            </p:cNvSpPr>
            <p:nvPr/>
          </p:nvSpPr>
          <p:spPr bwMode="auto">
            <a:xfrm>
              <a:off x="288" y="480"/>
              <a:ext cx="1962" cy="182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FF3300"/>
              </a:solidFill>
              <a:miter lim="800000"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3200" i="1">
                <a:latin typeface="+mn-lt"/>
                <a:ea typeface="+mn-ea"/>
              </a:endParaRPr>
            </a:p>
          </p:txBody>
        </p:sp>
        <p:sp>
          <p:nvSpPr>
            <p:cNvPr id="17430" name="Text Box 14"/>
            <p:cNvSpPr txBox="1">
              <a:spLocks noChangeArrowheads="1"/>
            </p:cNvSpPr>
            <p:nvPr/>
          </p:nvSpPr>
          <p:spPr bwMode="auto">
            <a:xfrm>
              <a:off x="1152" y="0"/>
              <a:ext cx="29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3200" i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7431" name="Text Box 15"/>
            <p:cNvSpPr txBox="1">
              <a:spLocks noChangeArrowheads="1"/>
            </p:cNvSpPr>
            <p:nvPr/>
          </p:nvSpPr>
          <p:spPr bwMode="auto">
            <a:xfrm>
              <a:off x="0" y="2208"/>
              <a:ext cx="29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3200" i="1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7432" name="Text Box 16"/>
            <p:cNvSpPr txBox="1">
              <a:spLocks noChangeArrowheads="1"/>
            </p:cNvSpPr>
            <p:nvPr/>
          </p:nvSpPr>
          <p:spPr bwMode="auto">
            <a:xfrm>
              <a:off x="2235" y="2256"/>
              <a:ext cx="29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3200" i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278556" name="Text Box 17"/>
            <p:cNvSpPr txBox="1">
              <a:spLocks noChangeArrowheads="1"/>
            </p:cNvSpPr>
            <p:nvPr/>
          </p:nvSpPr>
          <p:spPr bwMode="auto">
            <a:xfrm>
              <a:off x="912" y="1488"/>
              <a:ext cx="641" cy="36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sz="3200" i="1" smtClean="0">
                  <a:solidFill>
                    <a:srgbClr val="FF0000"/>
                  </a:solidFill>
                  <a:latin typeface="+mn-lt"/>
                  <a:ea typeface="+mn-ea"/>
                </a:rPr>
                <a:t>　</a:t>
              </a:r>
              <a:r>
                <a:rPr lang="zh-CN" altLang="zh-CN" sz="3200" i="1" smtClean="0">
                  <a:solidFill>
                    <a:srgbClr val="FF0000"/>
                  </a:solidFill>
                  <a:latin typeface="+mn-lt"/>
                  <a:ea typeface="+mn-ea"/>
                </a:rPr>
                <a:t>.O</a:t>
              </a:r>
            </a:p>
          </p:txBody>
        </p:sp>
        <p:sp>
          <p:nvSpPr>
            <p:cNvPr id="278557" name="Line 18"/>
            <p:cNvSpPr>
              <a:spLocks noChangeShapeType="1"/>
            </p:cNvSpPr>
            <p:nvPr/>
          </p:nvSpPr>
          <p:spPr bwMode="auto">
            <a:xfrm flipH="1">
              <a:off x="288" y="1776"/>
              <a:ext cx="1004" cy="52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</p:spPr>
          <p:txBody>
            <a:bodyPr wrap="none"/>
            <a:lstStyle/>
            <a:p>
              <a:pPr>
                <a:defRPr/>
              </a:pPr>
              <a:endParaRPr lang="zh-CN" altLang="en-US" sz="3200" i="1">
                <a:latin typeface="+mn-lt"/>
                <a:ea typeface="+mn-ea"/>
              </a:endParaRPr>
            </a:p>
          </p:txBody>
        </p:sp>
        <p:sp>
          <p:nvSpPr>
            <p:cNvPr id="278558" name="Line 19"/>
            <p:cNvSpPr>
              <a:spLocks noChangeShapeType="1"/>
            </p:cNvSpPr>
            <p:nvPr/>
          </p:nvSpPr>
          <p:spPr bwMode="auto">
            <a:xfrm>
              <a:off x="1296" y="1776"/>
              <a:ext cx="0" cy="52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</p:spPr>
          <p:txBody>
            <a:bodyPr wrap="none"/>
            <a:lstStyle/>
            <a:p>
              <a:pPr>
                <a:defRPr/>
              </a:pPr>
              <a:endParaRPr lang="zh-CN" altLang="en-US" sz="3200" i="1">
                <a:latin typeface="+mn-lt"/>
                <a:ea typeface="+mn-ea"/>
              </a:endParaRPr>
            </a:p>
          </p:txBody>
        </p:sp>
      </p:grpSp>
      <p:sp>
        <p:nvSpPr>
          <p:cNvPr id="17418" name="Text Box 20"/>
          <p:cNvSpPr txBox="1">
            <a:spLocks noChangeArrowheads="1"/>
          </p:cNvSpPr>
          <p:nvPr/>
        </p:nvSpPr>
        <p:spPr bwMode="auto">
          <a:xfrm>
            <a:off x="7223125" y="6011863"/>
            <a:ext cx="4810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i="1">
                <a:solidFill>
                  <a:srgbClr val="003366"/>
                </a:solidFill>
              </a:rPr>
              <a:t>D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4429125" y="2643188"/>
            <a:ext cx="1008063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smtClean="0">
                <a:solidFill>
                  <a:srgbClr val="FF0000"/>
                </a:solidFill>
                <a:latin typeface="+mn-lt"/>
                <a:ea typeface="+mn-ea"/>
              </a:rPr>
              <a:t>半径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3114675" y="3667125"/>
            <a:ext cx="181927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smtClean="0">
                <a:solidFill>
                  <a:srgbClr val="FF0000"/>
                </a:solidFill>
                <a:latin typeface="+mn-lt"/>
                <a:ea typeface="+mn-ea"/>
              </a:rPr>
              <a:t>外接圆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4427538" y="4429125"/>
            <a:ext cx="1420812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dirty="0" smtClean="0">
                <a:solidFill>
                  <a:srgbClr val="FF0000"/>
                </a:solidFill>
                <a:latin typeface="+mn-lt"/>
                <a:ea typeface="+mn-ea"/>
              </a:rPr>
              <a:t>边心距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3259138" y="5141913"/>
            <a:ext cx="1420812" cy="5857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dirty="0" smtClean="0">
                <a:solidFill>
                  <a:srgbClr val="FF0000"/>
                </a:solidFill>
                <a:latin typeface="+mn-lt"/>
                <a:ea typeface="+mn-ea"/>
              </a:rPr>
              <a:t>内切圆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7380288" y="1052513"/>
            <a:ext cx="2027237" cy="5857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dirty="0" smtClean="0">
                <a:solidFill>
                  <a:srgbClr val="FF0000"/>
                </a:solidFill>
                <a:latin typeface="+mn-lt"/>
                <a:ea typeface="+mn-ea"/>
              </a:rPr>
              <a:t>外接圆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755650" y="1830388"/>
            <a:ext cx="1728788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dirty="0" smtClean="0">
                <a:solidFill>
                  <a:srgbClr val="FF0000"/>
                </a:solidFill>
                <a:latin typeface="+mn-lt"/>
                <a:ea typeface="+mn-ea"/>
              </a:rPr>
              <a:t>内切圆</a:t>
            </a:r>
          </a:p>
        </p:txBody>
      </p:sp>
      <p:sp>
        <p:nvSpPr>
          <p:cNvPr id="278548" name="Line 27"/>
          <p:cNvSpPr>
            <a:spLocks noChangeShapeType="1"/>
          </p:cNvSpPr>
          <p:nvPr/>
        </p:nvSpPr>
        <p:spPr bwMode="auto">
          <a:xfrm>
            <a:off x="3924300" y="3141663"/>
            <a:ext cx="1600200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</a:ln>
        </p:spPr>
        <p:txBody>
          <a:bodyPr wrap="none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278549" name="Line 28"/>
          <p:cNvSpPr>
            <a:spLocks noChangeShapeType="1"/>
          </p:cNvSpPr>
          <p:nvPr/>
        </p:nvSpPr>
        <p:spPr bwMode="auto">
          <a:xfrm>
            <a:off x="3059113" y="4149725"/>
            <a:ext cx="1600200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</a:ln>
        </p:spPr>
        <p:txBody>
          <a:bodyPr wrap="none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278550" name="Line 29"/>
          <p:cNvSpPr>
            <a:spLocks noChangeShapeType="1"/>
          </p:cNvSpPr>
          <p:nvPr/>
        </p:nvSpPr>
        <p:spPr bwMode="auto">
          <a:xfrm>
            <a:off x="4303713" y="4940300"/>
            <a:ext cx="1600200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</a:ln>
        </p:spPr>
        <p:txBody>
          <a:bodyPr wrap="none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278551" name="Line 30"/>
          <p:cNvSpPr>
            <a:spLocks noChangeShapeType="1"/>
          </p:cNvSpPr>
          <p:nvPr/>
        </p:nvSpPr>
        <p:spPr bwMode="auto">
          <a:xfrm>
            <a:off x="3187700" y="5732463"/>
            <a:ext cx="1600200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</a:ln>
        </p:spPr>
        <p:txBody>
          <a:bodyPr wrap="none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5" grpId="0" autoUpdateAnimBg="0"/>
      <p:bldP spid="47126" grpId="0" autoUpdateAnimBg="0"/>
      <p:bldP spid="47127" grpId="0" autoUpdateAnimBg="0"/>
      <p:bldP spid="47128" grpId="0" autoUpdateAnimBg="0"/>
      <p:bldP spid="47129" grpId="0" autoUpdateAnimBg="0"/>
      <p:bldP spid="4713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95301" y="404813"/>
            <a:ext cx="8253163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sz="3200" dirty="0" smtClean="0">
                <a:latin typeface="+mn-lt"/>
                <a:ea typeface="+mn-ea"/>
              </a:rPr>
              <a:t>怎样画一个正多边形呢？ </a:t>
            </a:r>
          </a:p>
          <a:p>
            <a:pPr eaLnBrk="1" hangingPunct="1">
              <a:defRPr/>
            </a:pPr>
            <a:r>
              <a:rPr lang="zh-CN" sz="3200" dirty="0" smtClean="0">
                <a:latin typeface="+mn-lt"/>
                <a:ea typeface="+mn-ea"/>
              </a:rPr>
              <a:t>已知⊙</a:t>
            </a:r>
            <a:r>
              <a:rPr lang="zh-CN" altLang="zh-CN" sz="3200" dirty="0" smtClean="0">
                <a:latin typeface="+mn-lt"/>
                <a:ea typeface="+mn-ea"/>
              </a:rPr>
              <a:t>O</a:t>
            </a:r>
            <a:r>
              <a:rPr lang="zh-CN" sz="3200" dirty="0" smtClean="0">
                <a:latin typeface="+mn-lt"/>
                <a:ea typeface="+mn-ea"/>
              </a:rPr>
              <a:t>的半径为</a:t>
            </a:r>
            <a:r>
              <a:rPr lang="zh-CN" altLang="zh-CN" sz="3200" dirty="0" smtClean="0">
                <a:latin typeface="+mn-lt"/>
                <a:ea typeface="+mn-ea"/>
              </a:rPr>
              <a:t>2cm</a:t>
            </a:r>
            <a:r>
              <a:rPr lang="zh-CN" sz="3200" dirty="0" smtClean="0">
                <a:latin typeface="+mn-lt"/>
                <a:ea typeface="+mn-ea"/>
              </a:rPr>
              <a:t>，求作圆的内接正三角形</a:t>
            </a:r>
            <a:r>
              <a:rPr lang="zh-CN" altLang="zh-CN" sz="3200" dirty="0" smtClean="0">
                <a:latin typeface="+mn-lt"/>
                <a:ea typeface="+mn-ea"/>
              </a:rPr>
              <a:t>.</a:t>
            </a:r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2268538" y="3068638"/>
            <a:ext cx="2233612" cy="1931987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 sz="3200" i="1">
              <a:latin typeface="+mn-lt"/>
              <a:ea typeface="+mn-ea"/>
            </a:endParaRP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2124075" y="3068638"/>
            <a:ext cx="2520950" cy="26638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3200" i="1">
              <a:latin typeface="+mn-lt"/>
              <a:ea typeface="+mn-ea"/>
            </a:endParaRP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3419475" y="4292600"/>
            <a:ext cx="108108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3200" i="1">
              <a:latin typeface="+mn-lt"/>
              <a:ea typeface="+mn-ea"/>
            </a:endParaRP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H="1" flipV="1">
            <a:off x="3348038" y="3068638"/>
            <a:ext cx="71437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3200" i="1">
              <a:latin typeface="+mn-lt"/>
              <a:ea typeface="+mn-ea"/>
            </a:endParaRP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>
            <a:off x="2268538" y="4292600"/>
            <a:ext cx="1150937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3200" i="1">
              <a:latin typeface="+mn-lt"/>
              <a:ea typeface="+mn-ea"/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563938" y="4076700"/>
            <a:ext cx="158432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zh-CN" sz="3200" dirty="0" smtClean="0">
                <a:latin typeface="+mn-lt"/>
                <a:ea typeface="+mn-ea"/>
              </a:rPr>
              <a:t>120 °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5543550" y="1557338"/>
            <a:ext cx="3492500" cy="5076825"/>
          </a:xfrm>
          <a:prstGeom prst="wedgeRoundRectCallout">
            <a:avLst>
              <a:gd name="adj1" fmla="val -48366"/>
              <a:gd name="adj2" fmla="val -2325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defRPr/>
            </a:pPr>
            <a:r>
              <a:rPr lang="zh-CN" altLang="zh-CN" sz="3200" dirty="0">
                <a:latin typeface="+mn-lt"/>
                <a:ea typeface="+mn-ea"/>
              </a:rPr>
              <a:t>①</a:t>
            </a:r>
            <a:r>
              <a:rPr lang="zh-CN" sz="3200" dirty="0">
                <a:latin typeface="+mn-lt"/>
                <a:ea typeface="+mn-ea"/>
              </a:rPr>
              <a:t>用量角器度量，使∠</a:t>
            </a:r>
            <a:r>
              <a:rPr lang="zh-CN" altLang="zh-CN" sz="3200" i="1" dirty="0">
                <a:latin typeface="+mn-lt"/>
                <a:ea typeface="+mn-ea"/>
              </a:rPr>
              <a:t>AOB</a:t>
            </a:r>
            <a:r>
              <a:rPr lang="zh-CN" altLang="zh-CN" sz="3200" dirty="0">
                <a:latin typeface="+mn-lt"/>
                <a:ea typeface="+mn-ea"/>
              </a:rPr>
              <a:t>=∠</a:t>
            </a:r>
            <a:r>
              <a:rPr lang="zh-CN" altLang="zh-CN" sz="3200" i="1" dirty="0">
                <a:latin typeface="+mn-lt"/>
                <a:ea typeface="+mn-ea"/>
              </a:rPr>
              <a:t>BOC</a:t>
            </a:r>
            <a:r>
              <a:rPr lang="zh-CN" altLang="zh-CN" sz="3200" dirty="0">
                <a:latin typeface="+mn-lt"/>
                <a:ea typeface="+mn-ea"/>
              </a:rPr>
              <a:t>=∠</a:t>
            </a:r>
            <a:r>
              <a:rPr lang="zh-CN" altLang="zh-CN" sz="3200" i="1" dirty="0">
                <a:latin typeface="+mn-lt"/>
                <a:ea typeface="+mn-ea"/>
              </a:rPr>
              <a:t>COA</a:t>
            </a:r>
            <a:r>
              <a:rPr lang="zh-CN" altLang="zh-CN" sz="3200" dirty="0">
                <a:latin typeface="+mn-lt"/>
                <a:ea typeface="+mn-ea"/>
              </a:rPr>
              <a:t>=120°</a:t>
            </a:r>
            <a:r>
              <a:rPr lang="zh-CN" sz="3200" dirty="0">
                <a:latin typeface="+mn-lt"/>
                <a:ea typeface="+mn-ea"/>
              </a:rPr>
              <a:t>．</a:t>
            </a:r>
          </a:p>
          <a:p>
            <a:pPr>
              <a:defRPr/>
            </a:pPr>
            <a:r>
              <a:rPr lang="zh-CN" altLang="zh-CN" sz="3200" dirty="0">
                <a:latin typeface="+mn-lt"/>
                <a:ea typeface="+mn-ea"/>
              </a:rPr>
              <a:t> ②</a:t>
            </a:r>
            <a:r>
              <a:rPr lang="zh-CN" sz="3200" dirty="0">
                <a:latin typeface="+mn-lt"/>
                <a:ea typeface="+mn-ea"/>
              </a:rPr>
              <a:t>用量角器或</a:t>
            </a:r>
            <a:r>
              <a:rPr lang="zh-CN" altLang="zh-CN" sz="3200" dirty="0">
                <a:latin typeface="+mn-lt"/>
                <a:ea typeface="+mn-ea"/>
              </a:rPr>
              <a:t>30°</a:t>
            </a:r>
            <a:r>
              <a:rPr lang="zh-CN" sz="3200" dirty="0">
                <a:latin typeface="+mn-lt"/>
                <a:ea typeface="+mn-ea"/>
              </a:rPr>
              <a:t>角的三角板度量，使∠</a:t>
            </a:r>
            <a:r>
              <a:rPr lang="zh-CN" altLang="zh-CN" sz="3200" i="1" dirty="0">
                <a:latin typeface="+mn-lt"/>
                <a:ea typeface="+mn-ea"/>
              </a:rPr>
              <a:t>BAO</a:t>
            </a:r>
            <a:r>
              <a:rPr lang="zh-CN" altLang="zh-CN" sz="3200" dirty="0">
                <a:latin typeface="+mn-lt"/>
                <a:ea typeface="+mn-ea"/>
              </a:rPr>
              <a:t>=∠</a:t>
            </a:r>
            <a:r>
              <a:rPr lang="zh-CN" altLang="zh-CN" sz="3200" i="1" dirty="0">
                <a:latin typeface="+mn-lt"/>
                <a:ea typeface="+mn-ea"/>
              </a:rPr>
              <a:t>CAO</a:t>
            </a:r>
            <a:r>
              <a:rPr lang="zh-CN" altLang="zh-CN" sz="3200" dirty="0">
                <a:latin typeface="+mn-lt"/>
                <a:ea typeface="+mn-ea"/>
              </a:rPr>
              <a:t>=30°</a:t>
            </a:r>
            <a:r>
              <a:rPr lang="zh-CN" sz="3200" dirty="0">
                <a:latin typeface="+mn-lt"/>
                <a:ea typeface="+mn-ea"/>
              </a:rPr>
              <a:t>． </a:t>
            </a:r>
          </a:p>
          <a:p>
            <a:pPr>
              <a:defRPr/>
            </a:pPr>
            <a:endParaRPr lang="zh-CN" altLang="zh-CN" sz="3200" dirty="0">
              <a:latin typeface="+mn-lt"/>
              <a:ea typeface="+mn-ea"/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3132138" y="2636838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i="1"/>
              <a:t>A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203575" y="4292600"/>
            <a:ext cx="288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i="1"/>
              <a:t>O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979613" y="5013325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i="1"/>
              <a:t>C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4500563" y="5013325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i="1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animBg="1"/>
      <p:bldP spid="50180" grpId="0" animBg="1"/>
      <p:bldP spid="50184" grpId="0" autoUpdateAnimBg="0"/>
      <p:bldP spid="50185" grpId="0" animBg="1" autoUpdateAnimBg="0"/>
      <p:bldP spid="50186" grpId="0" autoUpdateAnimBg="0"/>
      <p:bldP spid="50187" grpId="0" autoUpdateAnimBg="0"/>
      <p:bldP spid="50188" grpId="0" autoUpdateAnimBg="0"/>
      <p:bldP spid="5018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611188" y="908050"/>
            <a:ext cx="7488237" cy="1066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dirty="0" smtClean="0">
                <a:latin typeface="+mn-lt"/>
                <a:ea typeface="+mn-ea"/>
              </a:rPr>
              <a:t>你能用以上方法画出正四边形、正五边形、正六边形吗？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185863" y="2779713"/>
            <a:ext cx="1584325" cy="158432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827088" y="2420938"/>
            <a:ext cx="2303462" cy="230346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zh-CN" sz="3200">
                <a:latin typeface="+mn-lt"/>
                <a:ea typeface="+mn-ea"/>
              </a:rPr>
              <a:t>·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900113" y="2382838"/>
            <a:ext cx="503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i="1"/>
              <a:t>A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755650" y="4364038"/>
            <a:ext cx="503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i="1"/>
              <a:t>B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770188" y="4292600"/>
            <a:ext cx="503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i="1"/>
              <a:t>C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2770188" y="2419350"/>
            <a:ext cx="503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i="1"/>
              <a:t>D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906588" y="3211513"/>
            <a:ext cx="503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i="1"/>
              <a:t>O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H="1">
            <a:off x="1185863" y="3571875"/>
            <a:ext cx="792162" cy="792163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1978025" y="3571875"/>
            <a:ext cx="792163" cy="792163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grpSp>
        <p:nvGrpSpPr>
          <p:cNvPr id="2" name="Group 12"/>
          <p:cNvGrpSpPr/>
          <p:nvPr/>
        </p:nvGrpSpPr>
        <p:grpSpPr bwMode="auto">
          <a:xfrm>
            <a:off x="3203575" y="2205038"/>
            <a:ext cx="3025775" cy="2832100"/>
            <a:chOff x="0" y="0"/>
            <a:chExt cx="1906" cy="1784"/>
          </a:xfrm>
        </p:grpSpPr>
        <p:sp>
          <p:nvSpPr>
            <p:cNvPr id="281629" name="AutoShape 13"/>
            <p:cNvSpPr>
              <a:spLocks noChangeArrowheads="1"/>
            </p:cNvSpPr>
            <p:nvPr/>
          </p:nvSpPr>
          <p:spPr bwMode="auto">
            <a:xfrm>
              <a:off x="317" y="246"/>
              <a:ext cx="1270" cy="1207"/>
            </a:xfrm>
            <a:prstGeom prst="pentagon">
              <a:avLst/>
            </a:prstGeom>
            <a:noFill/>
            <a:ln w="28575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3200">
                <a:latin typeface="+mn-lt"/>
                <a:ea typeface="+mn-ea"/>
              </a:endParaRPr>
            </a:p>
          </p:txBody>
        </p:sp>
        <p:sp>
          <p:nvSpPr>
            <p:cNvPr id="281630" name="Oval 14"/>
            <p:cNvSpPr>
              <a:spLocks noChangeArrowheads="1"/>
            </p:cNvSpPr>
            <p:nvPr/>
          </p:nvSpPr>
          <p:spPr bwMode="auto">
            <a:xfrm>
              <a:off x="272" y="236"/>
              <a:ext cx="1361" cy="136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zh-CN" altLang="zh-CN" sz="3200">
                  <a:latin typeface="+mn-lt"/>
                  <a:ea typeface="+mn-ea"/>
                </a:rPr>
                <a:t>·</a:t>
              </a:r>
            </a:p>
          </p:txBody>
        </p:sp>
        <p:sp>
          <p:nvSpPr>
            <p:cNvPr id="19487" name="Text Box 15"/>
            <p:cNvSpPr txBox="1">
              <a:spLocks noChangeArrowheads="1"/>
            </p:cNvSpPr>
            <p:nvPr/>
          </p:nvSpPr>
          <p:spPr bwMode="auto">
            <a:xfrm>
              <a:off x="735" y="0"/>
              <a:ext cx="40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3200" i="1"/>
                <a:t>A</a:t>
              </a:r>
            </a:p>
          </p:txBody>
        </p:sp>
        <p:sp>
          <p:nvSpPr>
            <p:cNvPr id="19488" name="Text Box 16"/>
            <p:cNvSpPr txBox="1">
              <a:spLocks noChangeArrowheads="1"/>
            </p:cNvSpPr>
            <p:nvPr/>
          </p:nvSpPr>
          <p:spPr bwMode="auto">
            <a:xfrm>
              <a:off x="0" y="545"/>
              <a:ext cx="40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3200" i="1"/>
                <a:t>B</a:t>
              </a:r>
            </a:p>
          </p:txBody>
        </p:sp>
        <p:sp>
          <p:nvSpPr>
            <p:cNvPr id="19489" name="Text Box 17"/>
            <p:cNvSpPr txBox="1">
              <a:spLocks noChangeArrowheads="1"/>
            </p:cNvSpPr>
            <p:nvPr/>
          </p:nvSpPr>
          <p:spPr bwMode="auto">
            <a:xfrm>
              <a:off x="308" y="1407"/>
              <a:ext cx="36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3200" i="1"/>
                <a:t>C</a:t>
              </a:r>
            </a:p>
          </p:txBody>
        </p:sp>
        <p:sp>
          <p:nvSpPr>
            <p:cNvPr id="19490" name="Text Box 18"/>
            <p:cNvSpPr txBox="1">
              <a:spLocks noChangeArrowheads="1"/>
            </p:cNvSpPr>
            <p:nvPr/>
          </p:nvSpPr>
          <p:spPr bwMode="auto">
            <a:xfrm>
              <a:off x="1225" y="1416"/>
              <a:ext cx="40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3200" i="1"/>
                <a:t>D</a:t>
              </a:r>
            </a:p>
          </p:txBody>
        </p:sp>
        <p:sp>
          <p:nvSpPr>
            <p:cNvPr id="19491" name="Text Box 19"/>
            <p:cNvSpPr txBox="1">
              <a:spLocks noChangeArrowheads="1"/>
            </p:cNvSpPr>
            <p:nvPr/>
          </p:nvSpPr>
          <p:spPr bwMode="auto">
            <a:xfrm>
              <a:off x="1497" y="554"/>
              <a:ext cx="40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3200" i="1"/>
                <a:t>E</a:t>
              </a:r>
            </a:p>
          </p:txBody>
        </p:sp>
        <p:sp>
          <p:nvSpPr>
            <p:cNvPr id="19492" name="Text Box 20"/>
            <p:cNvSpPr txBox="1">
              <a:spLocks noChangeArrowheads="1"/>
            </p:cNvSpPr>
            <p:nvPr/>
          </p:nvSpPr>
          <p:spPr bwMode="auto">
            <a:xfrm>
              <a:off x="590" y="735"/>
              <a:ext cx="40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3200" i="1"/>
                <a:t>O</a:t>
              </a:r>
            </a:p>
          </p:txBody>
        </p:sp>
      </p:grp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4067175" y="3716338"/>
            <a:ext cx="576263" cy="792162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281614" name="Line 22"/>
          <p:cNvSpPr>
            <a:spLocks noChangeShapeType="1"/>
          </p:cNvSpPr>
          <p:nvPr/>
        </p:nvSpPr>
        <p:spPr bwMode="auto">
          <a:xfrm>
            <a:off x="4716463" y="3644900"/>
            <a:ext cx="574675" cy="792163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6419850" y="2787650"/>
            <a:ext cx="2130425" cy="1841500"/>
          </a:xfrm>
          <a:prstGeom prst="hexagon">
            <a:avLst>
              <a:gd name="adj" fmla="val 28922"/>
              <a:gd name="vf" fmla="val 115470"/>
            </a:avLst>
          </a:prstGeom>
          <a:noFill/>
          <a:ln w="2857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51224" name="未知"/>
          <p:cNvSpPr/>
          <p:nvPr/>
        </p:nvSpPr>
        <p:spPr bwMode="auto">
          <a:xfrm>
            <a:off x="7489825" y="3727450"/>
            <a:ext cx="514350" cy="896938"/>
          </a:xfrm>
          <a:custGeom>
            <a:avLst/>
            <a:gdLst>
              <a:gd name="T0" fmla="*/ 0 w 324"/>
              <a:gd name="T1" fmla="*/ 0 h 565"/>
              <a:gd name="T2" fmla="*/ 816530625 w 324"/>
              <a:gd name="T3" fmla="*/ 1423889869 h 565"/>
              <a:gd name="T4" fmla="*/ 0 60000 65536"/>
              <a:gd name="T5" fmla="*/ 0 60000 65536"/>
              <a:gd name="T6" fmla="*/ 0 w 324"/>
              <a:gd name="T7" fmla="*/ 0 h 565"/>
              <a:gd name="T8" fmla="*/ 324 w 324"/>
              <a:gd name="T9" fmla="*/ 565 h 5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4" h="565">
                <a:moveTo>
                  <a:pt x="0" y="0"/>
                </a:moveTo>
                <a:lnTo>
                  <a:pt x="324" y="565"/>
                </a:lnTo>
              </a:path>
            </a:pathLst>
          </a:custGeom>
          <a:noFill/>
          <a:ln w="28575">
            <a:solidFill>
              <a:srgbClr val="0000FF"/>
            </a:solidFill>
            <a:prstDash val="sysDot"/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7126288" y="3284538"/>
            <a:ext cx="649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3200" i="1"/>
              <a:t>O</a:t>
            </a:r>
          </a:p>
        </p:txBody>
      </p:sp>
      <p:sp>
        <p:nvSpPr>
          <p:cNvPr id="51226" name="未知"/>
          <p:cNvSpPr/>
          <p:nvPr/>
        </p:nvSpPr>
        <p:spPr bwMode="auto">
          <a:xfrm>
            <a:off x="6937375" y="3716338"/>
            <a:ext cx="550863" cy="920750"/>
          </a:xfrm>
          <a:custGeom>
            <a:avLst/>
            <a:gdLst>
              <a:gd name="T0" fmla="*/ 874495806 w 347"/>
              <a:gd name="T1" fmla="*/ 0 h 580"/>
              <a:gd name="T2" fmla="*/ 0 w 347"/>
              <a:gd name="T3" fmla="*/ 1461690625 h 580"/>
              <a:gd name="T4" fmla="*/ 0 60000 65536"/>
              <a:gd name="T5" fmla="*/ 0 60000 65536"/>
              <a:gd name="T6" fmla="*/ 0 w 347"/>
              <a:gd name="T7" fmla="*/ 0 h 580"/>
              <a:gd name="T8" fmla="*/ 347 w 347"/>
              <a:gd name="T9" fmla="*/ 580 h 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7" h="580">
                <a:moveTo>
                  <a:pt x="347" y="0"/>
                </a:moveTo>
                <a:lnTo>
                  <a:pt x="0" y="580"/>
                </a:lnTo>
              </a:path>
            </a:pathLst>
          </a:custGeom>
          <a:noFill/>
          <a:ln w="28575">
            <a:solidFill>
              <a:srgbClr val="0000FF"/>
            </a:solidFill>
            <a:prstDash val="sysDot"/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19475" name="Text Box 27"/>
          <p:cNvSpPr txBox="1">
            <a:spLocks noChangeArrowheads="1"/>
          </p:cNvSpPr>
          <p:nvPr/>
        </p:nvSpPr>
        <p:spPr bwMode="auto">
          <a:xfrm>
            <a:off x="5830888" y="3500438"/>
            <a:ext cx="649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3200" i="1"/>
              <a:t>A</a:t>
            </a: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6478588" y="4581525"/>
            <a:ext cx="649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3200" i="1"/>
              <a:t>B</a:t>
            </a:r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7918450" y="4652963"/>
            <a:ext cx="649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3200" i="1"/>
              <a:t>C</a:t>
            </a:r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8494713" y="3500438"/>
            <a:ext cx="649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3200" i="1"/>
              <a:t>D</a:t>
            </a:r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7918450" y="2420938"/>
            <a:ext cx="649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3200" i="1"/>
              <a:t>E</a:t>
            </a:r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6550025" y="2349500"/>
            <a:ext cx="649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3200" i="1"/>
              <a:t>F</a:t>
            </a:r>
          </a:p>
        </p:txBody>
      </p:sp>
      <p:sp>
        <p:nvSpPr>
          <p:cNvPr id="51233" name="Oval 33"/>
          <p:cNvSpPr>
            <a:spLocks noChangeArrowheads="1"/>
          </p:cNvSpPr>
          <p:nvPr/>
        </p:nvSpPr>
        <p:spPr bwMode="auto">
          <a:xfrm>
            <a:off x="6372225" y="2636838"/>
            <a:ext cx="2160588" cy="2159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zh-CN" sz="3200">
                <a:latin typeface="+mn-lt"/>
                <a:ea typeface="+mn-ea"/>
              </a:rPr>
              <a:t>·</a:t>
            </a: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1692275" y="3860800"/>
            <a:ext cx="1223963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 sz="3200" dirty="0">
                <a:latin typeface="+mn-lt"/>
                <a:ea typeface="+mn-ea"/>
              </a:rPr>
              <a:t>90°</a:t>
            </a:r>
          </a:p>
        </p:txBody>
      </p:sp>
      <p:sp>
        <p:nvSpPr>
          <p:cNvPr id="51235" name="Rectangle 35"/>
          <p:cNvSpPr>
            <a:spLocks noChangeArrowheads="1"/>
          </p:cNvSpPr>
          <p:nvPr/>
        </p:nvSpPr>
        <p:spPr bwMode="auto">
          <a:xfrm>
            <a:off x="4500563" y="3860800"/>
            <a:ext cx="10795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 sz="3200" dirty="0">
                <a:latin typeface="+mn-lt"/>
                <a:ea typeface="+mn-ea"/>
              </a:rPr>
              <a:t>72°</a:t>
            </a:r>
          </a:p>
        </p:txBody>
      </p:sp>
      <p:sp>
        <p:nvSpPr>
          <p:cNvPr id="51236" name="Rectangle 36"/>
          <p:cNvSpPr>
            <a:spLocks noChangeArrowheads="1"/>
          </p:cNvSpPr>
          <p:nvPr/>
        </p:nvSpPr>
        <p:spPr bwMode="auto">
          <a:xfrm>
            <a:off x="7235825" y="3933825"/>
            <a:ext cx="1008063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 sz="3200" dirty="0">
                <a:latin typeface="+mn-lt"/>
                <a:ea typeface="+mn-ea"/>
              </a:rPr>
              <a:t>60°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8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animBg="1"/>
      <p:bldP spid="51204" grpId="0" animBg="1" autoUpdateAnimBg="0"/>
      <p:bldP spid="51205" grpId="0" autoUpdateAnimBg="0"/>
      <p:bldP spid="51206" grpId="0" autoUpdateAnimBg="0"/>
      <p:bldP spid="51207" grpId="0" autoUpdateAnimBg="0"/>
      <p:bldP spid="51208" grpId="0" autoUpdateAnimBg="0"/>
      <p:bldP spid="51209" grpId="0" autoUpdateAnimBg="0"/>
      <p:bldP spid="51223" grpId="0" animBg="1"/>
      <p:bldP spid="51225" grpId="0" autoUpdateAnimBg="0"/>
      <p:bldP spid="19475" grpId="0"/>
      <p:bldP spid="51228" grpId="0" autoUpdateAnimBg="0"/>
      <p:bldP spid="51229" grpId="0" autoUpdateAnimBg="0"/>
      <p:bldP spid="19478" grpId="0"/>
      <p:bldP spid="51231" grpId="0" autoUpdateAnimBg="0"/>
      <p:bldP spid="51232" grpId="0" autoUpdateAnimBg="0"/>
      <p:bldP spid="51233" grpId="0" animBg="1" autoUpdateAnimBg="0"/>
      <p:bldP spid="51234" grpId="0" autoUpdateAnimBg="0"/>
      <p:bldP spid="51235" grpId="0" autoUpdateAnimBg="0"/>
      <p:bldP spid="5123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2"/>
          <p:cNvSpPr txBox="1">
            <a:spLocks noChangeArrowheads="1"/>
          </p:cNvSpPr>
          <p:nvPr/>
        </p:nvSpPr>
        <p:spPr bwMode="auto">
          <a:xfrm>
            <a:off x="468313" y="457200"/>
            <a:ext cx="8351837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2800" dirty="0" smtClean="0">
                <a:latin typeface="+mn-lt"/>
                <a:ea typeface="+mn-ea"/>
              </a:rPr>
              <a:t>你能尺规作出正六边形、正三角形、正十二边形吗？</a:t>
            </a:r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1619250" y="2997200"/>
            <a:ext cx="2184400" cy="1865313"/>
          </a:xfrm>
          <a:prstGeom prst="hexagon">
            <a:avLst>
              <a:gd name="adj" fmla="val 29277"/>
              <a:gd name="vf" fmla="val 115470"/>
            </a:avLst>
          </a:prstGeom>
          <a:noFill/>
          <a:ln w="2857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 sz="2800">
              <a:latin typeface="+mn-lt"/>
              <a:ea typeface="+mn-ea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373313" y="3500438"/>
            <a:ext cx="649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2800" i="1"/>
              <a:t>O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077913" y="3716338"/>
            <a:ext cx="649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2800" i="1"/>
              <a:t>A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725613" y="4797425"/>
            <a:ext cx="649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2800" i="1"/>
              <a:t>B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132138" y="4868863"/>
            <a:ext cx="649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2800" i="1"/>
              <a:t>C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165475" y="2636838"/>
            <a:ext cx="649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2800" i="1"/>
              <a:t>E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1763713" y="2565400"/>
            <a:ext cx="649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2800" i="1"/>
              <a:t>F</a:t>
            </a:r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1619250" y="2852738"/>
            <a:ext cx="2160588" cy="2159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zh-CN" sz="2800">
                <a:latin typeface="+mn-lt"/>
                <a:ea typeface="+mn-ea"/>
              </a:rPr>
              <a:t>·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778250" y="3789363"/>
            <a:ext cx="649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2800" i="1"/>
              <a:t>D</a:t>
            </a: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V="1">
            <a:off x="1978025" y="4724400"/>
            <a:ext cx="4333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2800">
              <a:latin typeface="+mn-lt"/>
              <a:ea typeface="+mn-ea"/>
            </a:endParaRP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1546225" y="3860800"/>
            <a:ext cx="14605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2800">
              <a:latin typeface="+mn-lt"/>
              <a:ea typeface="+mn-ea"/>
            </a:endParaRP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203575" y="4797425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2800">
              <a:latin typeface="+mn-lt"/>
              <a:ea typeface="+mn-ea"/>
            </a:endParaRP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3706813" y="3860800"/>
            <a:ext cx="2159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2800">
              <a:latin typeface="+mn-lt"/>
              <a:ea typeface="+mn-ea"/>
            </a:endParaRPr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3203575" y="2924175"/>
            <a:ext cx="714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2800">
              <a:latin typeface="+mn-lt"/>
              <a:ea typeface="+mn-ea"/>
            </a:endParaRPr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2122488" y="2852738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2800">
              <a:latin typeface="+mn-lt"/>
              <a:ea typeface="+mn-ea"/>
            </a:endParaRPr>
          </a:p>
        </p:txBody>
      </p:sp>
      <p:sp>
        <p:nvSpPr>
          <p:cNvPr id="54290" name="AutoShape 18"/>
          <p:cNvSpPr>
            <a:spLocks noChangeArrowheads="1"/>
          </p:cNvSpPr>
          <p:nvPr/>
        </p:nvSpPr>
        <p:spPr bwMode="auto">
          <a:xfrm>
            <a:off x="4651375" y="1184275"/>
            <a:ext cx="3887788" cy="5484813"/>
          </a:xfrm>
          <a:prstGeom prst="wedgeRoundRectCallout">
            <a:avLst>
              <a:gd name="adj1" fmla="val -33708"/>
              <a:gd name="adj2" fmla="val -3247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zh-CN" altLang="zh-CN" sz="2800" dirty="0">
                <a:solidFill>
                  <a:srgbClr val="FF0000"/>
                </a:solidFill>
                <a:latin typeface="+mn-lt"/>
                <a:ea typeface="+mn-ea"/>
              </a:rPr>
              <a:t>     </a:t>
            </a:r>
            <a:r>
              <a:rPr lang="zh-CN" sz="2800" dirty="0">
                <a:solidFill>
                  <a:srgbClr val="FF0000"/>
                </a:solidFill>
                <a:latin typeface="+mn-lt"/>
                <a:ea typeface="+mn-ea"/>
              </a:rPr>
              <a:t>以半径长在圆周上截取六段相等的弧，依次连结各等分点，则作出正六边形</a:t>
            </a:r>
            <a:r>
              <a:rPr lang="zh-CN" altLang="zh-CN" sz="2800" dirty="0">
                <a:solidFill>
                  <a:srgbClr val="FF0000"/>
                </a:solidFill>
                <a:latin typeface="+mn-lt"/>
                <a:ea typeface="+mn-ea"/>
              </a:rPr>
              <a:t>.</a:t>
            </a:r>
          </a:p>
          <a:p>
            <a:pPr algn="ctr">
              <a:lnSpc>
                <a:spcPct val="150000"/>
              </a:lnSpc>
              <a:defRPr/>
            </a:pPr>
            <a:r>
              <a:rPr lang="zh-CN" altLang="zh-CN" sz="2800" dirty="0">
                <a:solidFill>
                  <a:srgbClr val="FF0000"/>
                </a:solidFill>
                <a:latin typeface="+mn-lt"/>
                <a:ea typeface="+mn-ea"/>
              </a:rPr>
              <a:t>     </a:t>
            </a:r>
            <a:r>
              <a:rPr lang="zh-CN" sz="2800" dirty="0">
                <a:solidFill>
                  <a:srgbClr val="FF0000"/>
                </a:solidFill>
                <a:latin typeface="+mn-lt"/>
                <a:ea typeface="+mn-ea"/>
              </a:rPr>
              <a:t>先作出正六边形，则可作正三角形，正十二边形，正二十四边形</a:t>
            </a:r>
            <a:r>
              <a:rPr lang="zh-CN" altLang="zh-CN" sz="2800" dirty="0">
                <a:solidFill>
                  <a:srgbClr val="FF0000"/>
                </a:solidFill>
                <a:latin typeface="+mn-lt"/>
                <a:ea typeface="+mn-ea"/>
              </a:rPr>
              <a:t>………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utoUpdateAnimBg="0"/>
      <p:bldP spid="54277" grpId="0" autoUpdateAnimBg="0"/>
      <p:bldP spid="54278" grpId="0" autoUpdateAnimBg="0"/>
      <p:bldP spid="54279" grpId="0" autoUpdateAnimBg="0"/>
      <p:bldP spid="54280" grpId="0" autoUpdateAnimBg="0"/>
      <p:bldP spid="54281" grpId="0" autoUpdateAnimBg="0"/>
      <p:bldP spid="54282" grpId="0" animBg="1" autoUpdateAnimBg="0"/>
      <p:bldP spid="54283" grpId="0" autoUpdateAnimBg="0"/>
      <p:bldP spid="5429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五角大楼俯视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Line 3"/>
          <p:cNvSpPr>
            <a:spLocks noChangeShapeType="1"/>
          </p:cNvSpPr>
          <p:nvPr/>
        </p:nvSpPr>
        <p:spPr bwMode="auto">
          <a:xfrm flipH="1">
            <a:off x="2038350" y="1828800"/>
            <a:ext cx="2057400" cy="16764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114550" y="3505200"/>
            <a:ext cx="1524000" cy="18288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3638550" y="4800600"/>
            <a:ext cx="2971800" cy="5334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6534150" y="2667000"/>
            <a:ext cx="304800" cy="22098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 flipV="1">
            <a:off x="4095750" y="1828800"/>
            <a:ext cx="2743200" cy="9144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6200" y="96838"/>
            <a:ext cx="1905000" cy="58896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200">
                <a:solidFill>
                  <a:srgbClr val="FF0000"/>
                </a:solidFill>
                <a:ea typeface="华文中宋" panose="02010600040101010101" pitchFamily="2" charset="-122"/>
              </a:rPr>
              <a:t>图片欣赏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8" grpId="0" animBg="1"/>
      <p:bldP spid="26629" grpId="0" animBg="1"/>
      <p:bldP spid="26630" grpId="0" animBg="1"/>
      <p:bldP spid="266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042988" y="5229225"/>
            <a:ext cx="5230812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练习</a:t>
            </a:r>
            <a:r>
              <a:rPr lang="zh-CN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sym typeface="Wingdings" panose="05000000000000000000" pitchFamily="2" charset="2"/>
              </a:rPr>
              <a:t>：用量角器作五角星</a:t>
            </a:r>
            <a:endParaRPr lang="zh-CN" sz="36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403350" y="90488"/>
            <a:ext cx="1714500" cy="10064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sz="6000" smtClean="0">
                <a:solidFill>
                  <a:srgbClr val="FF0000"/>
                </a:solidFill>
                <a:latin typeface="+mn-ea"/>
                <a:ea typeface="+mn-ea"/>
              </a:rPr>
              <a:t>探究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042988" y="1316038"/>
            <a:ext cx="6192837" cy="11906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sz="3600" smtClean="0">
                <a:solidFill>
                  <a:srgbClr val="0000FF"/>
                </a:solidFill>
                <a:latin typeface="+mn-ea"/>
                <a:ea typeface="+mn-ea"/>
              </a:rPr>
              <a:t>按照一定比例</a:t>
            </a:r>
            <a:r>
              <a:rPr lang="zh-CN" altLang="zh-CN" sz="3600" smtClean="0">
                <a:solidFill>
                  <a:srgbClr val="0000FF"/>
                </a:solidFill>
                <a:latin typeface="+mn-ea"/>
                <a:ea typeface="+mn-ea"/>
              </a:rPr>
              <a:t>,</a:t>
            </a:r>
            <a:r>
              <a:rPr lang="zh-CN" sz="3600" smtClean="0">
                <a:solidFill>
                  <a:srgbClr val="0000FF"/>
                </a:solidFill>
                <a:latin typeface="+mn-ea"/>
                <a:ea typeface="+mn-ea"/>
              </a:rPr>
              <a:t>画一个停车</a:t>
            </a:r>
          </a:p>
          <a:p>
            <a:pPr>
              <a:defRPr/>
            </a:pPr>
            <a:r>
              <a:rPr lang="zh-CN" sz="3600" smtClean="0">
                <a:solidFill>
                  <a:srgbClr val="0000FF"/>
                </a:solidFill>
                <a:latin typeface="+mn-ea"/>
                <a:ea typeface="+mn-ea"/>
              </a:rPr>
              <a:t>让行的交通标志的外缘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6227763" y="2708275"/>
            <a:ext cx="2519362" cy="2055813"/>
          </a:xfrm>
          <a:prstGeom prst="hexagon">
            <a:avLst>
              <a:gd name="adj" fmla="val 30637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6443663" y="2852738"/>
            <a:ext cx="2089150" cy="1728787"/>
          </a:xfrm>
          <a:prstGeom prst="hexagon">
            <a:avLst>
              <a:gd name="adj" fmla="val 30211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zh-CN" altLang="zh-CN" sz="2800" b="0">
              <a:latin typeface="+mn-ea"/>
              <a:ea typeface="+mn-ea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764338" y="2809875"/>
            <a:ext cx="1408112" cy="15557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sz="9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autoUpdateAnimBg="0"/>
      <p:bldP spid="55301" grpId="0" animBg="1"/>
      <p:bldP spid="5530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Oval 2"/>
          <p:cNvSpPr>
            <a:spLocks noChangeArrowheads="1"/>
          </p:cNvSpPr>
          <p:nvPr/>
        </p:nvSpPr>
        <p:spPr bwMode="auto">
          <a:xfrm>
            <a:off x="2627313" y="1916113"/>
            <a:ext cx="3673475" cy="381793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2627313" y="3860800"/>
            <a:ext cx="3673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4427538" y="1916113"/>
            <a:ext cx="0" cy="381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3492500" y="3860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H="1">
            <a:off x="3492500" y="1916113"/>
            <a:ext cx="935038" cy="1946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5435600" y="3860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4427538" y="1916113"/>
            <a:ext cx="1008062" cy="19446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195513" y="3500438"/>
            <a:ext cx="288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i="1">
                <a:cs typeface="Tahoma" panose="020B0604030504040204" pitchFamily="34" charset="0"/>
              </a:rPr>
              <a:t>A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6516688" y="3573463"/>
            <a:ext cx="576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i="1">
                <a:cs typeface="Tahoma" panose="020B0604030504040204" pitchFamily="34" charset="0"/>
              </a:rPr>
              <a:t>B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4211638" y="1268413"/>
            <a:ext cx="647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i="1">
                <a:cs typeface="Tahoma" panose="020B0604030504040204" pitchFamily="34" charset="0"/>
              </a:rPr>
              <a:t>C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4211638" y="5876925"/>
            <a:ext cx="865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i="1">
                <a:cs typeface="Tahoma" panose="020B0604030504040204" pitchFamily="34" charset="0"/>
              </a:rPr>
              <a:t>D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276600" y="4005263"/>
            <a:ext cx="503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i="1">
                <a:cs typeface="Tahoma" panose="020B0604030504040204" pitchFamily="34" charset="0"/>
              </a:rPr>
              <a:t>M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219700" y="4005263"/>
            <a:ext cx="288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i="1">
                <a:cs typeface="Tahoma" panose="020B0604030504040204" pitchFamily="34" charset="0"/>
              </a:rPr>
              <a:t>N</a:t>
            </a:r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2627313" y="3140075"/>
            <a:ext cx="2873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6083300" y="3068638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3059113" y="5084763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5580063" y="5229225"/>
            <a:ext cx="1444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 flipV="1">
            <a:off x="2700338" y="3141663"/>
            <a:ext cx="3527425" cy="714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H="1">
            <a:off x="3132138" y="1916113"/>
            <a:ext cx="1295400" cy="331311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4427538" y="1989138"/>
            <a:ext cx="1223962" cy="33115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2700338" y="3213100"/>
            <a:ext cx="2951162" cy="20875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H="1">
            <a:off x="3203575" y="3141663"/>
            <a:ext cx="3024188" cy="20161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9" grpId="0" autoUpdateAnimBg="0"/>
      <p:bldP spid="56330" grpId="0" autoUpdateAnimBg="0"/>
      <p:bldP spid="56331" grpId="0" autoUpdateAnimBg="0"/>
      <p:bldP spid="56332" grpId="0" autoUpdateAnimBg="0"/>
      <p:bldP spid="56333" grpId="0" autoUpdateAnimBg="0"/>
      <p:bldP spid="5633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971550" y="2592388"/>
            <a:ext cx="3479800" cy="584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画正多边形的方法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932363" y="2395538"/>
            <a:ext cx="3449637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zh-CN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1.</a:t>
            </a:r>
            <a:r>
              <a:rPr lang="zh-CN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用量角器等分圆</a:t>
            </a:r>
          </a:p>
          <a:p>
            <a:pPr eaLnBrk="0" hangingPunct="0">
              <a:defRPr/>
            </a:pPr>
            <a:r>
              <a:rPr lang="zh-CN" altLang="zh-CN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2.</a:t>
            </a:r>
            <a:r>
              <a:rPr lang="zh-CN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尺规作图等分圆</a:t>
            </a:r>
          </a:p>
        </p:txBody>
      </p:sp>
      <p:sp>
        <p:nvSpPr>
          <p:cNvPr id="57348" name="AutoShape 4"/>
          <p:cNvSpPr/>
          <p:nvPr/>
        </p:nvSpPr>
        <p:spPr bwMode="auto">
          <a:xfrm>
            <a:off x="4787900" y="2520950"/>
            <a:ext cx="71438" cy="908050"/>
          </a:xfrm>
          <a:prstGeom prst="leftBrace">
            <a:avLst>
              <a:gd name="adj1" fmla="val 105925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3200">
              <a:latin typeface="+mn-ea"/>
              <a:ea typeface="+mn-ea"/>
            </a:endParaRP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971550" y="1268413"/>
            <a:ext cx="4895850" cy="5794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dirty="0" smtClean="0">
                <a:latin typeface="+mn-ea"/>
                <a:ea typeface="+mn-ea"/>
              </a:rPr>
              <a:t>小结：画正多边形的方法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  <p:bldP spid="573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1432992" y="325438"/>
            <a:ext cx="1066800" cy="58896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200" dirty="0">
                <a:solidFill>
                  <a:srgbClr val="FF0000"/>
                </a:solidFill>
                <a:ea typeface="华文中宋" panose="02010600040101010101" pitchFamily="2" charset="-122"/>
              </a:rPr>
              <a:t>小结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647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dirty="0">
                <a:ea typeface="华文中宋" panose="02010600040101010101" pitchFamily="2" charset="-122"/>
              </a:rPr>
              <a:t>1.</a:t>
            </a:r>
            <a:r>
              <a:rPr lang="zh-CN" sz="3200" dirty="0">
                <a:ea typeface="华文中宋" panose="02010600040101010101" pitchFamily="2" charset="-122"/>
              </a:rPr>
              <a:t>正多边形中的有关概念；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dirty="0">
                <a:ea typeface="华文中宋" panose="02010600040101010101" pitchFamily="2" charset="-122"/>
              </a:rPr>
              <a:t>2.</a:t>
            </a:r>
            <a:r>
              <a:rPr lang="zh-CN" sz="3200" dirty="0">
                <a:ea typeface="华文中宋" panose="02010600040101010101" pitchFamily="2" charset="-122"/>
              </a:rPr>
              <a:t>正多边形的对称性；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647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dirty="0">
                <a:ea typeface="华文中宋" panose="02010600040101010101" pitchFamily="2" charset="-122"/>
              </a:rPr>
              <a:t>3.</a:t>
            </a:r>
            <a:r>
              <a:rPr lang="zh-CN" sz="3200" dirty="0">
                <a:ea typeface="华文中宋" panose="02010600040101010101" pitchFamily="2" charset="-122"/>
              </a:rPr>
              <a:t>正多边形中的有关计算：</a:t>
            </a:r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3429000" y="2743200"/>
          <a:ext cx="10556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4" imgW="469900" imgH="520700" progId="Equation.DSMT4">
                  <p:embed/>
                </p:oleObj>
              </mc:Choice>
              <mc:Fallback>
                <p:oleObj r:id="rId4" imgW="469900" imgH="520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43200"/>
                        <a:ext cx="10556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/>
          <p:nvPr/>
        </p:nvGrpSpPr>
        <p:grpSpPr bwMode="auto">
          <a:xfrm>
            <a:off x="533400" y="2971800"/>
            <a:ext cx="5638800" cy="1951038"/>
            <a:chOff x="0" y="0"/>
            <a:chExt cx="3552" cy="1229"/>
          </a:xfrm>
        </p:grpSpPr>
        <p:sp>
          <p:nvSpPr>
            <p:cNvPr id="5138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355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sz="3200" dirty="0">
                  <a:ea typeface="华文中宋" panose="02010600040101010101" pitchFamily="2" charset="-122"/>
                </a:rPr>
                <a:t>中心角           </a:t>
              </a:r>
              <a:r>
                <a:rPr lang="zh-CN" altLang="zh-CN" sz="3200" dirty="0">
                  <a:ea typeface="华文中宋" panose="02010600040101010101" pitchFamily="2" charset="-122"/>
                </a:rPr>
                <a:t>=  _____</a:t>
              </a:r>
            </a:p>
          </p:txBody>
        </p:sp>
        <p:sp>
          <p:nvSpPr>
            <p:cNvPr id="5136" name="Text Box 8"/>
            <p:cNvSpPr txBox="1">
              <a:spLocks noChangeArrowheads="1"/>
            </p:cNvSpPr>
            <p:nvPr/>
          </p:nvSpPr>
          <p:spPr bwMode="auto">
            <a:xfrm>
              <a:off x="786" y="0"/>
              <a:ext cx="10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200" dirty="0">
                  <a:ea typeface="华文中宋" panose="02010600040101010101" pitchFamily="2" charset="-122"/>
                </a:rPr>
                <a:t>=</a:t>
              </a:r>
              <a:r>
                <a:rPr lang="zh-CN" sz="3200" dirty="0">
                  <a:ea typeface="华文中宋" panose="02010600040101010101" pitchFamily="2" charset="-122"/>
                </a:rPr>
                <a:t>外角</a:t>
              </a:r>
            </a:p>
          </p:txBody>
        </p:sp>
        <p:sp>
          <p:nvSpPr>
            <p:cNvPr id="5137" name="Text Box 9"/>
            <p:cNvSpPr txBox="1">
              <a:spLocks noChangeArrowheads="1"/>
            </p:cNvSpPr>
            <p:nvPr/>
          </p:nvSpPr>
          <p:spPr bwMode="auto">
            <a:xfrm>
              <a:off x="48" y="864"/>
              <a:ext cx="26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sz="3200" dirty="0">
                  <a:ea typeface="华文中宋" panose="02010600040101010101" pitchFamily="2" charset="-122"/>
                </a:rPr>
                <a:t>内角</a:t>
              </a:r>
              <a:r>
                <a:rPr lang="zh-CN" altLang="zh-CN" sz="3200" dirty="0">
                  <a:ea typeface="华文中宋" panose="02010600040101010101" pitchFamily="2" charset="-122"/>
                </a:rPr>
                <a:t>= ___________</a:t>
              </a:r>
            </a:p>
          </p:txBody>
        </p:sp>
      </p:grp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09600" y="5181600"/>
            <a:ext cx="655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200" dirty="0">
                <a:ea typeface="华文中宋" panose="02010600040101010101" pitchFamily="2" charset="-122"/>
              </a:rPr>
              <a:t>边长、半径、边心距</a:t>
            </a:r>
            <a:r>
              <a:rPr lang="zh-CN" sz="3200" dirty="0">
                <a:solidFill>
                  <a:srgbClr val="FF0000"/>
                </a:solidFill>
                <a:ea typeface="华文中宋" panose="02010600040101010101" pitchFamily="2" charset="-122"/>
              </a:rPr>
              <a:t>知一求</a:t>
            </a:r>
            <a:r>
              <a:rPr lang="zh-CN" sz="3200" dirty="0" smtClean="0">
                <a:solidFill>
                  <a:srgbClr val="FF0000"/>
                </a:solidFill>
                <a:ea typeface="华文中宋" panose="02010600040101010101" pitchFamily="2" charset="-122"/>
              </a:rPr>
              <a:t>二</a:t>
            </a:r>
            <a:r>
              <a:rPr lang="en-US" altLang="zh-CN" sz="3200" dirty="0" smtClean="0">
                <a:solidFill>
                  <a:srgbClr val="FF0000"/>
                </a:solidFill>
                <a:ea typeface="华文中宋" panose="02010600040101010101" pitchFamily="2" charset="-122"/>
              </a:rPr>
              <a:t> </a:t>
            </a:r>
            <a:endParaRPr lang="zh-CN" sz="3200" dirty="0">
              <a:solidFill>
                <a:srgbClr val="FF0000"/>
              </a:solidFill>
              <a:ea typeface="华文中宋" panose="02010600040101010101" pitchFamily="2" charset="-122"/>
            </a:endParaRPr>
          </a:p>
        </p:txBody>
      </p:sp>
      <p:grpSp>
        <p:nvGrpSpPr>
          <p:cNvPr id="3" name="Group 12"/>
          <p:cNvGrpSpPr/>
          <p:nvPr/>
        </p:nvGrpSpPr>
        <p:grpSpPr bwMode="auto">
          <a:xfrm>
            <a:off x="2057400" y="5661025"/>
            <a:ext cx="1295400" cy="1052513"/>
            <a:chOff x="0" y="0"/>
            <a:chExt cx="816" cy="663"/>
          </a:xfrm>
        </p:grpSpPr>
        <p:sp>
          <p:nvSpPr>
            <p:cNvPr id="5132" name="Text Box 13"/>
            <p:cNvSpPr txBox="1">
              <a:spLocks noChangeArrowheads="1"/>
            </p:cNvSpPr>
            <p:nvPr/>
          </p:nvSpPr>
          <p:spPr bwMode="auto">
            <a:xfrm>
              <a:off x="0" y="0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>
                  <a:solidFill>
                    <a:srgbClr val="FF0000"/>
                  </a:solidFill>
                  <a:ea typeface="华文中宋" panose="02010600040101010101" pitchFamily="2" charset="-122"/>
                </a:rPr>
                <a:t>1</a:t>
              </a:r>
            </a:p>
          </p:txBody>
        </p:sp>
        <p:sp>
          <p:nvSpPr>
            <p:cNvPr id="5133" name="Text Box 14"/>
            <p:cNvSpPr txBox="1">
              <a:spLocks noChangeArrowheads="1"/>
            </p:cNvSpPr>
            <p:nvPr/>
          </p:nvSpPr>
          <p:spPr bwMode="auto">
            <a:xfrm>
              <a:off x="0" y="336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>
                  <a:solidFill>
                    <a:srgbClr val="FF0000"/>
                  </a:solidFill>
                  <a:ea typeface="华文中宋" panose="02010600040101010101" pitchFamily="2" charset="-122"/>
                </a:rPr>
                <a:t>2</a:t>
              </a:r>
            </a:p>
          </p:txBody>
        </p:sp>
        <p:sp>
          <p:nvSpPr>
            <p:cNvPr id="5134" name="Line 15"/>
            <p:cNvSpPr>
              <a:spLocks noChangeShapeType="1"/>
            </p:cNvSpPr>
            <p:nvPr/>
          </p:nvSpPr>
          <p:spPr bwMode="auto">
            <a:xfrm>
              <a:off x="21" y="327"/>
              <a:ext cx="1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" name="Text Box 16"/>
            <p:cNvSpPr txBox="1">
              <a:spLocks noChangeArrowheads="1"/>
            </p:cNvSpPr>
            <p:nvPr/>
          </p:nvSpPr>
          <p:spPr bwMode="auto">
            <a:xfrm>
              <a:off x="192" y="96"/>
              <a:ext cx="62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4000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l </a:t>
              </a:r>
              <a:r>
                <a:rPr lang="zh-CN" altLang="zh-CN" sz="3200" dirty="0">
                  <a:solidFill>
                    <a:srgbClr val="FF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r</a:t>
              </a:r>
            </a:p>
          </p:txBody>
        </p:sp>
      </p:grp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609600" y="6019800"/>
            <a:ext cx="243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200" dirty="0">
                <a:ea typeface="华文中宋" panose="02010600040101010101" pitchFamily="2" charset="-122"/>
              </a:rPr>
              <a:t>面积</a:t>
            </a:r>
            <a:r>
              <a:rPr lang="zh-CN" altLang="zh-CN" sz="3200" dirty="0">
                <a:ea typeface="华文中宋" panose="02010600040101010101" pitchFamily="2" charset="-122"/>
              </a:rPr>
              <a:t>S=</a:t>
            </a:r>
          </a:p>
        </p:txBody>
      </p:sp>
      <p:graphicFrame>
        <p:nvGraphicFramePr>
          <p:cNvPr id="58386" name="Object 18"/>
          <p:cNvGraphicFramePr>
            <a:graphicFrameLocks noGrp="1" noChangeAspect="1"/>
          </p:cNvGraphicFramePr>
          <p:nvPr>
            <p:ph idx="4294967295"/>
          </p:nvPr>
        </p:nvGraphicFramePr>
        <p:xfrm>
          <a:off x="2046288" y="3871913"/>
          <a:ext cx="221297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r:id="rId6" imgW="1092200" imgH="520700" progId="Equation.3">
                  <p:embed/>
                </p:oleObj>
              </mc:Choice>
              <mc:Fallback>
                <p:oleObj r:id="rId6" imgW="1092200" imgH="520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3871913"/>
                        <a:ext cx="2212975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  <p:bldP spid="58372" grpId="0" autoUpdateAnimBg="0"/>
      <p:bldP spid="58373" grpId="0" autoUpdateAnimBg="0"/>
      <p:bldP spid="58379" grpId="0" autoUpdateAnimBg="0"/>
      <p:bldP spid="5838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" y="96838"/>
            <a:ext cx="1905000" cy="58896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200" dirty="0">
                <a:solidFill>
                  <a:srgbClr val="FF0000"/>
                </a:solidFill>
                <a:ea typeface="华文中宋" panose="02010600040101010101" pitchFamily="2" charset="-122"/>
              </a:rPr>
              <a:t>图片欣赏</a:t>
            </a:r>
          </a:p>
        </p:txBody>
      </p:sp>
      <p:pic>
        <p:nvPicPr>
          <p:cNvPr id="27651" name="Picture 3" descr="地砖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90600"/>
            <a:ext cx="30130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01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228600"/>
            <a:ext cx="4038600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01_12_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3429000"/>
            <a:ext cx="32480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3776857" y="2227274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265218" name="Text Box 2"/>
          <p:cNvSpPr txBox="1">
            <a:spLocks noChangeArrowheads="1"/>
          </p:cNvSpPr>
          <p:nvPr/>
        </p:nvSpPr>
        <p:spPr bwMode="auto">
          <a:xfrm>
            <a:off x="76200" y="96838"/>
            <a:ext cx="1905000" cy="58896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dirty="0" smtClean="0">
                <a:solidFill>
                  <a:srgbClr val="FF0000"/>
                </a:solidFill>
                <a:latin typeface="+mn-lt"/>
                <a:ea typeface="+mn-ea"/>
              </a:rPr>
              <a:t>新课讲解</a:t>
            </a:r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686800" cy="1066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dirty="0" smtClean="0">
                <a:solidFill>
                  <a:srgbClr val="000099"/>
                </a:solidFill>
                <a:latin typeface="+mn-lt"/>
                <a:ea typeface="+mn-ea"/>
              </a:rPr>
              <a:t>思考：</a:t>
            </a:r>
            <a:r>
              <a:rPr lang="zh-CN" sz="3200" dirty="0" smtClean="0">
                <a:latin typeface="+mn-lt"/>
                <a:ea typeface="+mn-ea"/>
              </a:rPr>
              <a:t>将⊙</a:t>
            </a:r>
            <a:r>
              <a:rPr lang="zh-CN" altLang="zh-CN" sz="3200" i="1" dirty="0" smtClean="0">
                <a:latin typeface="+mn-lt"/>
                <a:ea typeface="+mn-ea"/>
              </a:rPr>
              <a:t>O</a:t>
            </a:r>
            <a:r>
              <a:rPr lang="zh-CN" sz="3200" dirty="0" smtClean="0">
                <a:latin typeface="+mn-lt"/>
                <a:ea typeface="+mn-ea"/>
              </a:rPr>
              <a:t>分成相等的</a:t>
            </a:r>
            <a:r>
              <a:rPr lang="zh-CN" altLang="zh-CN" sz="3200" dirty="0" smtClean="0">
                <a:latin typeface="+mn-lt"/>
                <a:ea typeface="+mn-ea"/>
              </a:rPr>
              <a:t>5</a:t>
            </a:r>
            <a:r>
              <a:rPr lang="zh-CN" sz="3200" dirty="0" smtClean="0">
                <a:latin typeface="+mn-lt"/>
                <a:ea typeface="+mn-ea"/>
              </a:rPr>
              <a:t>段弧，把这些等分点顺次连接起来，得到的是什么图形？为什么？</a:t>
            </a:r>
          </a:p>
        </p:txBody>
      </p:sp>
      <p:sp>
        <p:nvSpPr>
          <p:cNvPr id="265220" name="Oval 4"/>
          <p:cNvSpPr>
            <a:spLocks noChangeArrowheads="1"/>
          </p:cNvSpPr>
          <p:nvPr/>
        </p:nvSpPr>
        <p:spPr bwMode="auto">
          <a:xfrm>
            <a:off x="2590800" y="3048000"/>
            <a:ext cx="2819400" cy="2819400"/>
          </a:xfrm>
          <a:prstGeom prst="ellipse">
            <a:avLst/>
          </a:prstGeom>
          <a:noFill/>
          <a:ln w="412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ea typeface="+mn-ea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2619375" y="3048000"/>
            <a:ext cx="129540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2800" i="1">
              <a:latin typeface="+mn-lt"/>
              <a:ea typeface="+mn-ea"/>
            </a:endParaRP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633663" y="4114800"/>
            <a:ext cx="609600" cy="1524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2800" i="1">
              <a:latin typeface="+mn-lt"/>
              <a:ea typeface="+mn-ea"/>
            </a:endParaRP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3200400" y="5562600"/>
            <a:ext cx="16764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2800" i="1">
              <a:latin typeface="+mn-lt"/>
              <a:ea typeface="+mn-ea"/>
            </a:endParaRP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 flipV="1">
            <a:off x="3886200" y="3048000"/>
            <a:ext cx="144780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2800" i="1">
              <a:latin typeface="+mn-lt"/>
              <a:ea typeface="+mn-ea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4876800" y="3962400"/>
            <a:ext cx="457200" cy="1600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sz="2800" i="1">
              <a:latin typeface="+mn-lt"/>
              <a:ea typeface="+mn-ea"/>
            </a:endParaRP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5167313" y="3652838"/>
            <a:ext cx="623887" cy="604837"/>
            <a:chOff x="0" y="0"/>
            <a:chExt cx="393" cy="381"/>
          </a:xfrm>
        </p:grpSpPr>
        <p:sp>
          <p:nvSpPr>
            <p:cNvPr id="265240" name="Arc 11"/>
            <p:cNvSpPr/>
            <p:nvPr/>
          </p:nvSpPr>
          <p:spPr bwMode="auto">
            <a:xfrm rot="-3338368" flipH="1" flipV="1">
              <a:off x="-27" y="27"/>
              <a:ext cx="240" cy="186"/>
            </a:xfrm>
            <a:custGeom>
              <a:avLst/>
              <a:gdLst>
                <a:gd name="T0" fmla="*/ 0 w 21600"/>
                <a:gd name="T1" fmla="*/ 0 h 20875"/>
                <a:gd name="T2" fmla="*/ 0 w 21600"/>
                <a:gd name="T3" fmla="*/ 0 h 20875"/>
                <a:gd name="T4" fmla="*/ 0 w 21600"/>
                <a:gd name="T5" fmla="*/ 0 h 2087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75"/>
                <a:gd name="T11" fmla="*/ 21600 w 21600"/>
                <a:gd name="T12" fmla="*/ 20875 h 208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75" fill="none" extrusionOk="0">
                  <a:moveTo>
                    <a:pt x="5549" y="0"/>
                  </a:moveTo>
                  <a:cubicBezTo>
                    <a:pt x="15013" y="2516"/>
                    <a:pt x="21600" y="11083"/>
                    <a:pt x="21600" y="20875"/>
                  </a:cubicBezTo>
                </a:path>
                <a:path w="21600" h="20875" stroke="0" extrusionOk="0">
                  <a:moveTo>
                    <a:pt x="5549" y="0"/>
                  </a:moveTo>
                  <a:cubicBezTo>
                    <a:pt x="15013" y="2516"/>
                    <a:pt x="21600" y="11083"/>
                    <a:pt x="21600" y="20875"/>
                  </a:cubicBezTo>
                  <a:lnTo>
                    <a:pt x="0" y="20875"/>
                  </a:lnTo>
                  <a:lnTo>
                    <a:pt x="5549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800" i="1">
                <a:latin typeface="+mn-lt"/>
                <a:ea typeface="+mn-ea"/>
              </a:endParaRPr>
            </a:p>
          </p:txBody>
        </p:sp>
        <p:sp>
          <p:nvSpPr>
            <p:cNvPr id="9241" name="Text Box 12"/>
            <p:cNvSpPr txBox="1">
              <a:spLocks noChangeArrowheads="1"/>
            </p:cNvSpPr>
            <p:nvPr/>
          </p:nvSpPr>
          <p:spPr bwMode="auto">
            <a:xfrm>
              <a:off x="105" y="51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 i="1"/>
                <a:t>E</a:t>
              </a:r>
            </a:p>
          </p:txBody>
        </p:sp>
      </p:grpSp>
      <p:grpSp>
        <p:nvGrpSpPr>
          <p:cNvPr id="3" name="Group 13"/>
          <p:cNvGrpSpPr/>
          <p:nvPr/>
        </p:nvGrpSpPr>
        <p:grpSpPr bwMode="auto">
          <a:xfrm>
            <a:off x="4591050" y="5391150"/>
            <a:ext cx="742950" cy="542925"/>
            <a:chOff x="0" y="0"/>
            <a:chExt cx="468" cy="342"/>
          </a:xfrm>
        </p:grpSpPr>
        <p:sp>
          <p:nvSpPr>
            <p:cNvPr id="265238" name="Arc 14"/>
            <p:cNvSpPr/>
            <p:nvPr/>
          </p:nvSpPr>
          <p:spPr bwMode="auto">
            <a:xfrm rot="-9467356" flipH="1" flipV="1">
              <a:off x="0" y="0"/>
              <a:ext cx="240" cy="186"/>
            </a:xfrm>
            <a:custGeom>
              <a:avLst/>
              <a:gdLst>
                <a:gd name="T0" fmla="*/ 0 w 21600"/>
                <a:gd name="T1" fmla="*/ 0 h 20875"/>
                <a:gd name="T2" fmla="*/ 0 w 21600"/>
                <a:gd name="T3" fmla="*/ 0 h 20875"/>
                <a:gd name="T4" fmla="*/ 0 w 21600"/>
                <a:gd name="T5" fmla="*/ 0 h 2087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75"/>
                <a:gd name="T11" fmla="*/ 21600 w 21600"/>
                <a:gd name="T12" fmla="*/ 20875 h 208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75" fill="none" extrusionOk="0">
                  <a:moveTo>
                    <a:pt x="5549" y="0"/>
                  </a:moveTo>
                  <a:cubicBezTo>
                    <a:pt x="15013" y="2516"/>
                    <a:pt x="21600" y="11083"/>
                    <a:pt x="21600" y="20875"/>
                  </a:cubicBezTo>
                </a:path>
                <a:path w="21600" h="20875" stroke="0" extrusionOk="0">
                  <a:moveTo>
                    <a:pt x="5549" y="0"/>
                  </a:moveTo>
                  <a:cubicBezTo>
                    <a:pt x="15013" y="2516"/>
                    <a:pt x="21600" y="11083"/>
                    <a:pt x="21600" y="20875"/>
                  </a:cubicBezTo>
                  <a:lnTo>
                    <a:pt x="0" y="20875"/>
                  </a:lnTo>
                  <a:lnTo>
                    <a:pt x="5549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800" i="1">
                <a:latin typeface="+mn-lt"/>
                <a:ea typeface="+mn-ea"/>
              </a:endParaRPr>
            </a:p>
          </p:txBody>
        </p:sp>
        <p:sp>
          <p:nvSpPr>
            <p:cNvPr id="9239" name="Text Box 15"/>
            <p:cNvSpPr txBox="1">
              <a:spLocks noChangeArrowheads="1"/>
            </p:cNvSpPr>
            <p:nvPr/>
          </p:nvSpPr>
          <p:spPr bwMode="auto">
            <a:xfrm>
              <a:off x="180" y="12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 i="1"/>
                <a:t>D</a:t>
              </a:r>
            </a:p>
          </p:txBody>
        </p:sp>
      </p:grpSp>
      <p:grpSp>
        <p:nvGrpSpPr>
          <p:cNvPr id="4" name="Group 16"/>
          <p:cNvGrpSpPr/>
          <p:nvPr/>
        </p:nvGrpSpPr>
        <p:grpSpPr bwMode="auto">
          <a:xfrm>
            <a:off x="2819400" y="5286375"/>
            <a:ext cx="533400" cy="830263"/>
            <a:chOff x="0" y="0"/>
            <a:chExt cx="336" cy="523"/>
          </a:xfrm>
        </p:grpSpPr>
        <p:sp>
          <p:nvSpPr>
            <p:cNvPr id="265236" name="Arc 17"/>
            <p:cNvSpPr/>
            <p:nvPr/>
          </p:nvSpPr>
          <p:spPr bwMode="auto">
            <a:xfrm rot="-6502635" flipH="1" flipV="1">
              <a:off x="123" y="27"/>
              <a:ext cx="240" cy="186"/>
            </a:xfrm>
            <a:custGeom>
              <a:avLst/>
              <a:gdLst>
                <a:gd name="T0" fmla="*/ 0 w 21600"/>
                <a:gd name="T1" fmla="*/ 0 h 20875"/>
                <a:gd name="T2" fmla="*/ 0 w 21600"/>
                <a:gd name="T3" fmla="*/ 0 h 20875"/>
                <a:gd name="T4" fmla="*/ 0 w 21600"/>
                <a:gd name="T5" fmla="*/ 0 h 2087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75"/>
                <a:gd name="T11" fmla="*/ 21600 w 21600"/>
                <a:gd name="T12" fmla="*/ 20875 h 208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75" fill="none" extrusionOk="0">
                  <a:moveTo>
                    <a:pt x="5549" y="0"/>
                  </a:moveTo>
                  <a:cubicBezTo>
                    <a:pt x="15013" y="2516"/>
                    <a:pt x="21600" y="11083"/>
                    <a:pt x="21600" y="20875"/>
                  </a:cubicBezTo>
                </a:path>
                <a:path w="21600" h="20875" stroke="0" extrusionOk="0">
                  <a:moveTo>
                    <a:pt x="5549" y="0"/>
                  </a:moveTo>
                  <a:cubicBezTo>
                    <a:pt x="15013" y="2516"/>
                    <a:pt x="21600" y="11083"/>
                    <a:pt x="21600" y="20875"/>
                  </a:cubicBezTo>
                  <a:lnTo>
                    <a:pt x="0" y="20875"/>
                  </a:lnTo>
                  <a:lnTo>
                    <a:pt x="5549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800" i="1">
                <a:latin typeface="+mn-lt"/>
                <a:ea typeface="+mn-ea"/>
              </a:endParaRPr>
            </a:p>
          </p:txBody>
        </p:sp>
        <p:sp>
          <p:nvSpPr>
            <p:cNvPr id="9237" name="Text Box 18"/>
            <p:cNvSpPr txBox="1">
              <a:spLocks noChangeArrowheads="1"/>
            </p:cNvSpPr>
            <p:nvPr/>
          </p:nvSpPr>
          <p:spPr bwMode="auto">
            <a:xfrm>
              <a:off x="0" y="193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 i="1"/>
                <a:t>C</a:t>
              </a:r>
            </a:p>
          </p:txBody>
        </p:sp>
      </p:grpSp>
      <p:grpSp>
        <p:nvGrpSpPr>
          <p:cNvPr id="5" name="Group 19"/>
          <p:cNvGrpSpPr/>
          <p:nvPr/>
        </p:nvGrpSpPr>
        <p:grpSpPr bwMode="auto">
          <a:xfrm>
            <a:off x="2133600" y="3840163"/>
            <a:ext cx="768350" cy="523875"/>
            <a:chOff x="0" y="0"/>
            <a:chExt cx="484" cy="330"/>
          </a:xfrm>
        </p:grpSpPr>
        <p:sp>
          <p:nvSpPr>
            <p:cNvPr id="265234" name="Arc 20"/>
            <p:cNvSpPr/>
            <p:nvPr/>
          </p:nvSpPr>
          <p:spPr bwMode="auto">
            <a:xfrm rot="-1600031" flipH="1" flipV="1">
              <a:off x="244" y="11"/>
              <a:ext cx="240" cy="186"/>
            </a:xfrm>
            <a:custGeom>
              <a:avLst/>
              <a:gdLst>
                <a:gd name="T0" fmla="*/ 0 w 21600"/>
                <a:gd name="T1" fmla="*/ 0 h 20875"/>
                <a:gd name="T2" fmla="*/ 0 w 21600"/>
                <a:gd name="T3" fmla="*/ 0 h 20875"/>
                <a:gd name="T4" fmla="*/ 0 w 21600"/>
                <a:gd name="T5" fmla="*/ 0 h 2087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75"/>
                <a:gd name="T11" fmla="*/ 21600 w 21600"/>
                <a:gd name="T12" fmla="*/ 20875 h 208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75" fill="none" extrusionOk="0">
                  <a:moveTo>
                    <a:pt x="5549" y="0"/>
                  </a:moveTo>
                  <a:cubicBezTo>
                    <a:pt x="15013" y="2516"/>
                    <a:pt x="21600" y="11083"/>
                    <a:pt x="21600" y="20875"/>
                  </a:cubicBezTo>
                </a:path>
                <a:path w="21600" h="20875" stroke="0" extrusionOk="0">
                  <a:moveTo>
                    <a:pt x="5549" y="0"/>
                  </a:moveTo>
                  <a:cubicBezTo>
                    <a:pt x="15013" y="2516"/>
                    <a:pt x="21600" y="11083"/>
                    <a:pt x="21600" y="20875"/>
                  </a:cubicBezTo>
                  <a:lnTo>
                    <a:pt x="0" y="20875"/>
                  </a:lnTo>
                  <a:lnTo>
                    <a:pt x="5549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800" i="1">
                <a:latin typeface="+mn-lt"/>
                <a:ea typeface="+mn-ea"/>
              </a:endParaRPr>
            </a:p>
          </p:txBody>
        </p:sp>
        <p:sp>
          <p:nvSpPr>
            <p:cNvPr id="9235" name="Text Box 21"/>
            <p:cNvSpPr txBox="1">
              <a:spLocks noChangeArrowheads="1"/>
            </p:cNvSpPr>
            <p:nvPr/>
          </p:nvSpPr>
          <p:spPr bwMode="auto">
            <a:xfrm>
              <a:off x="0" y="0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 i="1"/>
                <a:t>B</a:t>
              </a:r>
            </a:p>
          </p:txBody>
        </p:sp>
      </p:grpSp>
      <p:grpSp>
        <p:nvGrpSpPr>
          <p:cNvPr id="6" name="Group 22"/>
          <p:cNvGrpSpPr/>
          <p:nvPr/>
        </p:nvGrpSpPr>
        <p:grpSpPr bwMode="auto">
          <a:xfrm>
            <a:off x="3581400" y="2468563"/>
            <a:ext cx="581025" cy="841375"/>
            <a:chOff x="0" y="0"/>
            <a:chExt cx="366" cy="530"/>
          </a:xfrm>
        </p:grpSpPr>
        <p:sp>
          <p:nvSpPr>
            <p:cNvPr id="265232" name="Arc 23"/>
            <p:cNvSpPr/>
            <p:nvPr/>
          </p:nvSpPr>
          <p:spPr bwMode="auto">
            <a:xfrm rot="2816892" flipH="1" flipV="1">
              <a:off x="153" y="317"/>
              <a:ext cx="240" cy="186"/>
            </a:xfrm>
            <a:custGeom>
              <a:avLst/>
              <a:gdLst>
                <a:gd name="T0" fmla="*/ 0 w 21600"/>
                <a:gd name="T1" fmla="*/ 0 h 20875"/>
                <a:gd name="T2" fmla="*/ 0 w 21600"/>
                <a:gd name="T3" fmla="*/ 0 h 20875"/>
                <a:gd name="T4" fmla="*/ 0 w 21600"/>
                <a:gd name="T5" fmla="*/ 0 h 2087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75"/>
                <a:gd name="T11" fmla="*/ 21600 w 21600"/>
                <a:gd name="T12" fmla="*/ 20875 h 208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75" fill="none" extrusionOk="0">
                  <a:moveTo>
                    <a:pt x="5549" y="0"/>
                  </a:moveTo>
                  <a:cubicBezTo>
                    <a:pt x="15013" y="2516"/>
                    <a:pt x="21600" y="11083"/>
                    <a:pt x="21600" y="20875"/>
                  </a:cubicBezTo>
                </a:path>
                <a:path w="21600" h="20875" stroke="0" extrusionOk="0">
                  <a:moveTo>
                    <a:pt x="5549" y="0"/>
                  </a:moveTo>
                  <a:cubicBezTo>
                    <a:pt x="15013" y="2516"/>
                    <a:pt x="21600" y="11083"/>
                    <a:pt x="21600" y="20875"/>
                  </a:cubicBezTo>
                  <a:lnTo>
                    <a:pt x="0" y="20875"/>
                  </a:lnTo>
                  <a:lnTo>
                    <a:pt x="5549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800" i="1">
                <a:latin typeface="+mn-lt"/>
                <a:ea typeface="+mn-ea"/>
              </a:endParaRPr>
            </a:p>
          </p:txBody>
        </p:sp>
        <p:sp>
          <p:nvSpPr>
            <p:cNvPr id="9233" name="Text Box 24"/>
            <p:cNvSpPr txBox="1">
              <a:spLocks noChangeArrowheads="1"/>
            </p:cNvSpPr>
            <p:nvPr/>
          </p:nvSpPr>
          <p:spPr bwMode="auto">
            <a:xfrm>
              <a:off x="0" y="0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 i="1"/>
                <a:t>A</a:t>
              </a:r>
            </a:p>
          </p:txBody>
        </p:sp>
      </p:grp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304800" y="914400"/>
            <a:ext cx="57912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3200" dirty="0" smtClean="0">
                <a:solidFill>
                  <a:schemeClr val="tx2"/>
                </a:solidFill>
                <a:latin typeface="+mn-lt"/>
                <a:ea typeface="+mn-ea"/>
              </a:rPr>
              <a:t>问题：</a:t>
            </a:r>
            <a:r>
              <a:rPr lang="zh-CN" sz="3200" dirty="0" smtClean="0">
                <a:latin typeface="+mn-lt"/>
                <a:ea typeface="+mn-ea"/>
              </a:rPr>
              <a:t>正多边形与圆有何关系？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/>
      <p:bldP spid="3279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501650" y="604838"/>
            <a:ext cx="7921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sz="2800" dirty="0">
                <a:solidFill>
                  <a:srgbClr val="000000"/>
                </a:solidFill>
              </a:rPr>
              <a:t>      </a:t>
            </a:r>
            <a:r>
              <a:rPr lang="zh-CN" altLang="en-US" sz="2800" dirty="0">
                <a:solidFill>
                  <a:srgbClr val="000000"/>
                </a:solidFill>
              </a:rPr>
              <a:t>如图，把⊙</a:t>
            </a:r>
            <a:r>
              <a:rPr lang="zh-CN" altLang="zh-CN" sz="2800" i="1" dirty="0">
                <a:solidFill>
                  <a:srgbClr val="000000"/>
                </a:solidFill>
              </a:rPr>
              <a:t>O</a:t>
            </a:r>
            <a:r>
              <a:rPr lang="zh-CN" altLang="en-US" sz="2800" dirty="0">
                <a:solidFill>
                  <a:srgbClr val="000000"/>
                </a:solidFill>
              </a:rPr>
              <a:t>分成把⊙</a:t>
            </a:r>
            <a:r>
              <a:rPr lang="zh-CN" altLang="zh-CN" sz="2800" i="1" dirty="0">
                <a:solidFill>
                  <a:srgbClr val="000000"/>
                </a:solidFill>
              </a:rPr>
              <a:t>O</a:t>
            </a:r>
            <a:r>
              <a:rPr lang="zh-CN" altLang="en-US" sz="2800" dirty="0">
                <a:solidFill>
                  <a:srgbClr val="000000"/>
                </a:solidFill>
              </a:rPr>
              <a:t>分成相等的</a:t>
            </a:r>
            <a:r>
              <a:rPr lang="zh-CN" altLang="zh-CN" sz="2800" dirty="0">
                <a:solidFill>
                  <a:srgbClr val="000000"/>
                </a:solidFill>
              </a:rPr>
              <a:t>5</a:t>
            </a:r>
            <a:r>
              <a:rPr lang="zh-CN" altLang="en-US" sz="2800" dirty="0">
                <a:solidFill>
                  <a:srgbClr val="000000"/>
                </a:solidFill>
              </a:rPr>
              <a:t>段弧，依次连接各分点得到正五边形</a:t>
            </a:r>
            <a:r>
              <a:rPr lang="zh-CN" altLang="zh-CN" sz="2800" i="1" dirty="0">
                <a:solidFill>
                  <a:srgbClr val="000000"/>
                </a:solidFill>
              </a:rPr>
              <a:t>ABCDE.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27075" y="2760663"/>
            <a:ext cx="47894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dirty="0">
                <a:solidFill>
                  <a:srgbClr val="FF3300"/>
                </a:solidFill>
              </a:rPr>
              <a:t>∴</a:t>
            </a:r>
            <a:r>
              <a:rPr lang="zh-CN" altLang="zh-CN" sz="2800" i="1" dirty="0">
                <a:solidFill>
                  <a:srgbClr val="FF3300"/>
                </a:solidFill>
              </a:rPr>
              <a:t>AB=BC=CD=DE=EA,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04863" y="3860800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dirty="0">
                <a:solidFill>
                  <a:srgbClr val="FF3300"/>
                </a:solidFill>
              </a:rPr>
              <a:t>∴ ∠</a:t>
            </a:r>
            <a:r>
              <a:rPr lang="zh-CN" altLang="zh-CN" sz="2800" i="1" dirty="0">
                <a:solidFill>
                  <a:srgbClr val="FF3300"/>
                </a:solidFill>
              </a:rPr>
              <a:t>A</a:t>
            </a:r>
            <a:r>
              <a:rPr lang="zh-CN" altLang="zh-CN" sz="2800" dirty="0">
                <a:solidFill>
                  <a:srgbClr val="FF3300"/>
                </a:solidFill>
              </a:rPr>
              <a:t>=∠</a:t>
            </a:r>
            <a:r>
              <a:rPr lang="zh-CN" altLang="zh-CN" sz="2800" i="1" dirty="0">
                <a:solidFill>
                  <a:srgbClr val="FF3300"/>
                </a:solidFill>
              </a:rPr>
              <a:t>B.</a:t>
            </a:r>
          </a:p>
        </p:txBody>
      </p:sp>
      <p:grpSp>
        <p:nvGrpSpPr>
          <p:cNvPr id="1030" name="Group 5"/>
          <p:cNvGrpSpPr/>
          <p:nvPr/>
        </p:nvGrpSpPr>
        <p:grpSpPr bwMode="auto">
          <a:xfrm>
            <a:off x="5556250" y="2060575"/>
            <a:ext cx="3025775" cy="2771775"/>
            <a:chOff x="0" y="0"/>
            <a:chExt cx="1906" cy="1746"/>
          </a:xfrm>
        </p:grpSpPr>
        <p:sp>
          <p:nvSpPr>
            <p:cNvPr id="1037" name="AutoShape 6"/>
            <p:cNvSpPr>
              <a:spLocks noChangeArrowheads="1"/>
            </p:cNvSpPr>
            <p:nvPr/>
          </p:nvSpPr>
          <p:spPr bwMode="auto">
            <a:xfrm>
              <a:off x="317" y="246"/>
              <a:ext cx="1270" cy="1207"/>
            </a:xfrm>
            <a:prstGeom prst="pentagon">
              <a:avLst/>
            </a:pr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1038" name="Oval 7"/>
            <p:cNvSpPr>
              <a:spLocks noChangeArrowheads="1"/>
            </p:cNvSpPr>
            <p:nvPr/>
          </p:nvSpPr>
          <p:spPr bwMode="auto">
            <a:xfrm>
              <a:off x="272" y="236"/>
              <a:ext cx="1361" cy="136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zh-CN" sz="2800" b="0">
                  <a:solidFill>
                    <a:srgbClr val="000000"/>
                  </a:solidFill>
                </a:rPr>
                <a:t>·</a:t>
              </a:r>
            </a:p>
          </p:txBody>
        </p:sp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735" y="0"/>
              <a:ext cx="40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8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040" name="Text Box 9"/>
            <p:cNvSpPr txBox="1">
              <a:spLocks noChangeArrowheads="1"/>
            </p:cNvSpPr>
            <p:nvPr/>
          </p:nvSpPr>
          <p:spPr bwMode="auto">
            <a:xfrm>
              <a:off x="0" y="545"/>
              <a:ext cx="40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8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041" name="Text Box 10"/>
            <p:cNvSpPr txBox="1">
              <a:spLocks noChangeArrowheads="1"/>
            </p:cNvSpPr>
            <p:nvPr/>
          </p:nvSpPr>
          <p:spPr bwMode="auto">
            <a:xfrm>
              <a:off x="308" y="1407"/>
              <a:ext cx="36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800" i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042" name="Text Box 11"/>
            <p:cNvSpPr txBox="1">
              <a:spLocks noChangeArrowheads="1"/>
            </p:cNvSpPr>
            <p:nvPr/>
          </p:nvSpPr>
          <p:spPr bwMode="auto">
            <a:xfrm>
              <a:off x="1225" y="1416"/>
              <a:ext cx="40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800" i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043" name="Text Box 12"/>
            <p:cNvSpPr txBox="1">
              <a:spLocks noChangeArrowheads="1"/>
            </p:cNvSpPr>
            <p:nvPr/>
          </p:nvSpPr>
          <p:spPr bwMode="auto">
            <a:xfrm>
              <a:off x="1497" y="554"/>
              <a:ext cx="40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800" i="1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044" name="Text Box 13"/>
            <p:cNvSpPr txBox="1">
              <a:spLocks noChangeArrowheads="1"/>
            </p:cNvSpPr>
            <p:nvPr/>
          </p:nvSpPr>
          <p:spPr bwMode="auto">
            <a:xfrm>
              <a:off x="590" y="735"/>
              <a:ext cx="40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800" i="1">
                  <a:solidFill>
                    <a:srgbClr val="000000"/>
                  </a:solidFill>
                </a:rPr>
                <a:t>O</a:t>
              </a:r>
            </a:p>
          </p:txBody>
        </p:sp>
      </p:grp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55638" y="4433888"/>
            <a:ext cx="4895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FF3300"/>
                </a:solidFill>
              </a:rPr>
              <a:t>同理∠</a:t>
            </a:r>
            <a:r>
              <a:rPr lang="zh-CN" altLang="zh-CN" sz="2800" i="1" dirty="0">
                <a:solidFill>
                  <a:srgbClr val="FF3300"/>
                </a:solidFill>
              </a:rPr>
              <a:t>B</a:t>
            </a:r>
            <a:r>
              <a:rPr lang="zh-CN" altLang="zh-CN" sz="2800" dirty="0">
                <a:solidFill>
                  <a:srgbClr val="FF3300"/>
                </a:solidFill>
              </a:rPr>
              <a:t>=∠</a:t>
            </a:r>
            <a:r>
              <a:rPr lang="zh-CN" altLang="zh-CN" sz="2800" i="1" dirty="0">
                <a:solidFill>
                  <a:srgbClr val="FF3300"/>
                </a:solidFill>
              </a:rPr>
              <a:t>C</a:t>
            </a:r>
            <a:r>
              <a:rPr lang="zh-CN" altLang="zh-CN" sz="2800" dirty="0">
                <a:solidFill>
                  <a:srgbClr val="FF3300"/>
                </a:solidFill>
              </a:rPr>
              <a:t>=∠</a:t>
            </a:r>
            <a:r>
              <a:rPr lang="zh-CN" altLang="zh-CN" sz="2800" i="1" dirty="0">
                <a:solidFill>
                  <a:srgbClr val="FF3300"/>
                </a:solidFill>
              </a:rPr>
              <a:t>D</a:t>
            </a:r>
            <a:r>
              <a:rPr lang="zh-CN" altLang="zh-CN" sz="2800" dirty="0">
                <a:solidFill>
                  <a:srgbClr val="FF3300"/>
                </a:solidFill>
              </a:rPr>
              <a:t>=∠</a:t>
            </a:r>
            <a:r>
              <a:rPr lang="zh-CN" altLang="zh-CN" sz="2800" i="1" dirty="0">
                <a:solidFill>
                  <a:srgbClr val="FF3300"/>
                </a:solidFill>
              </a:rPr>
              <a:t>E.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27075" y="4995863"/>
            <a:ext cx="5751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FF3300"/>
                </a:solidFill>
              </a:rPr>
              <a:t>又五边形</a:t>
            </a:r>
            <a:r>
              <a:rPr lang="zh-CN" altLang="zh-CN" sz="2800" i="1" dirty="0">
                <a:solidFill>
                  <a:srgbClr val="FF3300"/>
                </a:solidFill>
              </a:rPr>
              <a:t>ABCDE</a:t>
            </a:r>
            <a:r>
              <a:rPr lang="zh-CN" altLang="en-US" sz="2800" dirty="0">
                <a:solidFill>
                  <a:srgbClr val="FF3300"/>
                </a:solidFill>
              </a:rPr>
              <a:t>的顶点都在⊙</a:t>
            </a:r>
            <a:r>
              <a:rPr lang="zh-CN" altLang="zh-CN" sz="2800" i="1" dirty="0">
                <a:solidFill>
                  <a:srgbClr val="FF3300"/>
                </a:solidFill>
              </a:rPr>
              <a:t>O</a:t>
            </a:r>
            <a:r>
              <a:rPr lang="zh-CN" altLang="en-US" sz="2800" dirty="0">
                <a:solidFill>
                  <a:srgbClr val="FF3300"/>
                </a:solidFill>
              </a:rPr>
              <a:t>上</a:t>
            </a:r>
            <a:r>
              <a:rPr lang="zh-CN" altLang="zh-CN" sz="2800" dirty="0">
                <a:solidFill>
                  <a:srgbClr val="FF3300"/>
                </a:solidFill>
              </a:rPr>
              <a:t>,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01650" y="5473700"/>
            <a:ext cx="8064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sz="2800" dirty="0">
                <a:solidFill>
                  <a:srgbClr val="FF3300"/>
                </a:solidFill>
              </a:rPr>
              <a:t>∴ </a:t>
            </a:r>
            <a:r>
              <a:rPr lang="zh-CN" altLang="en-US" sz="2800" dirty="0">
                <a:solidFill>
                  <a:srgbClr val="FF3300"/>
                </a:solidFill>
              </a:rPr>
              <a:t>五边形</a:t>
            </a:r>
            <a:r>
              <a:rPr lang="zh-CN" altLang="zh-CN" sz="2800" i="1" dirty="0">
                <a:solidFill>
                  <a:srgbClr val="FF3300"/>
                </a:solidFill>
              </a:rPr>
              <a:t>ABCD</a:t>
            </a:r>
            <a:r>
              <a:rPr lang="zh-CN" altLang="en-US" sz="2800" dirty="0">
                <a:solidFill>
                  <a:srgbClr val="FF3300"/>
                </a:solidFill>
              </a:rPr>
              <a:t>是⊙</a:t>
            </a:r>
            <a:r>
              <a:rPr lang="zh-CN" altLang="zh-CN" sz="2800" i="1" dirty="0">
                <a:solidFill>
                  <a:srgbClr val="FF3300"/>
                </a:solidFill>
              </a:rPr>
              <a:t>O</a:t>
            </a:r>
            <a:r>
              <a:rPr lang="zh-CN" altLang="en-US" sz="2800" dirty="0">
                <a:solidFill>
                  <a:srgbClr val="FF3300"/>
                </a:solidFill>
              </a:rPr>
              <a:t>的内接正五边形</a:t>
            </a:r>
            <a:r>
              <a:rPr lang="zh-CN" altLang="zh-CN" sz="2800" dirty="0">
                <a:solidFill>
                  <a:srgbClr val="FF3300"/>
                </a:solidFill>
              </a:rPr>
              <a:t>, ⊙</a:t>
            </a:r>
            <a:r>
              <a:rPr lang="zh-CN" altLang="zh-CN" sz="2800" i="1" dirty="0">
                <a:solidFill>
                  <a:srgbClr val="FF3300"/>
                </a:solidFill>
              </a:rPr>
              <a:t>O</a:t>
            </a:r>
            <a:r>
              <a:rPr lang="zh-CN" altLang="en-US" sz="2800" dirty="0">
                <a:solidFill>
                  <a:srgbClr val="FF3300"/>
                </a:solidFill>
              </a:rPr>
              <a:t>是五边形</a:t>
            </a:r>
            <a:r>
              <a:rPr lang="zh-CN" altLang="zh-CN" sz="2800" i="1" dirty="0">
                <a:solidFill>
                  <a:srgbClr val="FF3300"/>
                </a:solidFill>
              </a:rPr>
              <a:t>ABCD</a:t>
            </a:r>
            <a:r>
              <a:rPr lang="zh-CN" altLang="en-US" sz="2800" dirty="0">
                <a:solidFill>
                  <a:srgbClr val="FF3300"/>
                </a:solidFill>
              </a:rPr>
              <a:t>的外接圆</a:t>
            </a:r>
            <a:r>
              <a:rPr lang="zh-CN" altLang="zh-CN" sz="2800" dirty="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034" name="Text Box 17"/>
          <p:cNvSpPr txBox="1">
            <a:spLocks noChangeArrowheads="1"/>
          </p:cNvSpPr>
          <p:nvPr/>
        </p:nvSpPr>
        <p:spPr bwMode="auto">
          <a:xfrm>
            <a:off x="860425" y="115888"/>
            <a:ext cx="620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</a:rPr>
              <a:t>我们以圆内接正五边形为例证明</a:t>
            </a:r>
            <a:r>
              <a:rPr lang="zh-CN" altLang="zh-CN" sz="2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95288" y="2111375"/>
            <a:ext cx="5834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</a:rPr>
              <a:t>∵弧</a:t>
            </a:r>
            <a:r>
              <a:rPr lang="zh-CN" altLang="en-US" sz="2800" i="1" dirty="0">
                <a:solidFill>
                  <a:srgbClr val="000000"/>
                </a:solidFill>
              </a:rPr>
              <a:t>AB</a:t>
            </a:r>
            <a:r>
              <a:rPr lang="zh-CN" altLang="en-US" sz="2800" dirty="0">
                <a:solidFill>
                  <a:srgbClr val="000000"/>
                </a:solidFill>
              </a:rPr>
              <a:t>=弧</a:t>
            </a:r>
            <a:r>
              <a:rPr lang="zh-CN" altLang="en-US" sz="2800" i="1" dirty="0">
                <a:solidFill>
                  <a:srgbClr val="000000"/>
                </a:solidFill>
              </a:rPr>
              <a:t>BC</a:t>
            </a:r>
            <a:r>
              <a:rPr lang="zh-CN" altLang="en-US" sz="2800" dirty="0">
                <a:solidFill>
                  <a:srgbClr val="000000"/>
                </a:solidFill>
              </a:rPr>
              <a:t>=弧</a:t>
            </a:r>
            <a:r>
              <a:rPr lang="zh-CN" altLang="en-US" sz="2800" i="1" dirty="0">
                <a:solidFill>
                  <a:srgbClr val="000000"/>
                </a:solidFill>
              </a:rPr>
              <a:t>CD</a:t>
            </a:r>
            <a:r>
              <a:rPr lang="zh-CN" altLang="en-US" sz="2800" dirty="0">
                <a:solidFill>
                  <a:srgbClr val="000000"/>
                </a:solidFill>
              </a:rPr>
              <a:t>=弧</a:t>
            </a:r>
            <a:r>
              <a:rPr lang="zh-CN" altLang="en-US" sz="2800" i="1" dirty="0">
                <a:solidFill>
                  <a:srgbClr val="000000"/>
                </a:solidFill>
              </a:rPr>
              <a:t>DE</a:t>
            </a:r>
            <a:r>
              <a:rPr lang="zh-CN" altLang="en-US" sz="2800" dirty="0">
                <a:solidFill>
                  <a:srgbClr val="000000"/>
                </a:solidFill>
              </a:rPr>
              <a:t>=弧</a:t>
            </a:r>
            <a:r>
              <a:rPr lang="zh-CN" altLang="en-US" sz="2800" i="1" dirty="0">
                <a:solidFill>
                  <a:srgbClr val="000000"/>
                </a:solidFill>
              </a:rPr>
              <a:t>EA</a:t>
            </a:r>
          </a:p>
        </p:txBody>
      </p:sp>
      <p:graphicFrame>
        <p:nvGraphicFramePr>
          <p:cNvPr id="1026" name="Object 19"/>
          <p:cNvGraphicFramePr>
            <a:graphicFrameLocks noGrp="1" noChangeAspect="1"/>
          </p:cNvGraphicFramePr>
          <p:nvPr>
            <p:ph idx="4294967295"/>
          </p:nvPr>
        </p:nvGraphicFramePr>
        <p:xfrm>
          <a:off x="4418013" y="687388"/>
          <a:ext cx="1016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4" imgW="114300" imgH="4538980" progId="Equation.3">
                  <p:embed/>
                </p:oleObj>
              </mc:Choice>
              <mc:Fallback>
                <p:oleObj r:id="rId4" imgW="114300" imgH="45389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013" y="687388"/>
                        <a:ext cx="1016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860425" y="3338513"/>
            <a:ext cx="39608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</a:rPr>
              <a:t>弧</a:t>
            </a:r>
            <a:r>
              <a:rPr lang="zh-CN" altLang="zh-CN" sz="2800" i="1" dirty="0">
                <a:solidFill>
                  <a:srgbClr val="000000"/>
                </a:solidFill>
              </a:rPr>
              <a:t>BCE</a:t>
            </a:r>
            <a:r>
              <a:rPr lang="zh-CN" altLang="zh-CN" sz="2800" dirty="0">
                <a:solidFill>
                  <a:srgbClr val="000000"/>
                </a:solidFill>
              </a:rPr>
              <a:t>=</a:t>
            </a:r>
            <a:r>
              <a:rPr lang="zh-CN" altLang="en-US" sz="2800" dirty="0">
                <a:solidFill>
                  <a:srgbClr val="000000"/>
                </a:solidFill>
              </a:rPr>
              <a:t>弧</a:t>
            </a:r>
            <a:r>
              <a:rPr lang="zh-CN" altLang="zh-CN" sz="2800" i="1" dirty="0">
                <a:solidFill>
                  <a:srgbClr val="000000"/>
                </a:solidFill>
              </a:rPr>
              <a:t>CDA</a:t>
            </a:r>
            <a:r>
              <a:rPr lang="zh-CN" altLang="zh-CN" sz="2800" dirty="0">
                <a:solidFill>
                  <a:srgbClr val="000000"/>
                </a:solidFill>
              </a:rPr>
              <a:t>=3</a:t>
            </a:r>
            <a:r>
              <a:rPr lang="zh-CN" altLang="en-US" sz="2800" dirty="0">
                <a:solidFill>
                  <a:srgbClr val="000000"/>
                </a:solidFill>
              </a:rPr>
              <a:t>弧</a:t>
            </a:r>
            <a:r>
              <a:rPr lang="zh-CN" altLang="zh-CN" sz="2800" i="1" dirty="0">
                <a:solidFill>
                  <a:srgbClr val="000000"/>
                </a:solidFill>
              </a:rPr>
              <a:t>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54" grpId="0" autoUpdateAnimBg="0"/>
      <p:bldP spid="10255" grpId="0" autoUpdateAnimBg="0"/>
      <p:bldP spid="10256" grpId="0" autoUpdateAnimBg="0"/>
      <p:bldP spid="10258" grpId="0" autoUpdateAnimBg="0"/>
      <p:bldP spid="1026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ext Box 2"/>
          <p:cNvSpPr txBox="1">
            <a:spLocks noChangeArrowheads="1"/>
          </p:cNvSpPr>
          <p:nvPr/>
        </p:nvSpPr>
        <p:spPr bwMode="auto">
          <a:xfrm>
            <a:off x="611188" y="1087438"/>
            <a:ext cx="6192837" cy="5794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dirty="0" smtClean="0">
                <a:latin typeface="+mn-ea"/>
                <a:ea typeface="+mn-ea"/>
              </a:rPr>
              <a:t>你知道正多边形与圆的关系吗？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7958137" cy="2378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zh-CN" sz="3200" dirty="0" smtClean="0">
                <a:solidFill>
                  <a:srgbClr val="FF0000"/>
                </a:solidFill>
                <a:latin typeface="+mn-ea"/>
                <a:ea typeface="+mn-ea"/>
              </a:rPr>
              <a:t>正多边形和圆的关系非常密切</a:t>
            </a:r>
            <a:r>
              <a:rPr lang="zh-CN" altLang="zh-CN" sz="3200" dirty="0" smtClean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zh-CN" sz="3200" dirty="0" smtClean="0">
                <a:solidFill>
                  <a:srgbClr val="FF0000"/>
                </a:solidFill>
                <a:latin typeface="+mn-ea"/>
                <a:ea typeface="+mn-ea"/>
              </a:rPr>
              <a:t>只要把一个圆分成相等的一些弧</a:t>
            </a:r>
            <a:r>
              <a:rPr lang="zh-CN" altLang="zh-CN" sz="3200" dirty="0" smtClean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zh-CN" sz="3200" dirty="0" smtClean="0">
                <a:solidFill>
                  <a:srgbClr val="FF0000"/>
                </a:solidFill>
                <a:latin typeface="+mn-ea"/>
                <a:ea typeface="+mn-ea"/>
              </a:rPr>
              <a:t>就可以作出这个圆的内接正多边形</a:t>
            </a:r>
            <a:r>
              <a:rPr lang="zh-CN" altLang="zh-CN" sz="3200" dirty="0" smtClean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zh-CN" sz="3200" dirty="0" smtClean="0">
                <a:solidFill>
                  <a:srgbClr val="FF0000"/>
                </a:solidFill>
                <a:latin typeface="+mn-ea"/>
                <a:ea typeface="+mn-ea"/>
              </a:rPr>
              <a:t>这个圆就是这个正多边形的外接圆</a:t>
            </a:r>
            <a:r>
              <a:rPr lang="zh-CN" altLang="zh-CN" sz="3200" dirty="0" smtClean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987675" y="3429000"/>
            <a:ext cx="2952750" cy="2449513"/>
          </a:xfrm>
          <a:prstGeom prst="pentag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208962" cy="2308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zh-CN" sz="3200" dirty="0" smtClean="0">
                <a:latin typeface="+mn-lt"/>
                <a:ea typeface="+mn-ea"/>
              </a:rPr>
              <a:t>2. </a:t>
            </a:r>
            <a:r>
              <a:rPr lang="zh-CN" sz="3200" dirty="0" smtClean="0">
                <a:latin typeface="+mn-lt"/>
                <a:ea typeface="+mn-ea"/>
              </a:rPr>
              <a:t>各边相等的圆内接多边形是正多边形</a:t>
            </a:r>
            <a:r>
              <a:rPr lang="zh-CN" altLang="zh-CN" sz="3200" dirty="0" smtClean="0">
                <a:latin typeface="+mn-lt"/>
                <a:ea typeface="+mn-ea"/>
              </a:rPr>
              <a:t>?</a:t>
            </a:r>
            <a:r>
              <a:rPr lang="zh-CN" sz="3200" dirty="0" smtClean="0">
                <a:latin typeface="+mn-lt"/>
                <a:ea typeface="+mn-ea"/>
              </a:rPr>
              <a:t>各角都相等的圆内接多边形呢</a:t>
            </a:r>
            <a:r>
              <a:rPr lang="zh-CN" altLang="zh-CN" sz="3200" dirty="0" smtClean="0">
                <a:latin typeface="+mn-lt"/>
                <a:ea typeface="+mn-ea"/>
              </a:rPr>
              <a:t>?</a:t>
            </a:r>
            <a:r>
              <a:rPr lang="zh-CN" sz="3200" dirty="0" smtClean="0">
                <a:latin typeface="+mn-lt"/>
                <a:ea typeface="+mn-ea"/>
              </a:rPr>
              <a:t>如果是</a:t>
            </a:r>
            <a:r>
              <a:rPr lang="zh-CN" altLang="zh-CN" sz="3200" dirty="0" smtClean="0">
                <a:latin typeface="+mn-lt"/>
                <a:ea typeface="+mn-ea"/>
              </a:rPr>
              <a:t>,</a:t>
            </a:r>
            <a:r>
              <a:rPr lang="zh-CN" sz="3200" dirty="0" smtClean="0">
                <a:latin typeface="+mn-lt"/>
                <a:ea typeface="+mn-ea"/>
              </a:rPr>
              <a:t>说明为什么</a:t>
            </a:r>
            <a:r>
              <a:rPr lang="zh-CN" altLang="en-US" sz="3200" dirty="0" smtClean="0">
                <a:latin typeface="+mn-lt"/>
                <a:ea typeface="+mn-ea"/>
              </a:rPr>
              <a:t>；</a:t>
            </a:r>
            <a:r>
              <a:rPr lang="zh-CN" sz="3200" dirty="0" smtClean="0">
                <a:latin typeface="+mn-lt"/>
                <a:ea typeface="+mn-ea"/>
              </a:rPr>
              <a:t>如果不是</a:t>
            </a:r>
            <a:r>
              <a:rPr lang="zh-CN" altLang="en-US" sz="3200" dirty="0" smtClean="0">
                <a:latin typeface="+mn-lt"/>
                <a:ea typeface="+mn-ea"/>
              </a:rPr>
              <a:t>，</a:t>
            </a:r>
            <a:r>
              <a:rPr lang="zh-CN" sz="3200" dirty="0" smtClean="0">
                <a:latin typeface="+mn-lt"/>
                <a:ea typeface="+mn-ea"/>
              </a:rPr>
              <a:t>举出反例</a:t>
            </a:r>
            <a:r>
              <a:rPr lang="zh-CN" altLang="zh-CN" sz="3200" dirty="0" smtClean="0">
                <a:latin typeface="+mn-lt"/>
                <a:ea typeface="+mn-ea"/>
              </a:rPr>
              <a:t>.</a:t>
            </a:r>
          </a:p>
        </p:txBody>
      </p:sp>
      <p:sp>
        <p:nvSpPr>
          <p:cNvPr id="268291" name="Oval 3"/>
          <p:cNvSpPr>
            <a:spLocks noChangeArrowheads="1"/>
          </p:cNvSpPr>
          <p:nvPr/>
        </p:nvSpPr>
        <p:spPr bwMode="auto">
          <a:xfrm>
            <a:off x="5726113" y="2530475"/>
            <a:ext cx="2055812" cy="20558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zh-CN" sz="3200">
                <a:latin typeface="+mn-lt"/>
                <a:ea typeface="+mn-ea"/>
              </a:rPr>
              <a:t>·</a:t>
            </a:r>
          </a:p>
        </p:txBody>
      </p:sp>
      <p:sp>
        <p:nvSpPr>
          <p:cNvPr id="268292" name="未知"/>
          <p:cNvSpPr/>
          <p:nvPr/>
        </p:nvSpPr>
        <p:spPr bwMode="auto">
          <a:xfrm>
            <a:off x="5965825" y="2549525"/>
            <a:ext cx="1800225" cy="2024063"/>
          </a:xfrm>
          <a:custGeom>
            <a:avLst/>
            <a:gdLst>
              <a:gd name="T0" fmla="*/ 158769050 w 1134"/>
              <a:gd name="T1" fmla="*/ 2147483647 h 1275"/>
              <a:gd name="T2" fmla="*/ 1292840950 w 1134"/>
              <a:gd name="T3" fmla="*/ 2147483647 h 1275"/>
              <a:gd name="T4" fmla="*/ 2147483647 w 1134"/>
              <a:gd name="T5" fmla="*/ 2147483647 h 1275"/>
              <a:gd name="T6" fmla="*/ 2147483647 w 1134"/>
              <a:gd name="T7" fmla="*/ 1519653050 h 1275"/>
              <a:gd name="T8" fmla="*/ 2147483647 w 1134"/>
              <a:gd name="T9" fmla="*/ 415824885 h 1275"/>
              <a:gd name="T10" fmla="*/ 1126509050 w 1134"/>
              <a:gd name="T11" fmla="*/ 0 h 1275"/>
              <a:gd name="T12" fmla="*/ 0 w 1134"/>
              <a:gd name="T13" fmla="*/ 574595483 h 12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34"/>
              <a:gd name="T22" fmla="*/ 0 h 1275"/>
              <a:gd name="T23" fmla="*/ 1134 w 1134"/>
              <a:gd name="T24" fmla="*/ 1275 h 12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34" h="1275">
                <a:moveTo>
                  <a:pt x="63" y="1107"/>
                </a:moveTo>
                <a:lnTo>
                  <a:pt x="513" y="1275"/>
                </a:lnTo>
                <a:lnTo>
                  <a:pt x="975" y="1065"/>
                </a:lnTo>
                <a:lnTo>
                  <a:pt x="1134" y="603"/>
                </a:lnTo>
                <a:lnTo>
                  <a:pt x="924" y="165"/>
                </a:lnTo>
                <a:lnTo>
                  <a:pt x="447" y="0"/>
                </a:lnTo>
                <a:lnTo>
                  <a:pt x="0" y="228"/>
                </a:lnTo>
              </a:path>
            </a:pathLst>
          </a:custGeom>
          <a:noFill/>
          <a:ln w="2857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268293" name="未知"/>
          <p:cNvSpPr/>
          <p:nvPr/>
        </p:nvSpPr>
        <p:spPr bwMode="auto">
          <a:xfrm>
            <a:off x="5726113" y="2930525"/>
            <a:ext cx="325437" cy="1376363"/>
          </a:xfrm>
          <a:custGeom>
            <a:avLst/>
            <a:gdLst>
              <a:gd name="T0" fmla="*/ 365424011 w 205"/>
              <a:gd name="T1" fmla="*/ 0 h 867"/>
              <a:gd name="T2" fmla="*/ 0 w 205"/>
              <a:gd name="T3" fmla="*/ 1199593939 h 867"/>
              <a:gd name="T4" fmla="*/ 516633619 w 205"/>
              <a:gd name="T5" fmla="*/ 2147483647 h 867"/>
              <a:gd name="T6" fmla="*/ 0 60000 65536"/>
              <a:gd name="T7" fmla="*/ 0 60000 65536"/>
              <a:gd name="T8" fmla="*/ 0 60000 65536"/>
              <a:gd name="T9" fmla="*/ 0 w 205"/>
              <a:gd name="T10" fmla="*/ 0 h 867"/>
              <a:gd name="T11" fmla="*/ 205 w 205"/>
              <a:gd name="T12" fmla="*/ 867 h 8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" h="867">
                <a:moveTo>
                  <a:pt x="145" y="0"/>
                </a:moveTo>
                <a:lnTo>
                  <a:pt x="0" y="476"/>
                </a:lnTo>
                <a:lnTo>
                  <a:pt x="205" y="867"/>
                </a:lnTo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5726113" y="4259263"/>
            <a:ext cx="593725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200" i="1">
                <a:latin typeface="+mn-lt"/>
                <a:ea typeface="+mn-ea"/>
              </a:rPr>
              <a:t>A</a:t>
            </a:r>
            <a:r>
              <a:rPr lang="zh-CN" altLang="zh-CN" sz="3200" baseline="-25000">
                <a:latin typeface="+mn-lt"/>
                <a:ea typeface="+mn-ea"/>
              </a:rPr>
              <a:t>1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6589713" y="4546600"/>
            <a:ext cx="731837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200" i="1">
                <a:latin typeface="+mn-lt"/>
                <a:ea typeface="+mn-ea"/>
              </a:rPr>
              <a:t>A</a:t>
            </a:r>
            <a:r>
              <a:rPr lang="zh-CN" sz="3200" baseline="-25000">
                <a:latin typeface="+mn-lt"/>
                <a:ea typeface="+mn-ea"/>
              </a:rPr>
              <a:t>２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7439025" y="4114800"/>
            <a:ext cx="731838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200" i="1">
                <a:latin typeface="+mn-lt"/>
                <a:ea typeface="+mn-ea"/>
              </a:rPr>
              <a:t>A</a:t>
            </a:r>
            <a:r>
              <a:rPr lang="zh-CN" sz="3200" baseline="-25000">
                <a:latin typeface="+mn-lt"/>
                <a:ea typeface="+mn-ea"/>
              </a:rPr>
              <a:t>３</a:t>
            </a:r>
          </a:p>
        </p:txBody>
      </p:sp>
      <p:sp>
        <p:nvSpPr>
          <p:cNvPr id="268297" name="Rectangle 9"/>
          <p:cNvSpPr>
            <a:spLocks noChangeArrowheads="1"/>
          </p:cNvSpPr>
          <p:nvPr/>
        </p:nvSpPr>
        <p:spPr bwMode="auto">
          <a:xfrm>
            <a:off x="7813675" y="3251200"/>
            <a:ext cx="731838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200" i="1">
                <a:latin typeface="+mn-lt"/>
                <a:ea typeface="+mn-ea"/>
              </a:rPr>
              <a:t>A</a:t>
            </a:r>
            <a:r>
              <a:rPr lang="zh-CN" sz="3200" baseline="-25000">
                <a:latin typeface="+mn-lt"/>
                <a:ea typeface="+mn-ea"/>
              </a:rPr>
              <a:t>４</a:t>
            </a:r>
          </a:p>
        </p:txBody>
      </p:sp>
      <p:sp>
        <p:nvSpPr>
          <p:cNvPr id="268298" name="Rectangle 10"/>
          <p:cNvSpPr>
            <a:spLocks noChangeArrowheads="1"/>
          </p:cNvSpPr>
          <p:nvPr/>
        </p:nvSpPr>
        <p:spPr bwMode="auto">
          <a:xfrm>
            <a:off x="7453313" y="2459038"/>
            <a:ext cx="731837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200" i="1">
                <a:latin typeface="+mn-lt"/>
                <a:ea typeface="+mn-ea"/>
              </a:rPr>
              <a:t>A</a:t>
            </a:r>
            <a:r>
              <a:rPr lang="zh-CN" sz="3200" baseline="-25000">
                <a:latin typeface="+mn-lt"/>
                <a:ea typeface="+mn-ea"/>
              </a:rPr>
              <a:t>５</a:t>
            </a:r>
          </a:p>
        </p:txBody>
      </p:sp>
      <p:sp>
        <p:nvSpPr>
          <p:cNvPr id="268299" name="Rectangle 11"/>
          <p:cNvSpPr>
            <a:spLocks noChangeArrowheads="1"/>
          </p:cNvSpPr>
          <p:nvPr/>
        </p:nvSpPr>
        <p:spPr bwMode="auto">
          <a:xfrm>
            <a:off x="6445250" y="2133600"/>
            <a:ext cx="731838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200" i="1">
                <a:latin typeface="+mn-lt"/>
                <a:ea typeface="+mn-ea"/>
              </a:rPr>
              <a:t>A</a:t>
            </a:r>
            <a:r>
              <a:rPr lang="zh-CN" sz="3200" baseline="-25000">
                <a:latin typeface="+mn-lt"/>
                <a:ea typeface="+mn-ea"/>
              </a:rPr>
              <a:t>６</a:t>
            </a:r>
          </a:p>
        </p:txBody>
      </p:sp>
      <p:sp>
        <p:nvSpPr>
          <p:cNvPr id="268300" name="Rectangle 12"/>
          <p:cNvSpPr>
            <a:spLocks noChangeArrowheads="1"/>
          </p:cNvSpPr>
          <p:nvPr/>
        </p:nvSpPr>
        <p:spPr bwMode="auto">
          <a:xfrm>
            <a:off x="5508625" y="2530475"/>
            <a:ext cx="731838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200" i="1">
                <a:latin typeface="+mn-lt"/>
                <a:ea typeface="+mn-ea"/>
              </a:rPr>
              <a:t>A</a:t>
            </a:r>
            <a:r>
              <a:rPr lang="zh-CN" sz="3200" baseline="-25000">
                <a:latin typeface="+mn-lt"/>
                <a:ea typeface="+mn-ea"/>
              </a:rPr>
              <a:t>７</a:t>
            </a:r>
          </a:p>
        </p:txBody>
      </p:sp>
      <p:sp>
        <p:nvSpPr>
          <p:cNvPr id="268301" name="Rectangle 13"/>
          <p:cNvSpPr>
            <a:spLocks noChangeArrowheads="1"/>
          </p:cNvSpPr>
          <p:nvPr/>
        </p:nvSpPr>
        <p:spPr bwMode="auto">
          <a:xfrm>
            <a:off x="5292725" y="3683000"/>
            <a:ext cx="611188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200" i="1">
                <a:latin typeface="+mn-lt"/>
                <a:ea typeface="+mn-ea"/>
              </a:rPr>
              <a:t>A</a:t>
            </a:r>
            <a:r>
              <a:rPr lang="zh-CN" altLang="zh-CN" sz="3200" i="1" baseline="-25000">
                <a:latin typeface="+mn-lt"/>
                <a:ea typeface="+mn-ea"/>
              </a:rPr>
              <a:t>n</a:t>
            </a:r>
          </a:p>
        </p:txBody>
      </p:sp>
      <p:sp>
        <p:nvSpPr>
          <p:cNvPr id="268302" name="Oval 14"/>
          <p:cNvSpPr>
            <a:spLocks noChangeArrowheads="1"/>
          </p:cNvSpPr>
          <p:nvPr/>
        </p:nvSpPr>
        <p:spPr bwMode="auto">
          <a:xfrm>
            <a:off x="6705600" y="3538538"/>
            <a:ext cx="69850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00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3200">
              <a:latin typeface="+mn-lt"/>
              <a:ea typeface="+mn-ea"/>
            </a:endParaRPr>
          </a:p>
        </p:txBody>
      </p:sp>
      <p:sp>
        <p:nvSpPr>
          <p:cNvPr id="268303" name="Rectangle 15"/>
          <p:cNvSpPr>
            <a:spLocks noChangeArrowheads="1"/>
          </p:cNvSpPr>
          <p:nvPr/>
        </p:nvSpPr>
        <p:spPr bwMode="auto">
          <a:xfrm>
            <a:off x="6705600" y="3557588"/>
            <a:ext cx="481013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200" i="1">
                <a:latin typeface="+mn-lt"/>
                <a:ea typeface="+mn-ea"/>
              </a:rPr>
              <a:t>O</a:t>
            </a:r>
            <a:endParaRPr lang="zh-CN" altLang="zh-CN" sz="3200" baseline="-2500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714375" y="3286125"/>
            <a:ext cx="7097713" cy="1816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zh-CN" sz="2800" dirty="0">
                <a:solidFill>
                  <a:srgbClr val="0000FF"/>
                </a:solidFill>
                <a:latin typeface="+mn-lt"/>
                <a:ea typeface="+mn-ea"/>
              </a:rPr>
              <a:t>          </a:t>
            </a:r>
            <a:r>
              <a:rPr lang="en-US" altLang="zh-CN" sz="2800" dirty="0">
                <a:solidFill>
                  <a:srgbClr val="0000FF"/>
                </a:solidFill>
                <a:latin typeface="+mn-lt"/>
                <a:ea typeface="+mn-ea"/>
              </a:rPr>
              <a:t>           </a:t>
            </a:r>
            <a:r>
              <a:rPr lang="zh-CN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弦相等（多边形的边相等）</a:t>
            </a:r>
          </a:p>
          <a:p>
            <a:pPr>
              <a:spcBef>
                <a:spcPct val="50000"/>
              </a:spcBef>
              <a:defRPr/>
            </a:pPr>
            <a:r>
              <a:rPr lang="zh-CN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弧相等</a:t>
            </a:r>
            <a:r>
              <a:rPr lang="zh-CN" altLang="zh-CN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—</a:t>
            </a:r>
          </a:p>
          <a:p>
            <a:pPr>
              <a:spcBef>
                <a:spcPct val="50000"/>
              </a:spcBef>
              <a:defRPr/>
            </a:pPr>
            <a:r>
              <a:rPr lang="zh-CN" altLang="zh-CN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          </a:t>
            </a:r>
            <a:r>
              <a:rPr lang="en-US" altLang="zh-CN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           </a:t>
            </a:r>
            <a:r>
              <a:rPr lang="zh-CN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圆周角相等（多边形的角相等）        </a:t>
            </a:r>
          </a:p>
        </p:txBody>
      </p:sp>
      <p:sp>
        <p:nvSpPr>
          <p:cNvPr id="36867" name="AutoShape 3"/>
          <p:cNvSpPr/>
          <p:nvPr/>
        </p:nvSpPr>
        <p:spPr bwMode="auto">
          <a:xfrm>
            <a:off x="2314575" y="3514725"/>
            <a:ext cx="228600" cy="1371600"/>
          </a:xfrm>
          <a:prstGeom prst="leftBrace">
            <a:avLst>
              <a:gd name="adj1" fmla="val 50000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36868" name="AutoShape 4"/>
          <p:cNvSpPr/>
          <p:nvPr/>
        </p:nvSpPr>
        <p:spPr bwMode="auto">
          <a:xfrm>
            <a:off x="7596188" y="3514725"/>
            <a:ext cx="152400" cy="1447800"/>
          </a:xfrm>
          <a:prstGeom prst="rightBrace">
            <a:avLst>
              <a:gd name="adj1" fmla="val 79167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286000" y="5572125"/>
            <a:ext cx="54546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zh-CN" sz="3600" dirty="0">
                <a:solidFill>
                  <a:srgbClr val="FF0000"/>
                </a:solidFill>
                <a:latin typeface="+mn-lt"/>
                <a:ea typeface="+mn-ea"/>
              </a:rPr>
              <a:t>—</a:t>
            </a:r>
            <a:r>
              <a:rPr 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多边形是正多边形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3790950" y="569913"/>
            <a:ext cx="2438400" cy="2438400"/>
          </a:xfrm>
          <a:prstGeom prst="ellipse">
            <a:avLst/>
          </a:prstGeom>
          <a:solidFill>
            <a:srgbClr val="FF9966"/>
          </a:solidFill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ea typeface="+mn-ea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171950" y="950913"/>
            <a:ext cx="1676400" cy="1676400"/>
          </a:xfrm>
          <a:prstGeom prst="rect">
            <a:avLst/>
          </a:prstGeom>
          <a:solidFill>
            <a:srgbClr val="FF9966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 sz="2800" i="1">
              <a:latin typeface="+mn-lt"/>
              <a:ea typeface="+mn-ea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571875" y="492125"/>
            <a:ext cx="422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800" i="1"/>
              <a:t>A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675063" y="247491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800" i="1"/>
              <a:t>B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846763" y="2549525"/>
            <a:ext cx="423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800" i="1"/>
              <a:t>C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5868988" y="347663"/>
            <a:ext cx="44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zh-CN" sz="2800" i="1"/>
              <a:t>D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animBg="1"/>
      <p:bldP spid="36868" grpId="0" animBg="1"/>
      <p:bldP spid="36869" grpId="0" autoUpdateAnimBg="0"/>
      <p:bldP spid="36870" grpId="0" animBg="1"/>
      <p:bldP spid="36871" grpId="0" animBg="1"/>
      <p:bldP spid="36872" grpId="0" autoUpdateAnimBg="0"/>
      <p:bldP spid="36873" grpId="0" autoUpdateAnimBg="0"/>
      <p:bldP spid="36874" grpId="0" autoUpdateAnimBg="0"/>
      <p:bldP spid="368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755650" y="3213100"/>
            <a:ext cx="5832475" cy="15700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sz="3200" dirty="0" smtClean="0">
                <a:solidFill>
                  <a:srgbClr val="333300"/>
                </a:solidFill>
                <a:latin typeface="+mn-lt"/>
                <a:ea typeface="+mn-ea"/>
              </a:rPr>
              <a:t>正多边形每一边所对的圆心角叫做正多边形的</a:t>
            </a:r>
            <a:r>
              <a:rPr lang="zh-CN" sz="3200" dirty="0" smtClean="0">
                <a:solidFill>
                  <a:srgbClr val="FF0000"/>
                </a:solidFill>
                <a:latin typeface="+mn-lt"/>
                <a:ea typeface="+mn-ea"/>
              </a:rPr>
              <a:t>中心角</a:t>
            </a:r>
            <a:r>
              <a:rPr lang="zh-CN" altLang="zh-CN" sz="3200" dirty="0" smtClean="0">
                <a:solidFill>
                  <a:srgbClr val="333300"/>
                </a:solidFill>
                <a:latin typeface="+mn-lt"/>
                <a:ea typeface="+mn-ea"/>
              </a:rPr>
              <a:t>.</a:t>
            </a:r>
          </a:p>
        </p:txBody>
      </p:sp>
      <p:grpSp>
        <p:nvGrpSpPr>
          <p:cNvPr id="13315" name="Group 3"/>
          <p:cNvGrpSpPr/>
          <p:nvPr/>
        </p:nvGrpSpPr>
        <p:grpSpPr bwMode="auto">
          <a:xfrm>
            <a:off x="5508625" y="3644900"/>
            <a:ext cx="3095625" cy="2160588"/>
            <a:chOff x="-299" y="0"/>
            <a:chExt cx="1950" cy="1361"/>
          </a:xfrm>
        </p:grpSpPr>
        <p:sp>
          <p:nvSpPr>
            <p:cNvPr id="270343" name="Line 4"/>
            <p:cNvSpPr>
              <a:spLocks noChangeShapeType="1"/>
            </p:cNvSpPr>
            <p:nvPr/>
          </p:nvSpPr>
          <p:spPr bwMode="auto">
            <a:xfrm>
              <a:off x="18" y="690"/>
              <a:ext cx="136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800">
                <a:latin typeface="+mn-lt"/>
                <a:ea typeface="+mn-ea"/>
              </a:endParaRPr>
            </a:p>
          </p:txBody>
        </p:sp>
        <p:sp>
          <p:nvSpPr>
            <p:cNvPr id="13320" name="Text Box 5"/>
            <p:cNvSpPr txBox="1">
              <a:spLocks noChangeArrowheads="1"/>
            </p:cNvSpPr>
            <p:nvPr/>
          </p:nvSpPr>
          <p:spPr bwMode="auto">
            <a:xfrm>
              <a:off x="399" y="657"/>
              <a:ext cx="40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800" i="1"/>
                <a:t>O</a:t>
              </a:r>
            </a:p>
          </p:txBody>
        </p:sp>
        <p:sp>
          <p:nvSpPr>
            <p:cNvPr id="270345" name="未知"/>
            <p:cNvSpPr/>
            <p:nvPr/>
          </p:nvSpPr>
          <p:spPr bwMode="auto">
            <a:xfrm>
              <a:off x="509" y="545"/>
              <a:ext cx="99" cy="136"/>
            </a:xfrm>
            <a:custGeom>
              <a:avLst/>
              <a:gdLst>
                <a:gd name="T0" fmla="*/ 99 w 99"/>
                <a:gd name="T1" fmla="*/ 0 h 136"/>
                <a:gd name="T2" fmla="*/ 8 w 99"/>
                <a:gd name="T3" fmla="*/ 45 h 136"/>
                <a:gd name="T4" fmla="*/ 53 w 99"/>
                <a:gd name="T5" fmla="*/ 136 h 136"/>
                <a:gd name="T6" fmla="*/ 0 60000 65536"/>
                <a:gd name="T7" fmla="*/ 0 60000 65536"/>
                <a:gd name="T8" fmla="*/ 0 60000 65536"/>
                <a:gd name="T9" fmla="*/ 0 w 99"/>
                <a:gd name="T10" fmla="*/ 0 h 136"/>
                <a:gd name="T11" fmla="*/ 99 w 99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" h="136">
                  <a:moveTo>
                    <a:pt x="99" y="0"/>
                  </a:moveTo>
                  <a:cubicBezTo>
                    <a:pt x="57" y="11"/>
                    <a:pt x="16" y="22"/>
                    <a:pt x="8" y="45"/>
                  </a:cubicBezTo>
                  <a:cubicBezTo>
                    <a:pt x="0" y="68"/>
                    <a:pt x="26" y="102"/>
                    <a:pt x="53" y="136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800">
                <a:latin typeface="+mn-lt"/>
                <a:ea typeface="+mn-ea"/>
              </a:endParaRPr>
            </a:p>
          </p:txBody>
        </p:sp>
        <p:grpSp>
          <p:nvGrpSpPr>
            <p:cNvPr id="13322" name="Group 7"/>
            <p:cNvGrpSpPr/>
            <p:nvPr/>
          </p:nvGrpSpPr>
          <p:grpSpPr bwMode="auto">
            <a:xfrm>
              <a:off x="-299" y="0"/>
              <a:ext cx="1950" cy="1361"/>
              <a:chOff x="-299" y="0"/>
              <a:chExt cx="1950" cy="1361"/>
            </a:xfrm>
          </p:grpSpPr>
          <p:sp>
            <p:nvSpPr>
              <p:cNvPr id="270348" name="Line 8"/>
              <p:cNvSpPr>
                <a:spLocks noChangeShapeType="1"/>
              </p:cNvSpPr>
              <p:nvPr/>
            </p:nvSpPr>
            <p:spPr bwMode="auto">
              <a:xfrm>
                <a:off x="381" y="91"/>
                <a:ext cx="317" cy="59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800">
                  <a:latin typeface="+mn-lt"/>
                  <a:ea typeface="+mn-ea"/>
                </a:endParaRPr>
              </a:p>
            </p:txBody>
          </p:sp>
          <p:sp>
            <p:nvSpPr>
              <p:cNvPr id="270349" name="未知"/>
              <p:cNvSpPr/>
              <p:nvPr/>
            </p:nvSpPr>
            <p:spPr bwMode="auto">
              <a:xfrm>
                <a:off x="696" y="681"/>
                <a:ext cx="2" cy="567"/>
              </a:xfrm>
              <a:custGeom>
                <a:avLst/>
                <a:gdLst>
                  <a:gd name="T0" fmla="*/ 2 w 2"/>
                  <a:gd name="T1" fmla="*/ 0 h 567"/>
                  <a:gd name="T2" fmla="*/ 0 w 2"/>
                  <a:gd name="T3" fmla="*/ 567 h 567"/>
                  <a:gd name="T4" fmla="*/ 0 60000 65536"/>
                  <a:gd name="T5" fmla="*/ 0 60000 65536"/>
                  <a:gd name="T6" fmla="*/ 0 w 2"/>
                  <a:gd name="T7" fmla="*/ 0 h 567"/>
                  <a:gd name="T8" fmla="*/ 2 w 2"/>
                  <a:gd name="T9" fmla="*/ 567 h 56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567">
                    <a:moveTo>
                      <a:pt x="2" y="0"/>
                    </a:moveTo>
                    <a:lnTo>
                      <a:pt x="0" y="567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800">
                  <a:latin typeface="+mn-lt"/>
                  <a:ea typeface="+mn-ea"/>
                </a:endParaRPr>
              </a:p>
            </p:txBody>
          </p:sp>
          <p:grpSp>
            <p:nvGrpSpPr>
              <p:cNvPr id="13326" name="Group 10"/>
              <p:cNvGrpSpPr/>
              <p:nvPr/>
            </p:nvGrpSpPr>
            <p:grpSpPr bwMode="auto">
              <a:xfrm>
                <a:off x="-299" y="0"/>
                <a:ext cx="1950" cy="1361"/>
                <a:chOff x="-299" y="0"/>
                <a:chExt cx="1950" cy="1361"/>
              </a:xfrm>
            </p:grpSpPr>
            <p:grpSp>
              <p:nvGrpSpPr>
                <p:cNvPr id="13327" name="Group 11"/>
                <p:cNvGrpSpPr/>
                <p:nvPr/>
              </p:nvGrpSpPr>
              <p:grpSpPr bwMode="auto">
                <a:xfrm>
                  <a:off x="18" y="0"/>
                  <a:ext cx="1361" cy="1361"/>
                  <a:chOff x="0" y="0"/>
                  <a:chExt cx="1361" cy="1361"/>
                </a:xfrm>
              </p:grpSpPr>
              <p:sp>
                <p:nvSpPr>
                  <p:cNvPr id="270355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361" cy="1361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zh-CN" altLang="zh-CN" sz="2800" b="0">
                        <a:latin typeface="+mn-lt"/>
                        <a:ea typeface="+mn-ea"/>
                      </a:rPr>
                      <a:t>·</a:t>
                    </a:r>
                  </a:p>
                </p:txBody>
              </p:sp>
              <p:sp>
                <p:nvSpPr>
                  <p:cNvPr id="270356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9" y="91"/>
                    <a:ext cx="1342" cy="1160"/>
                  </a:xfrm>
                  <a:prstGeom prst="hexagon">
                    <a:avLst>
                      <a:gd name="adj" fmla="val 28922"/>
                      <a:gd name="vf" fmla="val 115470"/>
                    </a:avLst>
                  </a:prstGeom>
                  <a:noFill/>
                  <a:ln w="38100">
                    <a:solidFill>
                      <a:srgbClr val="FF0000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sz="2800">
                      <a:latin typeface="+mn-lt"/>
                      <a:ea typeface="+mn-ea"/>
                    </a:endParaRPr>
                  </a:p>
                </p:txBody>
              </p:sp>
            </p:grpSp>
            <p:sp>
              <p:nvSpPr>
                <p:cNvPr id="27035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-299" y="363"/>
                  <a:ext cx="843" cy="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zh-CN" sz="2800" dirty="0" smtClean="0">
                      <a:latin typeface="+mn-lt"/>
                      <a:ea typeface="+mn-ea"/>
                    </a:rPr>
                    <a:t>中心角</a:t>
                  </a:r>
                </a:p>
              </p:txBody>
            </p:sp>
            <p:sp>
              <p:nvSpPr>
                <p:cNvPr id="27035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08" y="408"/>
                  <a:ext cx="862" cy="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zh-CN" sz="2800" dirty="0" smtClean="0">
                      <a:latin typeface="+mn-lt"/>
                      <a:ea typeface="+mn-ea"/>
                    </a:rPr>
                    <a:t>半径</a:t>
                  </a:r>
                  <a:r>
                    <a:rPr lang="zh-CN" altLang="zh-CN" sz="2800" i="1" dirty="0" smtClean="0">
                      <a:latin typeface="+mn-lt"/>
                      <a:ea typeface="+mn-ea"/>
                    </a:rPr>
                    <a:t>R</a:t>
                  </a:r>
                </a:p>
              </p:txBody>
            </p:sp>
            <p:sp>
              <p:nvSpPr>
                <p:cNvPr id="27035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35" y="808"/>
                  <a:ext cx="1016" cy="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0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zh-CN" sz="2800" dirty="0" smtClean="0">
                      <a:latin typeface="+mn-lt"/>
                      <a:ea typeface="+mn-ea"/>
                    </a:rPr>
                    <a:t>边心距</a:t>
                  </a:r>
                  <a:r>
                    <a:rPr lang="zh-CN" altLang="zh-CN" sz="2800" i="1" dirty="0" smtClean="0">
                      <a:latin typeface="+mn-lt"/>
                      <a:ea typeface="+mn-ea"/>
                    </a:rPr>
                    <a:t>r</a:t>
                  </a:r>
                </a:p>
              </p:txBody>
            </p:sp>
          </p:grpSp>
        </p:grpSp>
        <p:sp>
          <p:nvSpPr>
            <p:cNvPr id="270347" name="未知"/>
            <p:cNvSpPr/>
            <p:nvPr/>
          </p:nvSpPr>
          <p:spPr bwMode="auto">
            <a:xfrm>
              <a:off x="698" y="1171"/>
              <a:ext cx="91" cy="79"/>
            </a:xfrm>
            <a:custGeom>
              <a:avLst/>
              <a:gdLst>
                <a:gd name="T0" fmla="*/ 0 w 363"/>
                <a:gd name="T1" fmla="*/ 0 h 317"/>
                <a:gd name="T2" fmla="*/ 23 w 363"/>
                <a:gd name="T3" fmla="*/ 0 h 317"/>
                <a:gd name="T4" fmla="*/ 23 w 363"/>
                <a:gd name="T5" fmla="*/ 20 h 317"/>
                <a:gd name="T6" fmla="*/ 0 60000 65536"/>
                <a:gd name="T7" fmla="*/ 0 60000 65536"/>
                <a:gd name="T8" fmla="*/ 0 60000 65536"/>
                <a:gd name="T9" fmla="*/ 0 w 363"/>
                <a:gd name="T10" fmla="*/ 0 h 317"/>
                <a:gd name="T11" fmla="*/ 363 w 363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3" h="317">
                  <a:moveTo>
                    <a:pt x="0" y="0"/>
                  </a:moveTo>
                  <a:lnTo>
                    <a:pt x="363" y="0"/>
                  </a:lnTo>
                  <a:lnTo>
                    <a:pt x="363" y="317"/>
                  </a:lnTo>
                </a:path>
              </a:pathLst>
            </a:custGeom>
            <a:noFill/>
            <a:ln w="38100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800">
                <a:latin typeface="+mn-lt"/>
                <a:ea typeface="+mn-ea"/>
              </a:endParaRPr>
            </a:p>
          </p:txBody>
        </p:sp>
      </p:grp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55650" y="836613"/>
            <a:ext cx="7848600" cy="1066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dirty="0" smtClean="0">
                <a:latin typeface="+mn-lt"/>
                <a:ea typeface="+mn-ea"/>
              </a:rPr>
              <a:t>我们把一个正多边形的外接圆的圆心叫做这个正多边形的</a:t>
            </a:r>
            <a:r>
              <a:rPr lang="zh-CN" sz="3200" dirty="0" smtClean="0">
                <a:solidFill>
                  <a:srgbClr val="FF3300"/>
                </a:solidFill>
                <a:latin typeface="+mn-lt"/>
                <a:ea typeface="+mn-ea"/>
              </a:rPr>
              <a:t>中心</a:t>
            </a:r>
            <a:r>
              <a:rPr lang="zh-CN" altLang="zh-CN" sz="3200" dirty="0" smtClean="0">
                <a:latin typeface="+mn-lt"/>
                <a:ea typeface="+mn-ea"/>
              </a:rPr>
              <a:t>.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684213" y="2276475"/>
            <a:ext cx="6408737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sz="3200" dirty="0" smtClean="0">
                <a:latin typeface="+mn-lt"/>
                <a:ea typeface="+mn-ea"/>
              </a:rPr>
              <a:t>外接圆的半径叫做正多边形的</a:t>
            </a:r>
            <a:r>
              <a:rPr lang="zh-CN" sz="3200" dirty="0" smtClean="0">
                <a:solidFill>
                  <a:srgbClr val="FF3300"/>
                </a:solidFill>
                <a:latin typeface="+mn-lt"/>
                <a:ea typeface="+mn-ea"/>
              </a:rPr>
              <a:t>半径</a:t>
            </a:r>
            <a:r>
              <a:rPr lang="zh-CN" altLang="zh-CN" sz="3200" dirty="0" smtClean="0">
                <a:latin typeface="+mn-lt"/>
                <a:ea typeface="+mn-ea"/>
              </a:rPr>
              <a:t>.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39750" y="4883150"/>
            <a:ext cx="5113338" cy="15700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sz="3200" dirty="0" smtClean="0">
                <a:latin typeface="+mn-lt"/>
                <a:ea typeface="+mn-ea"/>
              </a:rPr>
              <a:t>中心到正多边形的一边的距离叫做正多边形的</a:t>
            </a:r>
            <a:r>
              <a:rPr lang="zh-CN" sz="3200" dirty="0" smtClean="0">
                <a:solidFill>
                  <a:srgbClr val="FF3300"/>
                </a:solidFill>
                <a:latin typeface="+mn-lt"/>
                <a:ea typeface="+mn-ea"/>
              </a:rPr>
              <a:t>边心距</a:t>
            </a:r>
            <a:r>
              <a:rPr lang="zh-CN" altLang="zh-CN" sz="3200" dirty="0" smtClean="0">
                <a:solidFill>
                  <a:srgbClr val="FF3300"/>
                </a:solidFill>
                <a:latin typeface="+mn-lt"/>
                <a:ea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906" grpId="0" autoUpdateAnimBg="0"/>
      <p:bldP spid="37907" grpId="0" autoUpdateAnimBg="0"/>
      <p:bldP spid="3790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10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04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1195</Words>
  <Application>Microsoft Office PowerPoint</Application>
  <PresentationFormat>全屏显示(4:3)</PresentationFormat>
  <Paragraphs>233</Paragraphs>
  <Slides>23</Slides>
  <Notes>20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华文行楷</vt:lpstr>
      <vt:lpstr>华文中宋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Equation.3</vt:lpstr>
      <vt:lpstr>Equation</vt:lpstr>
      <vt:lpstr>公式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2022-01-10T03:16:50Z</dcterms:created>
  <dcterms:modified xsi:type="dcterms:W3CDTF">2023-01-16T17:27:55Z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8F1F3D6C3FBB4A8E8FCDAB2CE9FDDF9B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