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页眉占位符 921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9219" name="日期占位符 921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2" name="幻灯片图像占位符 9219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文本占位符 9220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222" name="页脚占位符 922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9223" name="灯片编号占位符 922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62BFF8C0-FD58-43D2-8E24-E923053CD59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FF8C0-FD58-43D2-8E24-E923053CD59D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5931251-37FF-46B4-8FFE-BF303E331C71}" type="slidenum">
              <a:rPr lang="zh-CN" altLang="en-US"/>
              <a:t>5</a:t>
            </a:fld>
            <a:endParaRPr lang="zh-CN" altLang="en-US"/>
          </a:p>
        </p:txBody>
      </p:sp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8195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8196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74C6A5F0-78CF-4256-B262-833C585A6BDE}" type="slidenum">
              <a:rPr lang="zh-CN" altLang="en-US" sz="1200"/>
              <a:t>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EF478E4-4FDA-4B0A-ACCB-04B8DDA93CE5}" type="slidenum">
              <a:rPr lang="zh-CN" altLang="en-US"/>
              <a:t>10</a:t>
            </a:fld>
            <a:endParaRPr lang="zh-CN" altLang="en-US"/>
          </a:p>
        </p:txBody>
      </p:sp>
      <p:sp>
        <p:nvSpPr>
          <p:cNvPr id="143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4339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D6AC8F65-CB5C-4722-9894-47AF67513711}" type="slidenum">
              <a:rPr lang="zh-CN" altLang="en-US" sz="1200"/>
              <a:t>10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A496114-561F-480D-B78D-9B1F6D71D723}" type="slidenum">
              <a:rPr lang="zh-CN" altLang="en-US"/>
              <a:t>11</a:t>
            </a:fld>
            <a:endParaRPr lang="zh-CN" altLang="en-US"/>
          </a:p>
        </p:txBody>
      </p:sp>
      <p:sp>
        <p:nvSpPr>
          <p:cNvPr id="163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6387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6388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21872B0F-B554-410A-94E3-657F909D00AB}" type="slidenum">
              <a:rPr lang="zh-CN" altLang="en-US" sz="1200"/>
              <a:t>11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E7DC06F-1AB8-45FA-B5C0-EE1B751EDFBF}" type="slidenum">
              <a:rPr lang="zh-CN" altLang="en-US"/>
              <a:t>13</a:t>
            </a:fld>
            <a:endParaRPr lang="zh-CN" altLang="en-US"/>
          </a:p>
        </p:txBody>
      </p:sp>
      <p:sp>
        <p:nvSpPr>
          <p:cNvPr id="1945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9459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9460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D6F18970-6AE8-40D2-B3A1-E0C7D136EAC0}" type="slidenum">
              <a:rPr lang="zh-CN" altLang="en-US" sz="1200"/>
              <a:t>13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C95AE14-1A63-4519-9275-8A830634BAB9}" type="slidenum">
              <a:rPr lang="zh-CN" altLang="en-US"/>
              <a:t>14</a:t>
            </a:fld>
            <a:endParaRPr lang="zh-CN" altLang="en-US"/>
          </a:p>
        </p:txBody>
      </p:sp>
      <p:sp>
        <p:nvSpPr>
          <p:cNvPr id="2150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21507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21508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B1D206B1-0A3E-4AD8-83B7-15A0BD19DF6F}" type="slidenum">
              <a:rPr lang="zh-CN" altLang="en-US" sz="1200"/>
              <a:t>14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FCD497-9C39-41F2-971F-491AA0D18B6A}" type="slidenum">
              <a:rPr lang="zh-CN" altLang="en-US"/>
              <a:t>15</a:t>
            </a:fld>
            <a:endParaRPr lang="zh-CN" altLang="en-US"/>
          </a:p>
        </p:txBody>
      </p:sp>
      <p:sp>
        <p:nvSpPr>
          <p:cNvPr id="2355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23555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23556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4B26F1CF-0042-40A4-9480-C89652E3788D}" type="slidenum">
              <a:rPr lang="zh-CN" altLang="en-US" sz="1200"/>
              <a:t>15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A3854-5F86-447B-AB5B-0E257A19D5A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60C5E-E29B-4A9B-885A-81EEA24619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CD351-719A-46D8-BBB4-AB706AE3367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F30E8-172B-4DA4-BCE5-B38B11B5E8F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1E638-9A3E-48B4-9DE8-3C87937E022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36D60-A24D-428A-85DF-3EE913CE2B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0F059-1477-4D88-B6A1-2F0A89AE99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CE5CE-A281-4358-9E13-8ABB53D602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A9C3A-BB0D-4C5E-9914-504D49FAB4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CCD00-130A-455A-A478-6DEAFA4B10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3C1D862-6EBD-4BCB-8FCA-B6D9ACB389E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-10656" y="2389215"/>
            <a:ext cx="91546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5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13.1</a:t>
            </a:r>
            <a:r>
              <a:rPr lang="zh-CN" altLang="en-US" sz="5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54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命</a:t>
            </a:r>
            <a:r>
              <a:rPr lang="zh-CN" altLang="en-US" sz="5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题与证明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1139825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7070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第十三章 全等三角形</a:t>
            </a:r>
          </a:p>
        </p:txBody>
      </p:sp>
      <p:sp>
        <p:nvSpPr>
          <p:cNvPr id="32" name="矩形 31"/>
          <p:cNvSpPr/>
          <p:nvPr/>
        </p:nvSpPr>
        <p:spPr>
          <a:xfrm>
            <a:off x="0" y="566124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39750" y="550863"/>
            <a:ext cx="804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像这样用文字叙述的命题的证明，应当按照下列步骤进行：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11188" y="1270000"/>
            <a:ext cx="811053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第一步，依据题意画图，将文字语言转换为符号（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图形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）语言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84213" y="2133600"/>
            <a:ext cx="685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第二步，根据图形写出已知、求证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84213" y="3430588"/>
            <a:ext cx="752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第三步，根据基本事实、已有定理间证明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13317" name="图片 -21474826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7400" y="4292600"/>
            <a:ext cx="2266950" cy="179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2708275"/>
            <a:ext cx="40576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图片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11863" y="1846263"/>
            <a:ext cx="2152650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4213" y="4005263"/>
            <a:ext cx="3814762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文本框 2"/>
          <p:cNvSpPr txBox="1">
            <a:spLocks noChangeArrowheads="1"/>
          </p:cNvSpPr>
          <p:nvPr/>
        </p:nvSpPr>
        <p:spPr bwMode="auto">
          <a:xfrm>
            <a:off x="612775" y="985838"/>
            <a:ext cx="78708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要说明一个命题是假命题，只要举出一个反例即可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775" y="554038"/>
            <a:ext cx="1560513" cy="5302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举反例</a:t>
            </a:r>
            <a:endParaRPr lang="en-US" altLang="zh-CN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797356" y="2060848"/>
            <a:ext cx="796131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判断下列命题是真命题还是假命题，若是假命题请举一个反例加以说明．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044575" y="4686029"/>
            <a:ext cx="809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(2)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一组对边平行，另一组对边相等的四边形是平行四边形；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55650" y="3068638"/>
            <a:ext cx="6748463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(1)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两个角的和是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180°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，则这两个角是邻补角；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9750" y="1701800"/>
            <a:ext cx="1096963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练一练</a:t>
            </a:r>
            <a:endParaRPr lang="zh-CN" altLang="en-US" sz="2400" noProof="1"/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042988" y="3789363"/>
            <a:ext cx="73755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(1)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假命题．例如：两条直线平行，同旁内角的和为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180°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，但它们不是邻补角．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116013" y="5373688"/>
            <a:ext cx="7389812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(2)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假命题．例如：等腰梯形中，两底互相平行，两腰相等，但它不是平行四边形．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4" grpId="0"/>
      <p:bldP spid="100" grpId="0"/>
      <p:bldP spid="3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410" name="文本框 99"/>
          <p:cNvSpPr txBox="1">
            <a:spLocks noChangeArrowheads="1"/>
          </p:cNvSpPr>
          <p:nvPr/>
        </p:nvSpPr>
        <p:spPr bwMode="auto">
          <a:xfrm>
            <a:off x="971550" y="1054100"/>
            <a:ext cx="8016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．如图所示，下面证明正确的是     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    )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11" name="文本框 101"/>
          <p:cNvSpPr txBox="1">
            <a:spLocks noChangeArrowheads="1"/>
          </p:cNvSpPr>
          <p:nvPr/>
        </p:nvSpPr>
        <p:spPr bwMode="auto">
          <a:xfrm>
            <a:off x="1117600" y="5659438"/>
            <a:ext cx="7815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．因为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∠1=∠4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，所以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AE∥CD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12" name="文本框 4"/>
          <p:cNvSpPr txBox="1">
            <a:spLocks noChangeArrowheads="1"/>
          </p:cNvSpPr>
          <p:nvPr/>
        </p:nvSpPr>
        <p:spPr bwMode="auto">
          <a:xfrm>
            <a:off x="1403350" y="5202238"/>
            <a:ext cx="467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．因为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AE∥CF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，所以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∠2=∠4    	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13" name="文本框 5"/>
          <p:cNvSpPr txBox="1">
            <a:spLocks noChangeArrowheads="1"/>
          </p:cNvSpPr>
          <p:nvPr/>
        </p:nvSpPr>
        <p:spPr bwMode="auto">
          <a:xfrm>
            <a:off x="1403350" y="4651375"/>
            <a:ext cx="4402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．因为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∠2=∠4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，所以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AB∥CD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659563" y="1054100"/>
            <a:ext cx="684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17415" name="组合 22"/>
          <p:cNvGrpSpPr/>
          <p:nvPr/>
        </p:nvGrpSpPr>
        <p:grpSpPr bwMode="auto">
          <a:xfrm>
            <a:off x="1403350" y="1682750"/>
            <a:ext cx="4419600" cy="2851150"/>
            <a:chOff x="2210" y="2649"/>
            <a:chExt cx="6959" cy="4491"/>
          </a:xfrm>
        </p:grpSpPr>
        <p:sp>
          <p:nvSpPr>
            <p:cNvPr id="17416" name="文本框 3"/>
            <p:cNvSpPr txBox="1">
              <a:spLocks noChangeArrowheads="1"/>
            </p:cNvSpPr>
            <p:nvPr/>
          </p:nvSpPr>
          <p:spPr bwMode="auto">
            <a:xfrm>
              <a:off x="2210" y="6420"/>
              <a:ext cx="695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．因为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AB∥CD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，所以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∠1=∠3</a:t>
              </a: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cxnSp>
          <p:nvCxnSpPr>
            <p:cNvPr id="17417" name="直接连接符 1"/>
            <p:cNvCxnSpPr>
              <a:cxnSpLocks noChangeShapeType="1"/>
            </p:cNvCxnSpPr>
            <p:nvPr/>
          </p:nvCxnSpPr>
          <p:spPr bwMode="auto">
            <a:xfrm>
              <a:off x="2551" y="5400"/>
              <a:ext cx="5762" cy="2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18" name="直接连接符 2"/>
            <p:cNvCxnSpPr>
              <a:cxnSpLocks noChangeShapeType="1"/>
            </p:cNvCxnSpPr>
            <p:nvPr/>
          </p:nvCxnSpPr>
          <p:spPr bwMode="auto">
            <a:xfrm>
              <a:off x="6633" y="2679"/>
              <a:ext cx="1680" cy="272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19" name="直接连接符 3"/>
            <p:cNvCxnSpPr>
              <a:cxnSpLocks noChangeShapeType="1"/>
            </p:cNvCxnSpPr>
            <p:nvPr/>
          </p:nvCxnSpPr>
          <p:spPr bwMode="auto">
            <a:xfrm>
              <a:off x="4365" y="2700"/>
              <a:ext cx="1680" cy="272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0" name="直接连接符 4"/>
            <p:cNvCxnSpPr>
              <a:cxnSpLocks noChangeShapeType="1"/>
            </p:cNvCxnSpPr>
            <p:nvPr/>
          </p:nvCxnSpPr>
          <p:spPr bwMode="auto">
            <a:xfrm>
              <a:off x="3912" y="3699"/>
              <a:ext cx="2133" cy="170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1" name="直接连接符 5"/>
            <p:cNvCxnSpPr>
              <a:cxnSpLocks noChangeShapeType="1"/>
            </p:cNvCxnSpPr>
            <p:nvPr/>
          </p:nvCxnSpPr>
          <p:spPr bwMode="auto">
            <a:xfrm>
              <a:off x="6105" y="3679"/>
              <a:ext cx="2133" cy="170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22" name="文本框 7"/>
            <p:cNvSpPr txBox="1">
              <a:spLocks noChangeArrowheads="1"/>
            </p:cNvSpPr>
            <p:nvPr/>
          </p:nvSpPr>
          <p:spPr bwMode="auto">
            <a:xfrm>
              <a:off x="6058" y="5542"/>
              <a:ext cx="58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</a:t>
              </a: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23" name="文本框 8"/>
            <p:cNvSpPr txBox="1">
              <a:spLocks noChangeArrowheads="1"/>
            </p:cNvSpPr>
            <p:nvPr/>
          </p:nvSpPr>
          <p:spPr bwMode="auto">
            <a:xfrm>
              <a:off x="3430" y="3341"/>
              <a:ext cx="58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B</a:t>
              </a: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24" name="文本框 9"/>
            <p:cNvSpPr txBox="1">
              <a:spLocks noChangeArrowheads="1"/>
            </p:cNvSpPr>
            <p:nvPr/>
          </p:nvSpPr>
          <p:spPr bwMode="auto">
            <a:xfrm>
              <a:off x="8341" y="5420"/>
              <a:ext cx="60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C</a:t>
              </a: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25" name="文本框 10"/>
            <p:cNvSpPr txBox="1">
              <a:spLocks noChangeArrowheads="1"/>
            </p:cNvSpPr>
            <p:nvPr/>
          </p:nvSpPr>
          <p:spPr bwMode="auto">
            <a:xfrm>
              <a:off x="5514" y="3321"/>
              <a:ext cx="635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D</a:t>
              </a: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26" name="文本框 11"/>
            <p:cNvSpPr txBox="1">
              <a:spLocks noChangeArrowheads="1"/>
            </p:cNvSpPr>
            <p:nvPr/>
          </p:nvSpPr>
          <p:spPr bwMode="auto">
            <a:xfrm>
              <a:off x="3735" y="2669"/>
              <a:ext cx="58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E</a:t>
              </a: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27" name="文本框 12"/>
            <p:cNvSpPr txBox="1">
              <a:spLocks noChangeArrowheads="1"/>
            </p:cNvSpPr>
            <p:nvPr/>
          </p:nvSpPr>
          <p:spPr bwMode="auto">
            <a:xfrm>
              <a:off x="6283" y="2649"/>
              <a:ext cx="58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F</a:t>
              </a: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28" name="文本框 13"/>
            <p:cNvSpPr txBox="1">
              <a:spLocks noChangeArrowheads="1"/>
            </p:cNvSpPr>
            <p:nvPr/>
          </p:nvSpPr>
          <p:spPr bwMode="auto">
            <a:xfrm>
              <a:off x="4652" y="3667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1</a:t>
              </a: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29" name="文本框 14"/>
            <p:cNvSpPr txBox="1">
              <a:spLocks noChangeArrowheads="1"/>
            </p:cNvSpPr>
            <p:nvPr/>
          </p:nvSpPr>
          <p:spPr bwMode="auto">
            <a:xfrm>
              <a:off x="4713" y="4747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2</a:t>
              </a: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30" name="文本框 15"/>
            <p:cNvSpPr txBox="1">
              <a:spLocks noChangeArrowheads="1"/>
            </p:cNvSpPr>
            <p:nvPr/>
          </p:nvSpPr>
          <p:spPr bwMode="auto">
            <a:xfrm>
              <a:off x="6923" y="3760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3</a:t>
              </a: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31" name="文本框 16"/>
            <p:cNvSpPr txBox="1">
              <a:spLocks noChangeArrowheads="1"/>
            </p:cNvSpPr>
            <p:nvPr/>
          </p:nvSpPr>
          <p:spPr bwMode="auto">
            <a:xfrm>
              <a:off x="6924" y="4788"/>
              <a:ext cx="68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4</a:t>
              </a: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32" name="弧形 17"/>
            <p:cNvSpPr>
              <a:spLocks noChangeArrowheads="1"/>
            </p:cNvSpPr>
            <p:nvPr/>
          </p:nvSpPr>
          <p:spPr bwMode="auto">
            <a:xfrm rot="-6120000">
              <a:off x="7464" y="4158"/>
              <a:ext cx="567" cy="794"/>
            </a:xfrm>
            <a:custGeom>
              <a:avLst/>
              <a:gdLst>
                <a:gd name="T0" fmla="*/ 283 w 567"/>
                <a:gd name="T1" fmla="*/ 0 h 794"/>
                <a:gd name="T2" fmla="*/ 566 w 567"/>
                <a:gd name="T3" fmla="*/ 397 h 794"/>
                <a:gd name="T4" fmla="*/ 283 w 567"/>
                <a:gd name="T5" fmla="*/ 397 h 794"/>
                <a:gd name="T6" fmla="*/ 283 w 567"/>
                <a:gd name="T7" fmla="*/ 0 h 794"/>
                <a:gd name="T8" fmla="*/ 566 w 567"/>
                <a:gd name="T9" fmla="*/ 397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7" h="794" stroke="0">
                  <a:moveTo>
                    <a:pt x="283" y="0"/>
                  </a:moveTo>
                  <a:cubicBezTo>
                    <a:pt x="439" y="0"/>
                    <a:pt x="566" y="178"/>
                    <a:pt x="566" y="397"/>
                  </a:cubicBezTo>
                  <a:lnTo>
                    <a:pt x="283" y="397"/>
                  </a:lnTo>
                  <a:close/>
                </a:path>
                <a:path w="567" h="794" fill="none">
                  <a:moveTo>
                    <a:pt x="283" y="0"/>
                  </a:moveTo>
                  <a:cubicBezTo>
                    <a:pt x="439" y="0"/>
                    <a:pt x="566" y="178"/>
                    <a:pt x="566" y="397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3" name="弧形 18"/>
            <p:cNvSpPr>
              <a:spLocks noChangeArrowheads="1"/>
            </p:cNvSpPr>
            <p:nvPr/>
          </p:nvSpPr>
          <p:spPr bwMode="auto">
            <a:xfrm rot="-6120000">
              <a:off x="5145" y="4158"/>
              <a:ext cx="567" cy="794"/>
            </a:xfrm>
            <a:custGeom>
              <a:avLst/>
              <a:gdLst>
                <a:gd name="T0" fmla="*/ 283 w 567"/>
                <a:gd name="T1" fmla="*/ 0 h 794"/>
                <a:gd name="T2" fmla="*/ 566 w 567"/>
                <a:gd name="T3" fmla="*/ 397 h 794"/>
                <a:gd name="T4" fmla="*/ 283 w 567"/>
                <a:gd name="T5" fmla="*/ 397 h 794"/>
                <a:gd name="T6" fmla="*/ 283 w 567"/>
                <a:gd name="T7" fmla="*/ 0 h 794"/>
                <a:gd name="T8" fmla="*/ 566 w 567"/>
                <a:gd name="T9" fmla="*/ 397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7" h="794" stroke="0">
                  <a:moveTo>
                    <a:pt x="283" y="0"/>
                  </a:moveTo>
                  <a:cubicBezTo>
                    <a:pt x="439" y="0"/>
                    <a:pt x="566" y="178"/>
                    <a:pt x="566" y="397"/>
                  </a:cubicBezTo>
                  <a:lnTo>
                    <a:pt x="283" y="397"/>
                  </a:lnTo>
                  <a:close/>
                </a:path>
                <a:path w="567" h="794" fill="none">
                  <a:moveTo>
                    <a:pt x="283" y="0"/>
                  </a:moveTo>
                  <a:cubicBezTo>
                    <a:pt x="439" y="0"/>
                    <a:pt x="566" y="178"/>
                    <a:pt x="566" y="397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4" name="弧形 19"/>
            <p:cNvSpPr>
              <a:spLocks noChangeArrowheads="1"/>
            </p:cNvSpPr>
            <p:nvPr/>
          </p:nvSpPr>
          <p:spPr bwMode="auto">
            <a:xfrm rot="-6120000">
              <a:off x="5324" y="4878"/>
              <a:ext cx="567" cy="794"/>
            </a:xfrm>
            <a:custGeom>
              <a:avLst/>
              <a:gdLst>
                <a:gd name="T0" fmla="*/ 283 w 567"/>
                <a:gd name="T1" fmla="*/ 0 h 794"/>
                <a:gd name="T2" fmla="*/ 566 w 567"/>
                <a:gd name="T3" fmla="*/ 397 h 794"/>
                <a:gd name="T4" fmla="*/ 283 w 567"/>
                <a:gd name="T5" fmla="*/ 397 h 794"/>
                <a:gd name="T6" fmla="*/ 283 w 567"/>
                <a:gd name="T7" fmla="*/ 0 h 794"/>
                <a:gd name="T8" fmla="*/ 566 w 567"/>
                <a:gd name="T9" fmla="*/ 397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7" h="794" stroke="0">
                  <a:moveTo>
                    <a:pt x="283" y="0"/>
                  </a:moveTo>
                  <a:cubicBezTo>
                    <a:pt x="439" y="0"/>
                    <a:pt x="566" y="178"/>
                    <a:pt x="566" y="397"/>
                  </a:cubicBezTo>
                  <a:lnTo>
                    <a:pt x="283" y="397"/>
                  </a:lnTo>
                  <a:close/>
                </a:path>
                <a:path w="567" h="794" fill="none">
                  <a:moveTo>
                    <a:pt x="283" y="0"/>
                  </a:moveTo>
                  <a:cubicBezTo>
                    <a:pt x="439" y="0"/>
                    <a:pt x="566" y="178"/>
                    <a:pt x="566" y="397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5" name="弧形 20"/>
            <p:cNvSpPr>
              <a:spLocks noChangeArrowheads="1"/>
            </p:cNvSpPr>
            <p:nvPr/>
          </p:nvSpPr>
          <p:spPr bwMode="auto">
            <a:xfrm rot="-6120000">
              <a:off x="7556" y="4878"/>
              <a:ext cx="567" cy="794"/>
            </a:xfrm>
            <a:custGeom>
              <a:avLst/>
              <a:gdLst>
                <a:gd name="T0" fmla="*/ 283 w 567"/>
                <a:gd name="T1" fmla="*/ 0 h 794"/>
                <a:gd name="T2" fmla="*/ 566 w 567"/>
                <a:gd name="T3" fmla="*/ 397 h 794"/>
                <a:gd name="T4" fmla="*/ 283 w 567"/>
                <a:gd name="T5" fmla="*/ 397 h 794"/>
                <a:gd name="T6" fmla="*/ 283 w 567"/>
                <a:gd name="T7" fmla="*/ 0 h 794"/>
                <a:gd name="T8" fmla="*/ 566 w 567"/>
                <a:gd name="T9" fmla="*/ 397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7" h="794" stroke="0">
                  <a:moveTo>
                    <a:pt x="283" y="0"/>
                  </a:moveTo>
                  <a:cubicBezTo>
                    <a:pt x="439" y="0"/>
                    <a:pt x="566" y="178"/>
                    <a:pt x="566" y="397"/>
                  </a:cubicBezTo>
                  <a:lnTo>
                    <a:pt x="283" y="397"/>
                  </a:lnTo>
                  <a:close/>
                </a:path>
                <a:path w="567" h="794" fill="none">
                  <a:moveTo>
                    <a:pt x="283" y="0"/>
                  </a:moveTo>
                  <a:cubicBezTo>
                    <a:pt x="439" y="0"/>
                    <a:pt x="566" y="178"/>
                    <a:pt x="566" y="397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101"/>
          <p:cNvSpPr txBox="1">
            <a:spLocks noChangeArrowheads="1"/>
          </p:cNvSpPr>
          <p:nvPr/>
        </p:nvSpPr>
        <p:spPr bwMode="auto">
          <a:xfrm>
            <a:off x="695325" y="512763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如图所示，完成下列证明过程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4" name="文本框 6"/>
          <p:cNvSpPr txBox="1">
            <a:spLocks noChangeArrowheads="1"/>
          </p:cNvSpPr>
          <p:nvPr/>
        </p:nvSpPr>
        <p:spPr bwMode="auto">
          <a:xfrm>
            <a:off x="612775" y="3355975"/>
            <a:ext cx="79375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①∵∠1=∠2(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__ 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___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                                                          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18435" name="文本框 16"/>
          <p:cNvSpPr txBox="1">
            <a:spLocks noChangeArrowheads="1"/>
          </p:cNvSpPr>
          <p:nvPr/>
        </p:nvSpPr>
        <p:spPr bwMode="auto">
          <a:xfrm>
            <a:off x="731838" y="4425950"/>
            <a:ext cx="72771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②∵∠3=∠4(已知)，∴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_____</a:t>
            </a:r>
            <a:r>
              <a:rPr lang="zh-CN" altLang="en-US" sz="2400" i="1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_____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(                                                  )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8436" name="文本框 17"/>
          <p:cNvSpPr txBox="1">
            <a:spLocks noChangeArrowheads="1"/>
          </p:cNvSpPr>
          <p:nvPr/>
        </p:nvSpPr>
        <p:spPr bwMode="auto">
          <a:xfrm>
            <a:off x="768350" y="5805488"/>
            <a:ext cx="762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③∵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_________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_________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=180°，∴</a:t>
            </a:r>
            <a:r>
              <a:rPr lang="zh-CN" altLang="en-US" sz="2400" i="1"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4213225" y="3500438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AD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5076825" y="3500438"/>
            <a:ext cx="60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BC</a:t>
            </a: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331913" y="3932238"/>
            <a:ext cx="3535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内错角相等，两直线平行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4067175" y="4510088"/>
            <a:ext cx="60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5076825" y="4581525"/>
            <a:ext cx="69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CD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1187450" y="5157788"/>
            <a:ext cx="353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内错角相等，两直线平行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1549400" y="5732463"/>
            <a:ext cx="120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∠ABC </a:t>
            </a: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3276600" y="5805488"/>
            <a:ext cx="1208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∠BCD</a:t>
            </a:r>
          </a:p>
        </p:txBody>
      </p:sp>
      <p:grpSp>
        <p:nvGrpSpPr>
          <p:cNvPr id="18445" name="组合 17"/>
          <p:cNvGrpSpPr/>
          <p:nvPr/>
        </p:nvGrpSpPr>
        <p:grpSpPr bwMode="auto">
          <a:xfrm>
            <a:off x="2457450" y="1028700"/>
            <a:ext cx="2714625" cy="2225675"/>
            <a:chOff x="7974" y="1669"/>
            <a:chExt cx="4277" cy="3504"/>
          </a:xfrm>
        </p:grpSpPr>
        <p:sp>
          <p:nvSpPr>
            <p:cNvPr id="18446" name="平行四边形 1"/>
            <p:cNvSpPr>
              <a:spLocks noChangeArrowheads="1"/>
            </p:cNvSpPr>
            <p:nvPr/>
          </p:nvSpPr>
          <p:spPr bwMode="auto">
            <a:xfrm>
              <a:off x="8565" y="2531"/>
              <a:ext cx="3052" cy="1808"/>
            </a:xfrm>
            <a:prstGeom prst="parallelogram">
              <a:avLst>
                <a:gd name="adj" fmla="val 25000"/>
              </a:avLst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cxnSp>
          <p:nvCxnSpPr>
            <p:cNvPr id="18447" name="直接连接符 2"/>
            <p:cNvCxnSpPr>
              <a:cxnSpLocks noChangeShapeType="1"/>
            </p:cNvCxnSpPr>
            <p:nvPr/>
          </p:nvCxnSpPr>
          <p:spPr bwMode="auto">
            <a:xfrm flipH="1">
              <a:off x="8334" y="1669"/>
              <a:ext cx="903" cy="350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8" name="直接连接符 3"/>
            <p:cNvCxnSpPr>
              <a:cxnSpLocks noChangeShapeType="1"/>
            </p:cNvCxnSpPr>
            <p:nvPr/>
          </p:nvCxnSpPr>
          <p:spPr bwMode="auto">
            <a:xfrm>
              <a:off x="8997" y="2531"/>
              <a:ext cx="2171" cy="184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9" name="直接连接符 4"/>
            <p:cNvCxnSpPr>
              <a:cxnSpLocks noChangeShapeType="1"/>
            </p:cNvCxnSpPr>
            <p:nvPr/>
          </p:nvCxnSpPr>
          <p:spPr bwMode="auto">
            <a:xfrm flipH="1">
              <a:off x="8561" y="2531"/>
              <a:ext cx="3056" cy="184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50" name="文本框 5"/>
            <p:cNvSpPr txBox="1">
              <a:spLocks noChangeArrowheads="1"/>
            </p:cNvSpPr>
            <p:nvPr/>
          </p:nvSpPr>
          <p:spPr bwMode="auto">
            <a:xfrm>
              <a:off x="8226" y="2147"/>
              <a:ext cx="58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</a:t>
              </a:r>
              <a:endPara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8451" name="文本框 6"/>
            <p:cNvSpPr txBox="1">
              <a:spLocks noChangeArrowheads="1"/>
            </p:cNvSpPr>
            <p:nvPr/>
          </p:nvSpPr>
          <p:spPr bwMode="auto">
            <a:xfrm>
              <a:off x="7974" y="3899"/>
              <a:ext cx="58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B</a:t>
              </a:r>
              <a:endPara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8452" name="文本框 7"/>
            <p:cNvSpPr txBox="1">
              <a:spLocks noChangeArrowheads="1"/>
            </p:cNvSpPr>
            <p:nvPr/>
          </p:nvSpPr>
          <p:spPr bwMode="auto">
            <a:xfrm>
              <a:off x="11149" y="3908"/>
              <a:ext cx="60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C</a:t>
              </a:r>
              <a:endPara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8453" name="文本框 8"/>
            <p:cNvSpPr txBox="1">
              <a:spLocks noChangeArrowheads="1"/>
            </p:cNvSpPr>
            <p:nvPr/>
          </p:nvSpPr>
          <p:spPr bwMode="auto">
            <a:xfrm>
              <a:off x="11617" y="2147"/>
              <a:ext cx="635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D</a:t>
              </a:r>
              <a:endPara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8454" name="文本框 9"/>
            <p:cNvSpPr txBox="1">
              <a:spLocks noChangeArrowheads="1"/>
            </p:cNvSpPr>
            <p:nvPr/>
          </p:nvSpPr>
          <p:spPr bwMode="auto">
            <a:xfrm>
              <a:off x="9818" y="2531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1</a:t>
              </a:r>
              <a:endPara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8455" name="文本框 10"/>
            <p:cNvSpPr txBox="1">
              <a:spLocks noChangeArrowheads="1"/>
            </p:cNvSpPr>
            <p:nvPr/>
          </p:nvSpPr>
          <p:spPr bwMode="auto">
            <a:xfrm>
              <a:off x="9996" y="3619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2</a:t>
              </a:r>
              <a:endPara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8456" name="文本框 11"/>
            <p:cNvSpPr txBox="1">
              <a:spLocks noChangeArrowheads="1"/>
            </p:cNvSpPr>
            <p:nvPr/>
          </p:nvSpPr>
          <p:spPr bwMode="auto">
            <a:xfrm>
              <a:off x="8843" y="3179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3</a:t>
              </a:r>
              <a:endPara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8457" name="文本框 12"/>
            <p:cNvSpPr txBox="1">
              <a:spLocks noChangeArrowheads="1"/>
            </p:cNvSpPr>
            <p:nvPr/>
          </p:nvSpPr>
          <p:spPr bwMode="auto">
            <a:xfrm>
              <a:off x="10847" y="3061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4</a:t>
              </a:r>
              <a:endPara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8458" name="弧形 13"/>
            <p:cNvSpPr>
              <a:spLocks noChangeArrowheads="1"/>
            </p:cNvSpPr>
            <p:nvPr/>
          </p:nvSpPr>
          <p:spPr bwMode="auto">
            <a:xfrm rot="1140000">
              <a:off x="9131" y="2571"/>
              <a:ext cx="453" cy="680"/>
            </a:xfrm>
            <a:custGeom>
              <a:avLst/>
              <a:gdLst>
                <a:gd name="T0" fmla="*/ 226 w 453"/>
                <a:gd name="T1" fmla="*/ 0 h 680"/>
                <a:gd name="T2" fmla="*/ 452 w 453"/>
                <a:gd name="T3" fmla="*/ 340 h 680"/>
                <a:gd name="T4" fmla="*/ 226 w 453"/>
                <a:gd name="T5" fmla="*/ 340 h 680"/>
                <a:gd name="T6" fmla="*/ 226 w 453"/>
                <a:gd name="T7" fmla="*/ 0 h 680"/>
                <a:gd name="T8" fmla="*/ 452 w 453"/>
                <a:gd name="T9" fmla="*/ 34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680" stroke="0">
                  <a:moveTo>
                    <a:pt x="226" y="0"/>
                  </a:moveTo>
                  <a:cubicBezTo>
                    <a:pt x="351" y="0"/>
                    <a:pt x="452" y="152"/>
                    <a:pt x="452" y="340"/>
                  </a:cubicBezTo>
                  <a:lnTo>
                    <a:pt x="226" y="340"/>
                  </a:lnTo>
                  <a:close/>
                </a:path>
                <a:path w="453" h="680" fill="none">
                  <a:moveTo>
                    <a:pt x="226" y="0"/>
                  </a:moveTo>
                  <a:cubicBezTo>
                    <a:pt x="351" y="0"/>
                    <a:pt x="452" y="152"/>
                    <a:pt x="452" y="340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9" name="弧形 14"/>
            <p:cNvSpPr>
              <a:spLocks noChangeArrowheads="1"/>
            </p:cNvSpPr>
            <p:nvPr/>
          </p:nvSpPr>
          <p:spPr bwMode="auto">
            <a:xfrm rot="-6840000">
              <a:off x="10536" y="3868"/>
              <a:ext cx="453" cy="680"/>
            </a:xfrm>
            <a:custGeom>
              <a:avLst/>
              <a:gdLst>
                <a:gd name="T0" fmla="*/ 226 w 453"/>
                <a:gd name="T1" fmla="*/ 0 h 680"/>
                <a:gd name="T2" fmla="*/ 452 w 453"/>
                <a:gd name="T3" fmla="*/ 340 h 680"/>
                <a:gd name="T4" fmla="*/ 226 w 453"/>
                <a:gd name="T5" fmla="*/ 340 h 680"/>
                <a:gd name="T6" fmla="*/ 226 w 453"/>
                <a:gd name="T7" fmla="*/ 0 h 680"/>
                <a:gd name="T8" fmla="*/ 452 w 453"/>
                <a:gd name="T9" fmla="*/ 34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680" stroke="0">
                  <a:moveTo>
                    <a:pt x="226" y="0"/>
                  </a:moveTo>
                  <a:cubicBezTo>
                    <a:pt x="351" y="0"/>
                    <a:pt x="452" y="152"/>
                    <a:pt x="452" y="340"/>
                  </a:cubicBezTo>
                  <a:lnTo>
                    <a:pt x="226" y="340"/>
                  </a:lnTo>
                  <a:close/>
                </a:path>
                <a:path w="453" h="680" fill="none">
                  <a:moveTo>
                    <a:pt x="226" y="0"/>
                  </a:moveTo>
                  <a:cubicBezTo>
                    <a:pt x="351" y="0"/>
                    <a:pt x="452" y="152"/>
                    <a:pt x="452" y="340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0" name="弧形 15"/>
            <p:cNvSpPr>
              <a:spLocks noChangeArrowheads="1"/>
            </p:cNvSpPr>
            <p:nvPr/>
          </p:nvSpPr>
          <p:spPr bwMode="auto">
            <a:xfrm rot="-1440000">
              <a:off x="8560" y="3813"/>
              <a:ext cx="453" cy="680"/>
            </a:xfrm>
            <a:custGeom>
              <a:avLst/>
              <a:gdLst>
                <a:gd name="T0" fmla="*/ 226 w 453"/>
                <a:gd name="T1" fmla="*/ 0 h 680"/>
                <a:gd name="T2" fmla="*/ 452 w 453"/>
                <a:gd name="T3" fmla="*/ 340 h 680"/>
                <a:gd name="T4" fmla="*/ 226 w 453"/>
                <a:gd name="T5" fmla="*/ 340 h 680"/>
                <a:gd name="T6" fmla="*/ 226 w 453"/>
                <a:gd name="T7" fmla="*/ 0 h 680"/>
                <a:gd name="T8" fmla="*/ 452 w 453"/>
                <a:gd name="T9" fmla="*/ 34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680" stroke="0">
                  <a:moveTo>
                    <a:pt x="226" y="0"/>
                  </a:moveTo>
                  <a:cubicBezTo>
                    <a:pt x="351" y="0"/>
                    <a:pt x="452" y="152"/>
                    <a:pt x="452" y="340"/>
                  </a:cubicBezTo>
                  <a:lnTo>
                    <a:pt x="226" y="340"/>
                  </a:lnTo>
                  <a:close/>
                </a:path>
                <a:path w="453" h="680" fill="none">
                  <a:moveTo>
                    <a:pt x="226" y="0"/>
                  </a:moveTo>
                  <a:cubicBezTo>
                    <a:pt x="351" y="0"/>
                    <a:pt x="452" y="152"/>
                    <a:pt x="452" y="340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1" name="弧形 16"/>
            <p:cNvSpPr>
              <a:spLocks noChangeArrowheads="1"/>
            </p:cNvSpPr>
            <p:nvPr/>
          </p:nvSpPr>
          <p:spPr bwMode="auto">
            <a:xfrm rot="9480000">
              <a:off x="11113" y="2321"/>
              <a:ext cx="453" cy="680"/>
            </a:xfrm>
            <a:custGeom>
              <a:avLst/>
              <a:gdLst>
                <a:gd name="T0" fmla="*/ 226 w 453"/>
                <a:gd name="T1" fmla="*/ 0 h 680"/>
                <a:gd name="T2" fmla="*/ 452 w 453"/>
                <a:gd name="T3" fmla="*/ 340 h 680"/>
                <a:gd name="T4" fmla="*/ 226 w 453"/>
                <a:gd name="T5" fmla="*/ 340 h 680"/>
                <a:gd name="T6" fmla="*/ 226 w 453"/>
                <a:gd name="T7" fmla="*/ 0 h 680"/>
                <a:gd name="T8" fmla="*/ 452 w 453"/>
                <a:gd name="T9" fmla="*/ 34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680" stroke="0">
                  <a:moveTo>
                    <a:pt x="226" y="0"/>
                  </a:moveTo>
                  <a:cubicBezTo>
                    <a:pt x="351" y="0"/>
                    <a:pt x="452" y="152"/>
                    <a:pt x="452" y="340"/>
                  </a:cubicBezTo>
                  <a:lnTo>
                    <a:pt x="226" y="340"/>
                  </a:lnTo>
                  <a:close/>
                </a:path>
                <a:path w="453" h="680" fill="none">
                  <a:moveTo>
                    <a:pt x="226" y="0"/>
                  </a:moveTo>
                  <a:cubicBezTo>
                    <a:pt x="351" y="0"/>
                    <a:pt x="452" y="152"/>
                    <a:pt x="452" y="340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12"/>
          <p:cNvSpPr txBox="1">
            <a:spLocks noChangeArrowheads="1"/>
          </p:cNvSpPr>
          <p:nvPr/>
        </p:nvSpPr>
        <p:spPr bwMode="auto">
          <a:xfrm>
            <a:off x="468313" y="549275"/>
            <a:ext cx="735647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请你写出下列命题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的逆命题．并判断真假性，若是假命题，请举出一个反例．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482" name="文本框 116"/>
          <p:cNvSpPr txBox="1">
            <a:spLocks noChangeArrowheads="1"/>
          </p:cNvSpPr>
          <p:nvPr/>
        </p:nvSpPr>
        <p:spPr bwMode="auto">
          <a:xfrm>
            <a:off x="684213" y="407670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|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|=|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|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0483" name="图片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2000" y="3840163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文本框 15"/>
          <p:cNvSpPr txBox="1">
            <a:spLocks noChangeArrowheads="1"/>
          </p:cNvSpPr>
          <p:nvPr/>
        </p:nvSpPr>
        <p:spPr bwMode="auto">
          <a:xfrm>
            <a:off x="684213" y="2060575"/>
            <a:ext cx="5567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(1)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如果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能被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整除，那么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一定是偶数；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8" name="文本框 117"/>
          <p:cNvSpPr txBox="1">
            <a:spLocks noChangeArrowheads="1"/>
          </p:cNvSpPr>
          <p:nvPr/>
        </p:nvSpPr>
        <p:spPr bwMode="auto">
          <a:xfrm>
            <a:off x="828675" y="2708275"/>
            <a:ext cx="71120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是偶数，那么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能被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整除．假命题．反例：如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是偶数，但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不能被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整除．</a:t>
            </a:r>
          </a:p>
        </p:txBody>
      </p:sp>
      <p:sp>
        <p:nvSpPr>
          <p:cNvPr id="22535" name="文本框 16"/>
          <p:cNvSpPr txBox="1">
            <a:spLocks noChangeArrowheads="1"/>
          </p:cNvSpPr>
          <p:nvPr/>
        </p:nvSpPr>
        <p:spPr bwMode="auto">
          <a:xfrm>
            <a:off x="828675" y="4868863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|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|=|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|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真命题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225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4"/>
          <p:cNvSpPr txBox="1">
            <a:spLocks noChangeArrowheads="1"/>
          </p:cNvSpPr>
          <p:nvPr/>
        </p:nvSpPr>
        <p:spPr bwMode="auto">
          <a:xfrm>
            <a:off x="179388" y="981075"/>
            <a:ext cx="88598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如图所示，在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中，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分别为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上的点，且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DE∥BC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EF∥AB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．求证：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EFC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endParaRPr lang="en-US" altLang="zh-CN" sz="2400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349625" y="4725988"/>
            <a:ext cx="5292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∠ADE=∠EFC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(等量代换)．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132138" y="2349500"/>
            <a:ext cx="365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证明：∵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DE∥BC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(已知)，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060700" y="2925763"/>
            <a:ext cx="5961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∴∠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ADE=∠B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(两直线平行．同位角相等)．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240088" y="3482975"/>
            <a:ext cx="3027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又∵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EF∥AB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(已知)，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276600" y="4149725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∴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∠EFC=∠B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(两直线平行，同位角相等)．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2535" name="组合 15"/>
          <p:cNvGrpSpPr/>
          <p:nvPr/>
        </p:nvGrpSpPr>
        <p:grpSpPr bwMode="auto">
          <a:xfrm>
            <a:off x="574675" y="2349500"/>
            <a:ext cx="2486025" cy="2978150"/>
            <a:chOff x="904" y="3700"/>
            <a:chExt cx="3915" cy="4690"/>
          </a:xfrm>
        </p:grpSpPr>
        <p:sp>
          <p:nvSpPr>
            <p:cNvPr id="22536" name="等腰三角形 1"/>
            <p:cNvSpPr>
              <a:spLocks noChangeArrowheads="1"/>
            </p:cNvSpPr>
            <p:nvPr/>
          </p:nvSpPr>
          <p:spPr bwMode="auto">
            <a:xfrm>
              <a:off x="1485" y="4608"/>
              <a:ext cx="2608" cy="3175"/>
            </a:xfrm>
            <a:prstGeom prst="triangle">
              <a:avLst>
                <a:gd name="adj" fmla="val 50000"/>
              </a:avLst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cxnSp>
          <p:nvCxnSpPr>
            <p:cNvPr id="22537" name="直接连接符 2"/>
            <p:cNvCxnSpPr>
              <a:cxnSpLocks noChangeShapeType="1"/>
            </p:cNvCxnSpPr>
            <p:nvPr/>
          </p:nvCxnSpPr>
          <p:spPr bwMode="auto">
            <a:xfrm>
              <a:off x="1973" y="6535"/>
              <a:ext cx="465" cy="124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38" name="直接连接符 3"/>
            <p:cNvCxnSpPr>
              <a:cxnSpLocks noChangeShapeType="1"/>
            </p:cNvCxnSpPr>
            <p:nvPr/>
          </p:nvCxnSpPr>
          <p:spPr bwMode="auto">
            <a:xfrm flipV="1">
              <a:off x="1973" y="6533"/>
              <a:ext cx="1633" cy="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39" name="文本框 4"/>
            <p:cNvSpPr txBox="1">
              <a:spLocks noChangeArrowheads="1"/>
            </p:cNvSpPr>
            <p:nvPr/>
          </p:nvSpPr>
          <p:spPr bwMode="auto">
            <a:xfrm>
              <a:off x="3701" y="6174"/>
              <a:ext cx="58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F</a:t>
              </a:r>
              <a:endPara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2540" name="文本框 5"/>
            <p:cNvSpPr txBox="1">
              <a:spLocks noChangeArrowheads="1"/>
            </p:cNvSpPr>
            <p:nvPr/>
          </p:nvSpPr>
          <p:spPr bwMode="auto">
            <a:xfrm>
              <a:off x="904" y="7641"/>
              <a:ext cx="58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endPara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2541" name="文本框 11"/>
            <p:cNvSpPr txBox="1">
              <a:spLocks noChangeArrowheads="1"/>
            </p:cNvSpPr>
            <p:nvPr/>
          </p:nvSpPr>
          <p:spPr bwMode="auto">
            <a:xfrm>
              <a:off x="4239" y="7668"/>
              <a:ext cx="58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  <a:endPara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2542" name="文本框 12"/>
            <p:cNvSpPr txBox="1">
              <a:spLocks noChangeArrowheads="1"/>
            </p:cNvSpPr>
            <p:nvPr/>
          </p:nvSpPr>
          <p:spPr bwMode="auto">
            <a:xfrm>
              <a:off x="2486" y="3700"/>
              <a:ext cx="60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C</a:t>
              </a:r>
              <a:endPara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2543" name="文本框 13"/>
            <p:cNvSpPr txBox="1">
              <a:spLocks noChangeArrowheads="1"/>
            </p:cNvSpPr>
            <p:nvPr/>
          </p:nvSpPr>
          <p:spPr bwMode="auto">
            <a:xfrm>
              <a:off x="2429" y="7670"/>
              <a:ext cx="635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D</a:t>
              </a:r>
              <a:endPara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2544" name="文本框 14"/>
            <p:cNvSpPr txBox="1">
              <a:spLocks noChangeArrowheads="1"/>
            </p:cNvSpPr>
            <p:nvPr/>
          </p:nvSpPr>
          <p:spPr bwMode="auto">
            <a:xfrm>
              <a:off x="1348" y="6296"/>
              <a:ext cx="58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E</a:t>
              </a:r>
              <a:endPara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291" name="TextBox 3"/>
          <p:cNvSpPr txBox="1"/>
          <p:nvPr/>
        </p:nvSpPr>
        <p:spPr>
          <a:xfrm>
            <a:off x="539750" y="1054100"/>
            <a:ext cx="6735763" cy="96996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真命题与假命题的定义 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sym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正确的命题称为真命题，错误的命题称为假命题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.</a:t>
            </a:r>
            <a:endParaRPr lang="en-US" altLang="zh-CN" sz="2400" noProof="1">
              <a:latin typeface="黑体" panose="02010609060101010101" pitchFamily="49" charset="-122"/>
              <a:ea typeface="黑体" panose="02010609060101010101" pitchFamily="49" charset="-122"/>
              <a:sym typeface="Calibri" panose="020F0502020204030204" pitchFamily="34" charset="0"/>
            </a:endParaRPr>
          </a:p>
        </p:txBody>
      </p:sp>
      <p:sp>
        <p:nvSpPr>
          <p:cNvPr id="2" name="TextBox 3"/>
          <p:cNvSpPr txBox="1"/>
          <p:nvPr/>
        </p:nvSpPr>
        <p:spPr>
          <a:xfrm>
            <a:off x="612775" y="3500438"/>
            <a:ext cx="8150225" cy="15160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逆命题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sym typeface="Calibri" panose="020F0502020204030204" pitchFamily="34" charset="0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在两个互逆的命题中，如果我们将其中一个命题称为原命题，那么另一个命题就是这个原命题的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逆命题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.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  <a:sym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2775" y="2060575"/>
            <a:ext cx="8178800" cy="140811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互逆命题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sym typeface="Calibri" panose="020F050202020403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像这样，一个命题的条件和结论分别为另一个命题的结论和条件的两个命题，称为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互逆命题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.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文本框 2"/>
          <p:cNvSpPr txBox="1">
            <a:spLocks noChangeArrowheads="1"/>
          </p:cNvSpPr>
          <p:nvPr/>
        </p:nvSpPr>
        <p:spPr bwMode="auto">
          <a:xfrm>
            <a:off x="612775" y="1919288"/>
            <a:ext cx="787082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要说明一个命题是真命题，则要从命题的角度出发，根据已学过的基本事实、定义、性质和定理等，进行有理有据的推理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这种推理的过程叫做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证明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775" y="1271588"/>
            <a:ext cx="1560513" cy="5302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证明</a:t>
            </a:r>
            <a:endParaRPr lang="zh-CN" altLang="en-US" sz="2400" noProof="1"/>
          </a:p>
        </p:txBody>
      </p:sp>
      <p:sp>
        <p:nvSpPr>
          <p:cNvPr id="2" name="文本框 2"/>
          <p:cNvSpPr txBox="1">
            <a:spLocks noChangeArrowheads="1"/>
          </p:cNvSpPr>
          <p:nvPr/>
        </p:nvSpPr>
        <p:spPr bwMode="auto">
          <a:xfrm>
            <a:off x="612775" y="4359275"/>
            <a:ext cx="78708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要说明一个命题是假命题，只要举出一个反例即可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612775" y="3925888"/>
            <a:ext cx="1560513" cy="5302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举反例</a:t>
            </a:r>
            <a:endParaRPr lang="en-US" altLang="zh-CN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4" grpId="0"/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409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09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0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750" y="2133600"/>
            <a:ext cx="7920038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理解逆命题和逆定理的概念，能写出一个命题的逆命题，并会识别互逆命题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（难点）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了解证明的含义，通过具体例子掌握证明的步骤和书写的格式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理能够判定一个命题的真假，并能进行说明，能够判定一个命题是否存在逆命题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重点）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2" name="圆角矩形 31"/>
          <p:cNvSpPr>
            <a:spLocks noChangeArrowheads="1"/>
          </p:cNvSpPr>
          <p:nvPr/>
        </p:nvSpPr>
        <p:spPr bwMode="auto">
          <a:xfrm>
            <a:off x="428625" y="97948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情景引入</a:t>
            </a:r>
            <a:endParaRPr lang="zh-CN" altLang="en-US" b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9750" y="1628775"/>
            <a:ext cx="8388350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印度上流社会中很有名望的大法官拉贡纳特信奉的是这样一种哲学：“好人的儿子一定是好人；贼的儿子一定是贼。”这种以血缘关系来判断一个人德行的谬论害了不少好人。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213100"/>
            <a:ext cx="2176462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39750" y="3500438"/>
            <a:ext cx="4953000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推论要有依据，没有正确依据的推论，得出的结论是不可靠的，甚至是错误的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6146" name="组合 6147"/>
          <p:cNvGrpSpPr/>
          <p:nvPr/>
        </p:nvGrpSpPr>
        <p:grpSpPr bwMode="auto">
          <a:xfrm>
            <a:off x="325438" y="246063"/>
            <a:ext cx="3243262" cy="806450"/>
            <a:chOff x="0" y="0"/>
            <a:chExt cx="5106" cy="1269"/>
          </a:xfrm>
        </p:grpSpPr>
        <p:sp>
          <p:nvSpPr>
            <p:cNvPr id="614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50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229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真命题与假命题</a:t>
              </a:r>
            </a:p>
          </p:txBody>
        </p:sp>
        <p:sp>
          <p:nvSpPr>
            <p:cNvPr id="615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2056" name="TextBox 3"/>
          <p:cNvSpPr txBox="1"/>
          <p:nvPr/>
        </p:nvSpPr>
        <p:spPr>
          <a:xfrm>
            <a:off x="250825" y="1196975"/>
            <a:ext cx="8307388" cy="1189038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想一想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材料中提到的命题是否正确？</a:t>
            </a:r>
          </a:p>
          <a:p>
            <a:pPr>
              <a:lnSpc>
                <a:spcPct val="150000"/>
              </a:lnSpc>
            </a:pP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 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好人的儿子一定是好人；贼的儿子一定是贼。</a:t>
            </a:r>
            <a:endParaRPr lang="zh-CN" altLang="en-US" sz="2400" noProof="1"/>
          </a:p>
        </p:txBody>
      </p:sp>
      <p:sp>
        <p:nvSpPr>
          <p:cNvPr id="12291" name="TextBox 3"/>
          <p:cNvSpPr txBox="1"/>
          <p:nvPr/>
        </p:nvSpPr>
        <p:spPr>
          <a:xfrm>
            <a:off x="395288" y="2492375"/>
            <a:ext cx="6735762" cy="96996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真命题与假命题的定义 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sym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正确的命题称为真命题，错误的命题称为假命题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.</a:t>
            </a:r>
            <a:endParaRPr lang="en-US" altLang="zh-CN" sz="2400" noProof="1">
              <a:latin typeface="黑体" panose="02010609060101010101" pitchFamily="49" charset="-122"/>
              <a:ea typeface="黑体" panose="02010609060101010101" pitchFamily="49" charset="-122"/>
              <a:sym typeface="Calibri" panose="020F0502020204030204" pitchFamily="34" charset="0"/>
            </a:endParaRPr>
          </a:p>
        </p:txBody>
      </p:sp>
      <p:grpSp>
        <p:nvGrpSpPr>
          <p:cNvPr id="2" name="组合 15"/>
          <p:cNvGrpSpPr/>
          <p:nvPr/>
        </p:nvGrpSpPr>
        <p:grpSpPr bwMode="auto">
          <a:xfrm>
            <a:off x="539750" y="3573463"/>
            <a:ext cx="7827963" cy="2327275"/>
            <a:chOff x="1137196" y="5373216"/>
            <a:chExt cx="7827292" cy="2327756"/>
          </a:xfrm>
        </p:grpSpPr>
        <p:sp>
          <p:nvSpPr>
            <p:cNvPr id="6155" name="TextBox 9"/>
            <p:cNvSpPr txBox="1">
              <a:spLocks noChangeArrowheads="1"/>
            </p:cNvSpPr>
            <p:nvPr/>
          </p:nvSpPr>
          <p:spPr bwMode="auto">
            <a:xfrm>
              <a:off x="1835025" y="5415607"/>
              <a:ext cx="7129463" cy="2285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）要说明一个命题是真命题，可以用逻辑推理的方法加以论证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  <a:p>
              <a:pPr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）要说明一个命题是假命题，只要举出一个例子，符合该命题给出的条件，但是不符合该命题的结论，那么这个命题就是假命题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grpSp>
          <p:nvGrpSpPr>
            <p:cNvPr id="6156" name="组合 38"/>
            <p:cNvGrpSpPr/>
            <p:nvPr/>
          </p:nvGrpSpPr>
          <p:grpSpPr bwMode="auto">
            <a:xfrm>
              <a:off x="1137196" y="5373216"/>
              <a:ext cx="698500" cy="649287"/>
              <a:chOff x="579589" y="5301208"/>
              <a:chExt cx="697627" cy="648072"/>
            </a:xfrm>
          </p:grpSpPr>
          <p:grpSp>
            <p:nvGrpSpPr>
              <p:cNvPr id="6157" name="组合 35"/>
              <p:cNvGrpSpPr/>
              <p:nvPr/>
            </p:nvGrpSpPr>
            <p:grpSpPr bwMode="auto"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6158" name="椭圆 33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EB2A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6159" name="椭圆 34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FFCC00">
                    <a:alpha val="62743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6160" name="TextBox 37"/>
              <p:cNvSpPr txBox="1">
                <a:spLocks noChangeArrowheads="1"/>
              </p:cNvSpPr>
              <p:nvPr/>
            </p:nvSpPr>
            <p:spPr bwMode="auto">
              <a:xfrm>
                <a:off x="579589" y="5373216"/>
                <a:ext cx="69762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000" b="1">
                    <a:solidFill>
                      <a:srgbClr val="00206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注意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122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圆角矩形 31"/>
          <p:cNvSpPr>
            <a:spLocks noChangeArrowheads="1"/>
          </p:cNvSpPr>
          <p:nvPr/>
        </p:nvSpPr>
        <p:spPr bwMode="auto">
          <a:xfrm>
            <a:off x="285750" y="64293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313" y="1268413"/>
            <a:ext cx="5897562" cy="2651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下判断下列命题是真命题还是假命题：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）一个角的补角只有一个；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）两个邻补角的平分线互相垂直；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）如果</a:t>
            </a:r>
            <a:r>
              <a:rPr lang="en-US" altLang="zh-CN" sz="2400" b="1" i="1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kern="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400" b="1" i="1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kern="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，那么</a:t>
            </a:r>
            <a:r>
              <a:rPr lang="en-US" altLang="zh-CN" sz="2400" b="1" i="1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400" b="1" i="1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）互为余角的两个角都是锐角</a:t>
            </a:r>
            <a:r>
              <a:rPr lang="en-US" altLang="zh-CN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dirty="0"/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5364163" y="1844675"/>
            <a:ext cx="1100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假命题</a:t>
            </a:r>
          </a:p>
        </p:txBody>
      </p: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5435600" y="2420938"/>
            <a:ext cx="110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真命题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5364163" y="2924175"/>
            <a:ext cx="1100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假命题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5364163" y="3429000"/>
            <a:ext cx="1100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真命题</a:t>
            </a:r>
          </a:p>
        </p:txBody>
      </p:sp>
      <p:grpSp>
        <p:nvGrpSpPr>
          <p:cNvPr id="6" name="组合 18"/>
          <p:cNvGrpSpPr/>
          <p:nvPr/>
        </p:nvGrpSpPr>
        <p:grpSpPr bwMode="auto">
          <a:xfrm>
            <a:off x="755650" y="4364038"/>
            <a:ext cx="7754938" cy="1738312"/>
            <a:chOff x="561975" y="4941168"/>
            <a:chExt cx="7754441" cy="1738346"/>
          </a:xfrm>
        </p:grpSpPr>
        <p:grpSp>
          <p:nvGrpSpPr>
            <p:cNvPr id="7176" name="组合 38"/>
            <p:cNvGrpSpPr/>
            <p:nvPr/>
          </p:nvGrpSpPr>
          <p:grpSpPr bwMode="auto">
            <a:xfrm>
              <a:off x="561975" y="5013176"/>
              <a:ext cx="697627" cy="649287"/>
              <a:chOff x="579589" y="5301208"/>
              <a:chExt cx="698342" cy="648072"/>
            </a:xfrm>
          </p:grpSpPr>
          <p:grpSp>
            <p:nvGrpSpPr>
              <p:cNvPr id="7177" name="组合 35"/>
              <p:cNvGrpSpPr/>
              <p:nvPr/>
            </p:nvGrpSpPr>
            <p:grpSpPr bwMode="auto"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7178" name="椭圆 56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7179" name="椭圆 57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0070C0">
                    <a:alpha val="6313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7180" name="TextBox 14"/>
              <p:cNvSpPr txBox="1">
                <a:spLocks noChangeArrowheads="1"/>
              </p:cNvSpPr>
              <p:nvPr/>
            </p:nvSpPr>
            <p:spPr bwMode="auto">
              <a:xfrm>
                <a:off x="579589" y="5364132"/>
                <a:ext cx="697582" cy="399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000" b="1">
                    <a:solidFill>
                      <a:srgbClr val="FFFFE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提示</a:t>
                </a:r>
              </a:p>
            </p:txBody>
          </p:sp>
        </p:grpSp>
        <p:sp>
          <p:nvSpPr>
            <p:cNvPr id="7181" name="TextBox 17"/>
            <p:cNvSpPr txBox="1">
              <a:spLocks noChangeArrowheads="1"/>
            </p:cNvSpPr>
            <p:nvPr/>
          </p:nvSpPr>
          <p:spPr bwMode="auto">
            <a:xfrm>
              <a:off x="611185" y="4941168"/>
              <a:ext cx="7705231" cy="1738346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    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判断真假命题时要注意与前面学习过的有关公理、定理相比较，看看它们的条件和结论是否一致，如果一致就是真命题，如果不一致就是假命题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组合 6147"/>
          <p:cNvGrpSpPr/>
          <p:nvPr/>
        </p:nvGrpSpPr>
        <p:grpSpPr bwMode="auto">
          <a:xfrm>
            <a:off x="325438" y="246063"/>
            <a:ext cx="3600450" cy="806450"/>
            <a:chOff x="0" y="0"/>
            <a:chExt cx="5668" cy="1269"/>
          </a:xfrm>
        </p:grpSpPr>
        <p:sp>
          <p:nvSpPr>
            <p:cNvPr id="9218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9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221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791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互逆命题（定理）</a:t>
              </a:r>
            </a:p>
          </p:txBody>
        </p:sp>
        <p:sp>
          <p:nvSpPr>
            <p:cNvPr id="9222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9223" name="圆角矩形 31"/>
          <p:cNvSpPr>
            <a:spLocks noChangeArrowheads="1"/>
          </p:cNvSpPr>
          <p:nvPr/>
        </p:nvSpPr>
        <p:spPr bwMode="auto">
          <a:xfrm>
            <a:off x="357188" y="114458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观察与思考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11175" y="1778000"/>
            <a:ext cx="406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对于平行线，我们知道：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9225" name="直接连接符 3"/>
          <p:cNvCxnSpPr>
            <a:cxnSpLocks noChangeShapeType="1"/>
          </p:cNvCxnSpPr>
          <p:nvPr/>
        </p:nvCxnSpPr>
        <p:spPr bwMode="auto">
          <a:xfrm>
            <a:off x="4587875" y="1557338"/>
            <a:ext cx="0" cy="4532312"/>
          </a:xfrm>
          <a:prstGeom prst="line">
            <a:avLst/>
          </a:prstGeom>
          <a:noFill/>
          <a:ln w="31750">
            <a:solidFill>
              <a:srgbClr val="00B0F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12775" y="2565400"/>
            <a:ext cx="40608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两条直线被第三条直线所截，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0" y="3357563"/>
            <a:ext cx="48006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如果同位角相等，那么这两条直线平行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292725" y="2565400"/>
            <a:ext cx="3571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两条直线被第三条直线所截，</a:t>
            </a:r>
            <a:endParaRPr lang="en-US" altLang="zh-CN" sz="20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572000" y="3357563"/>
            <a:ext cx="461645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如果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两条直线平行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，那么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同位角相等</a:t>
            </a: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7" name="组合 26"/>
          <p:cNvGrpSpPr/>
          <p:nvPr/>
        </p:nvGrpSpPr>
        <p:grpSpPr bwMode="auto">
          <a:xfrm>
            <a:off x="638175" y="3717925"/>
            <a:ext cx="8083550" cy="1079500"/>
            <a:chOff x="1004" y="5854"/>
            <a:chExt cx="12730" cy="1702"/>
          </a:xfrm>
        </p:grpSpPr>
        <p:grpSp>
          <p:nvGrpSpPr>
            <p:cNvPr id="9231" name="组合 20"/>
            <p:cNvGrpSpPr/>
            <p:nvPr/>
          </p:nvGrpSpPr>
          <p:grpSpPr bwMode="auto">
            <a:xfrm>
              <a:off x="1004" y="5854"/>
              <a:ext cx="12731" cy="1703"/>
              <a:chOff x="1004" y="5854"/>
              <a:chExt cx="12731" cy="1703"/>
            </a:xfrm>
          </p:grpSpPr>
          <p:cxnSp>
            <p:nvCxnSpPr>
              <p:cNvPr id="9232" name="直接连接符 8"/>
              <p:cNvCxnSpPr>
                <a:cxnSpLocks noChangeShapeType="1"/>
              </p:cNvCxnSpPr>
              <p:nvPr/>
            </p:nvCxnSpPr>
            <p:spPr bwMode="auto">
              <a:xfrm flipV="1">
                <a:off x="1004" y="5854"/>
                <a:ext cx="1887" cy="2"/>
              </a:xfrm>
              <a:prstGeom prst="line">
                <a:avLst/>
              </a:prstGeom>
              <a:noFill/>
              <a:ln w="25400">
                <a:solidFill>
                  <a:srgbClr val="00B0F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3" name="直接连接符 10"/>
              <p:cNvCxnSpPr>
                <a:cxnSpLocks noChangeShapeType="1"/>
              </p:cNvCxnSpPr>
              <p:nvPr/>
            </p:nvCxnSpPr>
            <p:spPr bwMode="auto">
              <a:xfrm>
                <a:off x="11735" y="5854"/>
                <a:ext cx="2000" cy="0"/>
              </a:xfrm>
              <a:prstGeom prst="line">
                <a:avLst/>
              </a:prstGeom>
              <a:noFill/>
              <a:ln w="25400">
                <a:solidFill>
                  <a:srgbClr val="00B0F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4" name="直接连接符 13"/>
              <p:cNvCxnSpPr>
                <a:cxnSpLocks noChangeShapeType="1"/>
              </p:cNvCxnSpPr>
              <p:nvPr/>
            </p:nvCxnSpPr>
            <p:spPr bwMode="auto">
              <a:xfrm flipV="1">
                <a:off x="1644" y="7555"/>
                <a:ext cx="10998" cy="2"/>
              </a:xfrm>
              <a:prstGeom prst="line">
                <a:avLst/>
              </a:prstGeom>
              <a:noFill/>
              <a:ln w="25400">
                <a:solidFill>
                  <a:srgbClr val="00B0F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5" name="直接连接符 16"/>
              <p:cNvCxnSpPr>
                <a:cxnSpLocks noChangeShapeType="1"/>
              </p:cNvCxnSpPr>
              <p:nvPr/>
            </p:nvCxnSpPr>
            <p:spPr bwMode="auto">
              <a:xfrm flipV="1">
                <a:off x="1644" y="5854"/>
                <a:ext cx="0" cy="1701"/>
              </a:xfrm>
              <a:prstGeom prst="line">
                <a:avLst/>
              </a:prstGeom>
              <a:noFill/>
              <a:ln w="25400">
                <a:solidFill>
                  <a:srgbClr val="00B0F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9236" name="直接连接符 17"/>
            <p:cNvCxnSpPr>
              <a:cxnSpLocks noChangeShapeType="1"/>
            </p:cNvCxnSpPr>
            <p:nvPr/>
          </p:nvCxnSpPr>
          <p:spPr bwMode="auto">
            <a:xfrm flipV="1">
              <a:off x="12642" y="5854"/>
              <a:ext cx="0" cy="1701"/>
            </a:xfrm>
            <a:prstGeom prst="line">
              <a:avLst/>
            </a:prstGeom>
            <a:noFill/>
            <a:ln w="25400">
              <a:solidFill>
                <a:srgbClr val="00B0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2" name="组合 21"/>
          <p:cNvGrpSpPr/>
          <p:nvPr/>
        </p:nvGrpSpPr>
        <p:grpSpPr bwMode="auto">
          <a:xfrm>
            <a:off x="2843213" y="3717925"/>
            <a:ext cx="3887787" cy="792163"/>
            <a:chOff x="4478" y="5854"/>
            <a:chExt cx="6122" cy="1249"/>
          </a:xfrm>
        </p:grpSpPr>
        <p:cxnSp>
          <p:nvCxnSpPr>
            <p:cNvPr id="9238" name="直接连接符 11"/>
            <p:cNvCxnSpPr>
              <a:cxnSpLocks noChangeShapeType="1"/>
            </p:cNvCxnSpPr>
            <p:nvPr/>
          </p:nvCxnSpPr>
          <p:spPr bwMode="auto">
            <a:xfrm flipV="1">
              <a:off x="4478" y="5854"/>
              <a:ext cx="2495" cy="2"/>
            </a:xfrm>
            <a:prstGeom prst="line">
              <a:avLst/>
            </a:prstGeom>
            <a:noFill/>
            <a:ln w="25400">
              <a:solidFill>
                <a:srgbClr val="00B0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9" name="直接连接符 12"/>
            <p:cNvCxnSpPr>
              <a:cxnSpLocks noChangeShapeType="1"/>
            </p:cNvCxnSpPr>
            <p:nvPr/>
          </p:nvCxnSpPr>
          <p:spPr bwMode="auto">
            <a:xfrm flipV="1">
              <a:off x="8220" y="5854"/>
              <a:ext cx="2381" cy="2"/>
            </a:xfrm>
            <a:prstGeom prst="line">
              <a:avLst/>
            </a:prstGeom>
            <a:noFill/>
            <a:ln w="25400">
              <a:solidFill>
                <a:srgbClr val="00B0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40" name="直接连接符 15"/>
            <p:cNvCxnSpPr>
              <a:cxnSpLocks noChangeShapeType="1"/>
            </p:cNvCxnSpPr>
            <p:nvPr/>
          </p:nvCxnSpPr>
          <p:spPr bwMode="auto">
            <a:xfrm flipV="1">
              <a:off x="5272" y="7101"/>
              <a:ext cx="4535" cy="2"/>
            </a:xfrm>
            <a:prstGeom prst="line">
              <a:avLst/>
            </a:prstGeom>
            <a:noFill/>
            <a:ln w="25400">
              <a:solidFill>
                <a:srgbClr val="00B0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41" name="直接连接符 18"/>
            <p:cNvCxnSpPr>
              <a:cxnSpLocks noChangeShapeType="1"/>
            </p:cNvCxnSpPr>
            <p:nvPr/>
          </p:nvCxnSpPr>
          <p:spPr bwMode="auto">
            <a:xfrm flipV="1">
              <a:off x="5272" y="5854"/>
              <a:ext cx="0" cy="1247"/>
            </a:xfrm>
            <a:prstGeom prst="line">
              <a:avLst/>
            </a:prstGeom>
            <a:noFill/>
            <a:ln w="25400">
              <a:solidFill>
                <a:srgbClr val="00B0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42" name="直接连接符 19"/>
            <p:cNvCxnSpPr>
              <a:cxnSpLocks noChangeShapeType="1"/>
            </p:cNvCxnSpPr>
            <p:nvPr/>
          </p:nvCxnSpPr>
          <p:spPr bwMode="auto">
            <a:xfrm flipV="1">
              <a:off x="9807" y="5854"/>
              <a:ext cx="0" cy="1247"/>
            </a:xfrm>
            <a:prstGeom prst="line">
              <a:avLst/>
            </a:prstGeom>
            <a:noFill/>
            <a:ln w="25400">
              <a:solidFill>
                <a:srgbClr val="00B0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1260475" y="4149725"/>
            <a:ext cx="7969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条件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7235825" y="3933825"/>
            <a:ext cx="7985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结论</a:t>
            </a: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3419475" y="4005263"/>
            <a:ext cx="7985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结论</a:t>
            </a: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5364163" y="3933825"/>
            <a:ext cx="7985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条件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Line 121"/>
          <p:cNvSpPr>
            <a:spLocks noChangeShapeType="1"/>
          </p:cNvSpPr>
          <p:nvPr/>
        </p:nvSpPr>
        <p:spPr bwMode="auto">
          <a:xfrm>
            <a:off x="0" y="68580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68313" y="836613"/>
            <a:ext cx="8380412" cy="1041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想一想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在这两个命题中，其中一个命题的条件和结论，与另一个命题的条件和结论有怎样的关系？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1" name="TextBox 3"/>
          <p:cNvSpPr txBox="1"/>
          <p:nvPr/>
        </p:nvSpPr>
        <p:spPr>
          <a:xfrm>
            <a:off x="612775" y="3789363"/>
            <a:ext cx="8150225" cy="15160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逆命题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sym typeface="Calibri" panose="020F0502020204030204" pitchFamily="34" charset="0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在两个互逆的命题中，如果我们将其中一个命题称为原命题，那么另一个命题就是这个原命题的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逆命题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.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  <a:sym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2775" y="2060575"/>
            <a:ext cx="8178800" cy="140811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互逆命题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sym typeface="Calibri" panose="020F050202020403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像这样，一个命题的条件和结论分别为另一个命题的结论和条件的两个命题，称为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互逆命题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.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291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5"/>
          <p:cNvSpPr txBox="1">
            <a:spLocks noChangeArrowheads="1"/>
          </p:cNvSpPr>
          <p:nvPr/>
        </p:nvSpPr>
        <p:spPr bwMode="auto">
          <a:xfrm>
            <a:off x="3276600" y="60785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 sz="2800">
              <a:latin typeface="宋体" panose="02010600030101010101" pitchFamily="2" charset="-122"/>
            </a:endParaRPr>
          </a:p>
        </p:txBody>
      </p:sp>
      <p:grpSp>
        <p:nvGrpSpPr>
          <p:cNvPr id="11266" name="组合 6147"/>
          <p:cNvGrpSpPr/>
          <p:nvPr/>
        </p:nvGrpSpPr>
        <p:grpSpPr bwMode="auto">
          <a:xfrm>
            <a:off x="325438" y="246063"/>
            <a:ext cx="2884487" cy="806450"/>
            <a:chOff x="0" y="0"/>
            <a:chExt cx="4542" cy="1268"/>
          </a:xfrm>
        </p:grpSpPr>
        <p:sp>
          <p:nvSpPr>
            <p:cNvPr id="1126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1270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3665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证明与举反例</a:t>
              </a:r>
              <a:endParaRPr lang="en-US" altLang="zh-CN" sz="2800" b="1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127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三</a:t>
              </a:r>
            </a:p>
          </p:txBody>
        </p:sp>
      </p:grpSp>
      <p:sp>
        <p:nvSpPr>
          <p:cNvPr id="11272" name="文本框 2"/>
          <p:cNvSpPr txBox="1">
            <a:spLocks noChangeArrowheads="1"/>
          </p:cNvSpPr>
          <p:nvPr/>
        </p:nvSpPr>
        <p:spPr bwMode="auto">
          <a:xfrm>
            <a:off x="612775" y="2349500"/>
            <a:ext cx="787082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要说明一个命题是真命题，则要从命题的角度出发，根据已学过的基本事实、定义、性质和定理等，进行有理有据的推理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这种推理的过程叫做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证明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775" y="1701800"/>
            <a:ext cx="1560513" cy="5302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证明</a:t>
            </a:r>
            <a:endParaRPr lang="zh-CN" altLang="en-US" sz="2400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圆角矩形 31"/>
          <p:cNvSpPr>
            <a:spLocks noChangeArrowheads="1"/>
          </p:cNvSpPr>
          <p:nvPr/>
        </p:nvSpPr>
        <p:spPr bwMode="auto">
          <a:xfrm>
            <a:off x="285750" y="64293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12290" name="TextBox 6"/>
          <p:cNvSpPr txBox="1">
            <a:spLocks noChangeArrowheads="1"/>
          </p:cNvSpPr>
          <p:nvPr/>
        </p:nvSpPr>
        <p:spPr bwMode="auto">
          <a:xfrm>
            <a:off x="252413" y="1125538"/>
            <a:ext cx="6430962" cy="16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证明：平行于同一条直线的两条直线平行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已知：如图，直线</a:t>
            </a:r>
            <a:r>
              <a:rPr lang="en-US" altLang="zh-CN" sz="2400" b="1" i="1">
                <a:latin typeface="Times New Roman" panose="02020603050405020304" pitchFamily="18" charset="0"/>
                <a:ea typeface="华文仿宋" panose="02010600040101010101" pitchFamily="2" charset="-122"/>
              </a:rPr>
              <a:t>a</a:t>
            </a:r>
            <a:r>
              <a:rPr lang="zh-CN" altLang="en-US" sz="2400" b="1" i="1">
                <a:latin typeface="Times New Roman" panose="02020603050405020304" pitchFamily="18" charset="0"/>
                <a:ea typeface="华文仿宋" panose="02010600040101010101" pitchFamily="2" charset="-122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  <a:ea typeface="华文仿宋" panose="02010600040101010101" pitchFamily="2" charset="-122"/>
                <a:sym typeface="宋体" panose="02010600030101010101" pitchFamily="2" charset="-122"/>
              </a:rPr>
              <a:t>b</a:t>
            </a:r>
            <a:r>
              <a:rPr lang="zh-CN" altLang="en-US" sz="2400" b="1" i="1">
                <a:latin typeface="Times New Roman" panose="02020603050405020304" pitchFamily="18" charset="0"/>
                <a:ea typeface="华文仿宋" panose="02010600040101010101" pitchFamily="2" charset="-122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  <a:ea typeface="华文仿宋" panose="02010600040101010101" pitchFamily="2" charset="-122"/>
              </a:rPr>
              <a:t>c</a:t>
            </a:r>
            <a:r>
              <a:rPr lang="zh-CN" altLang="en-US" sz="2400" b="1" i="1">
                <a:latin typeface="Times New Roman" panose="02020603050405020304" pitchFamily="18" charset="0"/>
                <a:ea typeface="华文仿宋" panose="02010600040101010101" pitchFamily="2" charset="-122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  <a:ea typeface="华文仿宋" panose="02010600040101010101" pitchFamily="2" charset="-122"/>
              </a:rPr>
              <a:t>a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∥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  <a:ea typeface="华文仿宋" panose="02010600040101010101" pitchFamily="2" charset="-122"/>
                <a:sym typeface="宋体" panose="02010600030101010101" pitchFamily="2" charset="-122"/>
              </a:rPr>
              <a:t>b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∥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求证：</a:t>
            </a:r>
            <a:r>
              <a:rPr lang="en-US" altLang="zh-CN" sz="2400" b="1" i="1">
                <a:latin typeface="Times New Roman" panose="02020603050405020304" pitchFamily="18" charset="0"/>
                <a:ea typeface="华文仿宋" panose="02010600040101010101" pitchFamily="2" charset="-122"/>
                <a:sym typeface="宋体" panose="02010600030101010101" pitchFamily="2" charset="-122"/>
              </a:rPr>
              <a:t>a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∥</a:t>
            </a:r>
            <a:r>
              <a:rPr lang="en-US" altLang="zh-CN" sz="2400" b="1" i="1">
                <a:latin typeface="Times New Roman" panose="02020603050405020304" pitchFamily="18" charset="0"/>
                <a:ea typeface="华文仿宋" panose="02010600040101010101" pitchFamily="2" charset="-122"/>
                <a:sym typeface="宋体" panose="02010600030101010101" pitchFamily="2" charset="-122"/>
              </a:rPr>
              <a:t>b.</a:t>
            </a:r>
            <a:endParaRPr lang="zh-CN" altLang="en-US"/>
          </a:p>
        </p:txBody>
      </p:sp>
      <p:cxnSp>
        <p:nvCxnSpPr>
          <p:cNvPr id="12291" name="直接连接符 1"/>
          <p:cNvCxnSpPr>
            <a:cxnSpLocks noChangeShapeType="1"/>
          </p:cNvCxnSpPr>
          <p:nvPr/>
        </p:nvCxnSpPr>
        <p:spPr bwMode="auto">
          <a:xfrm>
            <a:off x="6083300" y="3500438"/>
            <a:ext cx="25923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2" name="直接连接符 2"/>
          <p:cNvCxnSpPr>
            <a:cxnSpLocks noChangeShapeType="1"/>
          </p:cNvCxnSpPr>
          <p:nvPr/>
        </p:nvCxnSpPr>
        <p:spPr bwMode="auto">
          <a:xfrm>
            <a:off x="6067425" y="2835275"/>
            <a:ext cx="2590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3" name="直接连接符 3"/>
          <p:cNvCxnSpPr>
            <a:cxnSpLocks noChangeShapeType="1"/>
          </p:cNvCxnSpPr>
          <p:nvPr/>
        </p:nvCxnSpPr>
        <p:spPr bwMode="auto">
          <a:xfrm>
            <a:off x="6083300" y="4149725"/>
            <a:ext cx="25923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4" name="文本框 5"/>
          <p:cNvSpPr txBox="1">
            <a:spLocks noChangeArrowheads="1"/>
          </p:cNvSpPr>
          <p:nvPr/>
        </p:nvSpPr>
        <p:spPr bwMode="auto">
          <a:xfrm>
            <a:off x="5651500" y="2565400"/>
            <a:ext cx="333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华文仿宋" panose="02010600040101010101" pitchFamily="2" charset="-122"/>
                <a:sym typeface="宋体" panose="02010600030101010101" pitchFamily="2" charset="-122"/>
              </a:rPr>
              <a:t>a</a:t>
            </a:r>
            <a:endParaRPr lang="zh-CN" altLang="en-US" sz="2400"/>
          </a:p>
        </p:txBody>
      </p:sp>
      <p:sp>
        <p:nvSpPr>
          <p:cNvPr id="12295" name="文本框 7"/>
          <p:cNvSpPr txBox="1">
            <a:spLocks noChangeArrowheads="1"/>
          </p:cNvSpPr>
          <p:nvPr/>
        </p:nvSpPr>
        <p:spPr bwMode="auto">
          <a:xfrm>
            <a:off x="5651500" y="39338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华文仿宋" panose="02010600040101010101" pitchFamily="2" charset="-122"/>
                <a:sym typeface="宋体" panose="02010600030101010101" pitchFamily="2" charset="-122"/>
              </a:rPr>
              <a:t>b</a:t>
            </a:r>
            <a:endParaRPr lang="zh-CN" altLang="en-US" sz="2400"/>
          </a:p>
        </p:txBody>
      </p:sp>
      <p:sp>
        <p:nvSpPr>
          <p:cNvPr id="12296" name="文本框 8"/>
          <p:cNvSpPr txBox="1">
            <a:spLocks noChangeArrowheads="1"/>
          </p:cNvSpPr>
          <p:nvPr/>
        </p:nvSpPr>
        <p:spPr bwMode="auto">
          <a:xfrm>
            <a:off x="5651500" y="3284538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endParaRPr lang="zh-CN" altLang="en-US" sz="2400"/>
          </a:p>
        </p:txBody>
      </p:sp>
      <p:grpSp>
        <p:nvGrpSpPr>
          <p:cNvPr id="12" name="组合 11"/>
          <p:cNvGrpSpPr/>
          <p:nvPr/>
        </p:nvGrpSpPr>
        <p:grpSpPr bwMode="auto">
          <a:xfrm>
            <a:off x="6443663" y="1485900"/>
            <a:ext cx="1946275" cy="3311525"/>
            <a:chOff x="10148" y="2339"/>
            <a:chExt cx="3065" cy="5215"/>
          </a:xfrm>
        </p:grpSpPr>
        <p:cxnSp>
          <p:nvCxnSpPr>
            <p:cNvPr id="12298" name="直接连接符 9"/>
            <p:cNvCxnSpPr>
              <a:cxnSpLocks noChangeShapeType="1"/>
            </p:cNvCxnSpPr>
            <p:nvPr/>
          </p:nvCxnSpPr>
          <p:spPr bwMode="auto">
            <a:xfrm flipH="1">
              <a:off x="10148" y="2889"/>
              <a:ext cx="3065" cy="4665"/>
            </a:xfrm>
            <a:prstGeom prst="line">
              <a:avLst/>
            </a:prstGeom>
            <a:noFill/>
            <a:ln w="31750">
              <a:solidFill>
                <a:srgbClr val="00B0F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99" name="文本框 10"/>
            <p:cNvSpPr txBox="1">
              <a:spLocks noChangeArrowheads="1"/>
            </p:cNvSpPr>
            <p:nvPr/>
          </p:nvSpPr>
          <p:spPr bwMode="auto">
            <a:xfrm>
              <a:off x="12416" y="2339"/>
              <a:ext cx="526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i="1">
                  <a:solidFill>
                    <a:srgbClr val="00B0F0"/>
                  </a:solidFill>
                  <a:latin typeface="Times New Roman" panose="02020603050405020304" pitchFamily="18" charset="0"/>
                  <a:ea typeface="华文仿宋" panose="02010600040101010101" pitchFamily="2" charset="-122"/>
                  <a:sym typeface="宋体" panose="02010600030101010101" pitchFamily="2" charset="-122"/>
                </a:rPr>
                <a:t>d</a:t>
              </a:r>
            </a:p>
          </p:txBody>
        </p:sp>
      </p:grpSp>
      <p:sp>
        <p:nvSpPr>
          <p:cNvPr id="13" name="弧形 12"/>
          <p:cNvSpPr>
            <a:spLocks noChangeArrowheads="1"/>
          </p:cNvSpPr>
          <p:nvPr/>
        </p:nvSpPr>
        <p:spPr bwMode="auto">
          <a:xfrm>
            <a:off x="7740650" y="2636838"/>
            <a:ext cx="247650" cy="373062"/>
          </a:xfrm>
          <a:custGeom>
            <a:avLst/>
            <a:gdLst>
              <a:gd name="T0" fmla="*/ 124459 w 248920"/>
              <a:gd name="T1" fmla="*/ 0 h 372745"/>
              <a:gd name="T2" fmla="*/ 248919 w 248920"/>
              <a:gd name="T3" fmla="*/ 186372 h 372745"/>
              <a:gd name="T4" fmla="*/ 124460 w 248920"/>
              <a:gd name="T5" fmla="*/ 186372 h 372745"/>
              <a:gd name="T6" fmla="*/ 124459 w 248920"/>
              <a:gd name="T7" fmla="*/ 0 h 372745"/>
              <a:gd name="T8" fmla="*/ 248919 w 248920"/>
              <a:gd name="T9" fmla="*/ 186372 h 372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8920" h="372745" stroke="0">
                <a:moveTo>
                  <a:pt x="124459" y="0"/>
                </a:moveTo>
                <a:cubicBezTo>
                  <a:pt x="193196" y="0"/>
                  <a:pt x="248919" y="83442"/>
                  <a:pt x="248919" y="186372"/>
                </a:cubicBezTo>
                <a:lnTo>
                  <a:pt x="124460" y="186372"/>
                </a:lnTo>
                <a:close/>
              </a:path>
              <a:path w="248920" h="372745" fill="none">
                <a:moveTo>
                  <a:pt x="124459" y="0"/>
                </a:moveTo>
                <a:cubicBezTo>
                  <a:pt x="193196" y="0"/>
                  <a:pt x="248919" y="83442"/>
                  <a:pt x="248919" y="186372"/>
                </a:cubicBezTo>
              </a:path>
            </a:pathLst>
          </a:custGeom>
          <a:solidFill>
            <a:schemeClr val="accent1"/>
          </a:solidFill>
          <a:ln w="25400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8099425" y="2349500"/>
            <a:ext cx="296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B0F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7" name="弧形 16"/>
          <p:cNvSpPr>
            <a:spLocks noChangeArrowheads="1"/>
          </p:cNvSpPr>
          <p:nvPr/>
        </p:nvSpPr>
        <p:spPr bwMode="auto">
          <a:xfrm>
            <a:off x="7308850" y="3311525"/>
            <a:ext cx="247650" cy="373063"/>
          </a:xfrm>
          <a:custGeom>
            <a:avLst/>
            <a:gdLst>
              <a:gd name="T0" fmla="*/ 124459 w 248920"/>
              <a:gd name="T1" fmla="*/ 0 h 372745"/>
              <a:gd name="T2" fmla="*/ 248919 w 248920"/>
              <a:gd name="T3" fmla="*/ 186372 h 372745"/>
              <a:gd name="T4" fmla="*/ 124460 w 248920"/>
              <a:gd name="T5" fmla="*/ 186372 h 372745"/>
              <a:gd name="T6" fmla="*/ 124459 w 248920"/>
              <a:gd name="T7" fmla="*/ 0 h 372745"/>
              <a:gd name="T8" fmla="*/ 248919 w 248920"/>
              <a:gd name="T9" fmla="*/ 186372 h 372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8920" h="372745" stroke="0">
                <a:moveTo>
                  <a:pt x="124459" y="0"/>
                </a:moveTo>
                <a:cubicBezTo>
                  <a:pt x="193196" y="0"/>
                  <a:pt x="248919" y="83442"/>
                  <a:pt x="248919" y="186372"/>
                </a:cubicBezTo>
                <a:lnTo>
                  <a:pt x="124460" y="186372"/>
                </a:lnTo>
                <a:close/>
              </a:path>
              <a:path w="248920" h="372745" fill="none">
                <a:moveTo>
                  <a:pt x="124459" y="0"/>
                </a:moveTo>
                <a:cubicBezTo>
                  <a:pt x="193196" y="0"/>
                  <a:pt x="248919" y="83442"/>
                  <a:pt x="248919" y="186372"/>
                </a:cubicBezTo>
              </a:path>
            </a:pathLst>
          </a:custGeom>
          <a:solidFill>
            <a:schemeClr val="accent1"/>
          </a:solidFill>
          <a:ln w="25400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7524750" y="3068638"/>
            <a:ext cx="295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B0F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9" name="弧形 18"/>
          <p:cNvSpPr>
            <a:spLocks noChangeArrowheads="1"/>
          </p:cNvSpPr>
          <p:nvPr/>
        </p:nvSpPr>
        <p:spPr bwMode="auto">
          <a:xfrm>
            <a:off x="6948488" y="3933825"/>
            <a:ext cx="249237" cy="371475"/>
          </a:xfrm>
          <a:custGeom>
            <a:avLst/>
            <a:gdLst>
              <a:gd name="T0" fmla="*/ 124459 w 248920"/>
              <a:gd name="T1" fmla="*/ 0 h 372745"/>
              <a:gd name="T2" fmla="*/ 248919 w 248920"/>
              <a:gd name="T3" fmla="*/ 186372 h 372745"/>
              <a:gd name="T4" fmla="*/ 124460 w 248920"/>
              <a:gd name="T5" fmla="*/ 186372 h 372745"/>
              <a:gd name="T6" fmla="*/ 124459 w 248920"/>
              <a:gd name="T7" fmla="*/ 0 h 372745"/>
              <a:gd name="T8" fmla="*/ 248919 w 248920"/>
              <a:gd name="T9" fmla="*/ 186372 h 372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8920" h="372745" stroke="0">
                <a:moveTo>
                  <a:pt x="124459" y="0"/>
                </a:moveTo>
                <a:cubicBezTo>
                  <a:pt x="193196" y="0"/>
                  <a:pt x="248919" y="83442"/>
                  <a:pt x="248919" y="186372"/>
                </a:cubicBezTo>
                <a:lnTo>
                  <a:pt x="124460" y="186372"/>
                </a:lnTo>
                <a:close/>
              </a:path>
              <a:path w="248920" h="372745" fill="none">
                <a:moveTo>
                  <a:pt x="124459" y="0"/>
                </a:moveTo>
                <a:cubicBezTo>
                  <a:pt x="193196" y="0"/>
                  <a:pt x="248919" y="83442"/>
                  <a:pt x="248919" y="186372"/>
                </a:cubicBezTo>
              </a:path>
            </a:pathLst>
          </a:custGeom>
          <a:solidFill>
            <a:schemeClr val="accent1"/>
          </a:solidFill>
          <a:ln w="25400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7164388" y="3716338"/>
            <a:ext cx="296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B0F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96875" y="2781300"/>
            <a:ext cx="51112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证明：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如图，作直线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d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，分别于直线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zh-CN" altLang="en-US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</a:t>
            </a:r>
            <a:r>
              <a:rPr lang="zh-CN" altLang="en-US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c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相交</a:t>
            </a:r>
            <a:r>
              <a:rPr lang="en-US" altLang="zh-CN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</a:t>
            </a:r>
            <a:endParaRPr lang="en-US" altLang="zh-CN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323850" y="3502025"/>
            <a:ext cx="2519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∵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（已知），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323850" y="3860800"/>
            <a:ext cx="597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∴∠1=∠2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（两直线平行，同位角相等）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323850" y="4221163"/>
            <a:ext cx="252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∵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（已知），</a:t>
            </a: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323850" y="4581525"/>
            <a:ext cx="597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∴∠2=∠3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（两直线平行，同位角相等）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323850" y="5013325"/>
            <a:ext cx="597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∴∠1=∠3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（等量代换）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323850" y="5373688"/>
            <a:ext cx="5316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（同位角相等，两直线平行）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466725" y="5807075"/>
            <a:ext cx="8212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即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平行于同一条直线的两条直线平行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 bldLvl="0" animBg="1"/>
      <p:bldP spid="18" grpId="0"/>
      <p:bldP spid="19" grpId="0" bldLvl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1475</Words>
  <Application>Microsoft Office PowerPoint</Application>
  <PresentationFormat>全屏显示(4:3)</PresentationFormat>
  <Paragraphs>164</Paragraphs>
  <Slides>17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方正姚体</vt:lpstr>
      <vt:lpstr>黑体</vt:lpstr>
      <vt:lpstr>华文仿宋</vt:lpstr>
      <vt:lpstr>华文楷体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2019-02-12T09:11:00Z</dcterms:created>
  <dcterms:modified xsi:type="dcterms:W3CDTF">2023-01-16T17:28:07Z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CA49E868906749CE947F1F7B87AED333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