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6" r:id="rId2"/>
    <p:sldId id="258" r:id="rId3"/>
    <p:sldId id="259" r:id="rId4"/>
    <p:sldId id="263" r:id="rId5"/>
    <p:sldId id="260" r:id="rId6"/>
    <p:sldId id="359" r:id="rId7"/>
    <p:sldId id="501" r:id="rId8"/>
    <p:sldId id="599" r:id="rId9"/>
    <p:sldId id="600" r:id="rId10"/>
    <p:sldId id="452" r:id="rId11"/>
    <p:sldId id="530" r:id="rId12"/>
    <p:sldId id="453" r:id="rId13"/>
    <p:sldId id="531" r:id="rId14"/>
    <p:sldId id="478" r:id="rId15"/>
    <p:sldId id="601" r:id="rId16"/>
    <p:sldId id="602" r:id="rId17"/>
    <p:sldId id="603" r:id="rId18"/>
    <p:sldId id="404" r:id="rId19"/>
    <p:sldId id="432" r:id="rId20"/>
    <p:sldId id="604" r:id="rId21"/>
    <p:sldId id="261" r:id="rId22"/>
    <p:sldId id="293" r:id="rId23"/>
    <p:sldId id="567" r:id="rId24"/>
    <p:sldId id="433" r:id="rId25"/>
    <p:sldId id="435" r:id="rId26"/>
    <p:sldId id="436" r:id="rId27"/>
    <p:sldId id="437" r:id="rId28"/>
    <p:sldId id="569" r:id="rId29"/>
    <p:sldId id="262" r:id="rId30"/>
    <p:sldId id="288" r:id="rId31"/>
    <p:sldId id="556" r:id="rId32"/>
    <p:sldId id="257" r:id="rId3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50" d="100"/>
          <a:sy n="50" d="100"/>
        </p:scale>
        <p:origin x="2772" y="12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116FE3EE-B88B-4EBD-85E5-7753E21E6D58}" type="datetimeFigureOut">
              <a:rPr lang="zh-CN" altLang="en-US" smtClean="0"/>
              <a:t>2023-01-17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A68474CF-F2D9-4B73-A0C2-EDF9306ABF4B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474CF-F2D9-4B73-A0C2-EDF9306ABF4B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474CF-F2D9-4B73-A0C2-EDF9306ABF4B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474CF-F2D9-4B73-A0C2-EDF9306ABF4B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474CF-F2D9-4B73-A0C2-EDF9306ABF4B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474CF-F2D9-4B73-A0C2-EDF9306ABF4B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474CF-F2D9-4B73-A0C2-EDF9306ABF4B}" type="slidenum">
              <a:rPr lang="zh-CN" altLang="en-US" smtClean="0"/>
              <a:t>29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474CF-F2D9-4B73-A0C2-EDF9306ABF4B}" type="slidenum">
              <a:rPr lang="zh-CN" altLang="en-US" smtClean="0"/>
              <a:t>32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65" t="31583" r="4711" b="1193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/>
        </p:nvSpPr>
        <p:spPr>
          <a:xfrm flipV="1">
            <a:off x="0" y="747712"/>
            <a:ext cx="12192000" cy="46038"/>
          </a:xfrm>
          <a:prstGeom prst="rect">
            <a:avLst/>
          </a:prstGeom>
          <a:solidFill>
            <a:srgbClr val="00B050"/>
          </a:solidFill>
          <a:ln w="12700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FandolFang R" panose="00000500000000000000" pitchFamily="50" charset="-122"/>
              <a:cs typeface="+mn-cs"/>
            </a:endParaRPr>
          </a:p>
        </p:txBody>
      </p:sp>
      <p:sp>
        <p:nvSpPr>
          <p:cNvPr id="15" name="文本框 23"/>
          <p:cNvSpPr txBox="1">
            <a:spLocks noChangeArrowheads="1"/>
          </p:cNvSpPr>
          <p:nvPr userDrawn="1"/>
        </p:nvSpPr>
        <p:spPr bwMode="auto">
          <a:xfrm>
            <a:off x="9622070" y="203883"/>
            <a:ext cx="2362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457200"/>
            <a:r>
              <a:rPr lang="zh-CN" altLang="en-US" dirty="0">
                <a:solidFill>
                  <a:srgbClr val="00B050"/>
                </a:solidFill>
                <a:latin typeface="FandolFang R" panose="00000500000000000000" pitchFamily="50" charset="-122"/>
              </a:rPr>
              <a:t>小学数学四年级下册</a:t>
            </a:r>
          </a:p>
        </p:txBody>
      </p:sp>
      <p:sp>
        <p:nvSpPr>
          <p:cNvPr id="16" name="KSO_Shape"/>
          <p:cNvSpPr>
            <a:spLocks noChangeAspect="1"/>
          </p:cNvSpPr>
          <p:nvPr userDrawn="1"/>
        </p:nvSpPr>
        <p:spPr bwMode="auto">
          <a:xfrm>
            <a:off x="207730" y="80513"/>
            <a:ext cx="531166" cy="514800"/>
          </a:xfrm>
          <a:custGeom>
            <a:avLst/>
            <a:gdLst>
              <a:gd name="T0" fmla="*/ 912343 w 2122487"/>
              <a:gd name="T1" fmla="*/ 702822 h 2147888"/>
              <a:gd name="T2" fmla="*/ 1019025 w 2122487"/>
              <a:gd name="T3" fmla="*/ 752822 h 2147888"/>
              <a:gd name="T4" fmla="*/ 832155 w 2122487"/>
              <a:gd name="T5" fmla="*/ 978408 h 2147888"/>
              <a:gd name="T6" fmla="*/ 836610 w 2122487"/>
              <a:gd name="T7" fmla="*/ 1025591 h 2147888"/>
              <a:gd name="T8" fmla="*/ 871077 w 2122487"/>
              <a:gd name="T9" fmla="*/ 1060097 h 2147888"/>
              <a:gd name="T10" fmla="*/ 918908 w 2122487"/>
              <a:gd name="T11" fmla="*/ 1064792 h 2147888"/>
              <a:gd name="T12" fmla="*/ 1142824 w 2122487"/>
              <a:gd name="T13" fmla="*/ 878643 h 2147888"/>
              <a:gd name="T14" fmla="*/ 1191827 w 2122487"/>
              <a:gd name="T15" fmla="*/ 988502 h 2147888"/>
              <a:gd name="T16" fmla="*/ 1204958 w 2122487"/>
              <a:gd name="T17" fmla="*/ 1109158 h 2147888"/>
              <a:gd name="T18" fmla="*/ 1179401 w 2122487"/>
              <a:gd name="T19" fmla="*/ 1219955 h 2147888"/>
              <a:gd name="T20" fmla="*/ 1117736 w 2122487"/>
              <a:gd name="T21" fmla="*/ 1312678 h 2147888"/>
              <a:gd name="T22" fmla="*/ 1023715 w 2122487"/>
              <a:gd name="T23" fmla="*/ 1377702 h 2147888"/>
              <a:gd name="T24" fmla="*/ 902964 w 2122487"/>
              <a:gd name="T25" fmla="*/ 1403523 h 2147888"/>
              <a:gd name="T26" fmla="*/ 778931 w 2122487"/>
              <a:gd name="T27" fmla="*/ 1384040 h 2147888"/>
              <a:gd name="T28" fmla="*/ 665215 w 2122487"/>
              <a:gd name="T29" fmla="*/ 1323007 h 2147888"/>
              <a:gd name="T30" fmla="*/ 573772 w 2122487"/>
              <a:gd name="T31" fmla="*/ 1227937 h 2147888"/>
              <a:gd name="T32" fmla="*/ 516094 w 2122487"/>
              <a:gd name="T33" fmla="*/ 1106576 h 2147888"/>
              <a:gd name="T34" fmla="*/ 502494 w 2122487"/>
              <a:gd name="T35" fmla="*/ 976295 h 2147888"/>
              <a:gd name="T36" fmla="*/ 532740 w 2122487"/>
              <a:gd name="T37" fmla="*/ 861037 h 2147888"/>
              <a:gd name="T38" fmla="*/ 599095 w 2122487"/>
              <a:gd name="T39" fmla="*/ 769723 h 2147888"/>
              <a:gd name="T40" fmla="*/ 694523 w 2122487"/>
              <a:gd name="T41" fmla="*/ 709864 h 2147888"/>
              <a:gd name="T42" fmla="*/ 707682 w 2122487"/>
              <a:gd name="T43" fmla="*/ 270333 h 2147888"/>
              <a:gd name="T44" fmla="*/ 967579 w 2122487"/>
              <a:gd name="T45" fmla="*/ 311164 h 2147888"/>
              <a:gd name="T46" fmla="*/ 1199095 w 2122487"/>
              <a:gd name="T47" fmla="*/ 424976 h 2147888"/>
              <a:gd name="T48" fmla="*/ 1065159 w 2122487"/>
              <a:gd name="T49" fmla="*/ 618808 h 2147888"/>
              <a:gd name="T50" fmla="*/ 908704 w 2122487"/>
              <a:gd name="T51" fmla="*/ 552164 h 2147888"/>
              <a:gd name="T52" fmla="*/ 737471 w 2122487"/>
              <a:gd name="T53" fmla="*/ 537849 h 2147888"/>
              <a:gd name="T54" fmla="*/ 574215 w 2122487"/>
              <a:gd name="T55" fmla="*/ 582435 h 2147888"/>
              <a:gd name="T56" fmla="*/ 444031 w 2122487"/>
              <a:gd name="T57" fmla="*/ 680760 h 2147888"/>
              <a:gd name="T58" fmla="*/ 357477 w 2122487"/>
              <a:gd name="T59" fmla="*/ 823904 h 2147888"/>
              <a:gd name="T60" fmla="*/ 327218 w 2122487"/>
              <a:gd name="T61" fmla="*/ 1000841 h 2147888"/>
              <a:gd name="T62" fmla="*/ 365217 w 2122487"/>
              <a:gd name="T63" fmla="*/ 1194908 h 2147888"/>
              <a:gd name="T64" fmla="*/ 466315 w 2122487"/>
              <a:gd name="T65" fmla="*/ 1365508 h 2147888"/>
              <a:gd name="T66" fmla="*/ 613387 w 2122487"/>
              <a:gd name="T67" fmla="*/ 1493165 h 2147888"/>
              <a:gd name="T68" fmla="*/ 788841 w 2122487"/>
              <a:gd name="T69" fmla="*/ 1565207 h 2147888"/>
              <a:gd name="T70" fmla="*/ 973913 w 2122487"/>
              <a:gd name="T71" fmla="*/ 1572012 h 2147888"/>
              <a:gd name="T72" fmla="*/ 1140454 w 2122487"/>
              <a:gd name="T73" fmla="*/ 1512173 h 2147888"/>
              <a:gd name="T74" fmla="*/ 1261958 w 2122487"/>
              <a:gd name="T75" fmla="*/ 1401881 h 2147888"/>
              <a:gd name="T76" fmla="*/ 1333970 w 2122487"/>
              <a:gd name="T77" fmla="*/ 1257093 h 2147888"/>
              <a:gd name="T78" fmla="*/ 1352970 w 2122487"/>
              <a:gd name="T79" fmla="*/ 1091891 h 2147888"/>
              <a:gd name="T80" fmla="*/ 1315439 w 2122487"/>
              <a:gd name="T81" fmla="*/ 918474 h 2147888"/>
              <a:gd name="T82" fmla="*/ 1236860 w 2122487"/>
              <a:gd name="T83" fmla="*/ 776268 h 2147888"/>
              <a:gd name="T84" fmla="*/ 1515992 w 2122487"/>
              <a:gd name="T85" fmla="*/ 787767 h 2147888"/>
              <a:gd name="T86" fmla="*/ 1600201 w 2122487"/>
              <a:gd name="T87" fmla="*/ 1046365 h 2147888"/>
              <a:gd name="T88" fmla="*/ 1601609 w 2122487"/>
              <a:gd name="T89" fmla="*/ 1305669 h 2147888"/>
              <a:gd name="T90" fmla="*/ 1520918 w 2122487"/>
              <a:gd name="T91" fmla="*/ 1543852 h 2147888"/>
              <a:gd name="T92" fmla="*/ 1360241 w 2122487"/>
              <a:gd name="T93" fmla="*/ 1741205 h 2147888"/>
              <a:gd name="T94" fmla="*/ 1120516 w 2122487"/>
              <a:gd name="T95" fmla="*/ 1871678 h 2147888"/>
              <a:gd name="T96" fmla="*/ 933333 w 2122487"/>
              <a:gd name="T97" fmla="*/ 1904296 h 2147888"/>
              <a:gd name="T98" fmla="*/ 637078 w 2122487"/>
              <a:gd name="T99" fmla="*/ 1862291 h 2147888"/>
              <a:gd name="T100" fmla="*/ 363810 w 2122487"/>
              <a:gd name="T101" fmla="*/ 1714923 h 2147888"/>
              <a:gd name="T102" fmla="*/ 147775 w 2122487"/>
              <a:gd name="T103" fmla="*/ 1479789 h 2147888"/>
              <a:gd name="T104" fmla="*/ 36357 w 2122487"/>
              <a:gd name="T105" fmla="*/ 1238790 h 2147888"/>
              <a:gd name="T106" fmla="*/ 3284 w 2122487"/>
              <a:gd name="T107" fmla="*/ 1068424 h 2147888"/>
              <a:gd name="T108" fmla="*/ 30963 w 2122487"/>
              <a:gd name="T109" fmla="*/ 773452 h 2147888"/>
              <a:gd name="T110" fmla="*/ 154578 w 2122487"/>
              <a:gd name="T111" fmla="*/ 533391 h 2147888"/>
              <a:gd name="T112" fmla="*/ 348563 w 2122487"/>
              <a:gd name="T113" fmla="*/ 365371 h 2147888"/>
              <a:gd name="T114" fmla="*/ 592276 w 2122487"/>
              <a:gd name="T115" fmla="*/ 279719 h 2147888"/>
              <a:gd name="T116" fmla="*/ 1692442 w 2122487"/>
              <a:gd name="T117" fmla="*/ 169898 h 2147888"/>
              <a:gd name="T118" fmla="*/ 1726464 w 2122487"/>
              <a:gd name="T119" fmla="*/ 211020 h 2147888"/>
              <a:gd name="T120" fmla="*/ 926586 w 2122487"/>
              <a:gd name="T121" fmla="*/ 1021959 h 2147888"/>
              <a:gd name="T122" fmla="*/ 877782 w 2122487"/>
              <a:gd name="T123" fmla="*/ 1001280 h 2147888"/>
              <a:gd name="T124" fmla="*/ 1654900 w 2122487"/>
              <a:gd name="T125" fmla="*/ 181412 h 2147888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122487" h="2147888">
                <a:moveTo>
                  <a:pt x="904800" y="776287"/>
                </a:moveTo>
                <a:lnTo>
                  <a:pt x="914580" y="776287"/>
                </a:lnTo>
                <a:lnTo>
                  <a:pt x="924095" y="776287"/>
                </a:lnTo>
                <a:lnTo>
                  <a:pt x="933610" y="776552"/>
                </a:lnTo>
                <a:lnTo>
                  <a:pt x="943390" y="777081"/>
                </a:lnTo>
                <a:lnTo>
                  <a:pt x="952906" y="777875"/>
                </a:lnTo>
                <a:lnTo>
                  <a:pt x="962421" y="778934"/>
                </a:lnTo>
                <a:lnTo>
                  <a:pt x="971937" y="780257"/>
                </a:lnTo>
                <a:lnTo>
                  <a:pt x="981452" y="781845"/>
                </a:lnTo>
                <a:lnTo>
                  <a:pt x="991232" y="783433"/>
                </a:lnTo>
                <a:lnTo>
                  <a:pt x="1000483" y="785551"/>
                </a:lnTo>
                <a:lnTo>
                  <a:pt x="1009999" y="787668"/>
                </a:lnTo>
                <a:lnTo>
                  <a:pt x="1019250" y="790050"/>
                </a:lnTo>
                <a:lnTo>
                  <a:pt x="1028501" y="792432"/>
                </a:lnTo>
                <a:lnTo>
                  <a:pt x="1037488" y="795343"/>
                </a:lnTo>
                <a:lnTo>
                  <a:pt x="1046475" y="798519"/>
                </a:lnTo>
                <a:lnTo>
                  <a:pt x="1055462" y="801431"/>
                </a:lnTo>
                <a:lnTo>
                  <a:pt x="1064448" y="804872"/>
                </a:lnTo>
                <a:lnTo>
                  <a:pt x="1072907" y="808577"/>
                </a:lnTo>
                <a:lnTo>
                  <a:pt x="1081629" y="812282"/>
                </a:lnTo>
                <a:lnTo>
                  <a:pt x="1090352" y="815988"/>
                </a:lnTo>
                <a:lnTo>
                  <a:pt x="1099074" y="820222"/>
                </a:lnTo>
                <a:lnTo>
                  <a:pt x="1107532" y="824457"/>
                </a:lnTo>
                <a:lnTo>
                  <a:pt x="1115991" y="828956"/>
                </a:lnTo>
                <a:lnTo>
                  <a:pt x="1124449" y="833721"/>
                </a:lnTo>
                <a:lnTo>
                  <a:pt x="1132643" y="838485"/>
                </a:lnTo>
                <a:lnTo>
                  <a:pt x="1140572" y="843778"/>
                </a:lnTo>
                <a:lnTo>
                  <a:pt x="1148766" y="848807"/>
                </a:lnTo>
                <a:lnTo>
                  <a:pt x="1156696" y="854100"/>
                </a:lnTo>
                <a:lnTo>
                  <a:pt x="1164625" y="859658"/>
                </a:lnTo>
                <a:lnTo>
                  <a:pt x="959514" y="1065307"/>
                </a:lnTo>
                <a:lnTo>
                  <a:pt x="956342" y="1068483"/>
                </a:lnTo>
                <a:lnTo>
                  <a:pt x="953699" y="1071394"/>
                </a:lnTo>
                <a:lnTo>
                  <a:pt x="951320" y="1074570"/>
                </a:lnTo>
                <a:lnTo>
                  <a:pt x="948941" y="1078011"/>
                </a:lnTo>
                <a:lnTo>
                  <a:pt x="946826" y="1081452"/>
                </a:lnTo>
                <a:lnTo>
                  <a:pt x="944712" y="1084628"/>
                </a:lnTo>
                <a:lnTo>
                  <a:pt x="943126" y="1088333"/>
                </a:lnTo>
                <a:lnTo>
                  <a:pt x="941804" y="1092039"/>
                </a:lnTo>
                <a:lnTo>
                  <a:pt x="940218" y="1095744"/>
                </a:lnTo>
                <a:lnTo>
                  <a:pt x="938897" y="1099185"/>
                </a:lnTo>
                <a:lnTo>
                  <a:pt x="938104" y="1103155"/>
                </a:lnTo>
                <a:lnTo>
                  <a:pt x="937311" y="1106860"/>
                </a:lnTo>
                <a:lnTo>
                  <a:pt x="936518" y="1110830"/>
                </a:lnTo>
                <a:lnTo>
                  <a:pt x="935989" y="1114536"/>
                </a:lnTo>
                <a:lnTo>
                  <a:pt x="935725" y="1118506"/>
                </a:lnTo>
                <a:lnTo>
                  <a:pt x="935725" y="1122211"/>
                </a:lnTo>
                <a:lnTo>
                  <a:pt x="935725" y="1126181"/>
                </a:lnTo>
                <a:lnTo>
                  <a:pt x="935989" y="1130151"/>
                </a:lnTo>
                <a:lnTo>
                  <a:pt x="936518" y="1133857"/>
                </a:lnTo>
                <a:lnTo>
                  <a:pt x="937311" y="1137827"/>
                </a:lnTo>
                <a:lnTo>
                  <a:pt x="938104" y="1141532"/>
                </a:lnTo>
                <a:lnTo>
                  <a:pt x="938897" y="1145502"/>
                </a:lnTo>
                <a:lnTo>
                  <a:pt x="940218" y="1148943"/>
                </a:lnTo>
                <a:lnTo>
                  <a:pt x="941804" y="1152648"/>
                </a:lnTo>
                <a:lnTo>
                  <a:pt x="943126" y="1156354"/>
                </a:lnTo>
                <a:lnTo>
                  <a:pt x="944712" y="1160059"/>
                </a:lnTo>
                <a:lnTo>
                  <a:pt x="946826" y="1163235"/>
                </a:lnTo>
                <a:lnTo>
                  <a:pt x="948941" y="1166676"/>
                </a:lnTo>
                <a:lnTo>
                  <a:pt x="951320" y="1170116"/>
                </a:lnTo>
                <a:lnTo>
                  <a:pt x="953699" y="1173292"/>
                </a:lnTo>
                <a:lnTo>
                  <a:pt x="956342" y="1176204"/>
                </a:lnTo>
                <a:lnTo>
                  <a:pt x="959514" y="1179380"/>
                </a:lnTo>
                <a:lnTo>
                  <a:pt x="962157" y="1182291"/>
                </a:lnTo>
                <a:lnTo>
                  <a:pt x="965329" y="1184673"/>
                </a:lnTo>
                <a:lnTo>
                  <a:pt x="968501" y="1187320"/>
                </a:lnTo>
                <a:lnTo>
                  <a:pt x="971408" y="1189437"/>
                </a:lnTo>
                <a:lnTo>
                  <a:pt x="974844" y="1191819"/>
                </a:lnTo>
                <a:lnTo>
                  <a:pt x="978280" y="1193407"/>
                </a:lnTo>
                <a:lnTo>
                  <a:pt x="981981" y="1195260"/>
                </a:lnTo>
                <a:lnTo>
                  <a:pt x="985417" y="1196848"/>
                </a:lnTo>
                <a:lnTo>
                  <a:pt x="989117" y="1198171"/>
                </a:lnTo>
                <a:lnTo>
                  <a:pt x="992818" y="1199495"/>
                </a:lnTo>
                <a:lnTo>
                  <a:pt x="996518" y="1200553"/>
                </a:lnTo>
                <a:lnTo>
                  <a:pt x="1000483" y="1201612"/>
                </a:lnTo>
                <a:lnTo>
                  <a:pt x="1004184" y="1202141"/>
                </a:lnTo>
                <a:lnTo>
                  <a:pt x="1008148" y="1202671"/>
                </a:lnTo>
                <a:lnTo>
                  <a:pt x="1012113" y="1202935"/>
                </a:lnTo>
                <a:lnTo>
                  <a:pt x="1016342" y="1202935"/>
                </a:lnTo>
                <a:lnTo>
                  <a:pt x="1020307" y="1202935"/>
                </a:lnTo>
                <a:lnTo>
                  <a:pt x="1024272" y="1202671"/>
                </a:lnTo>
                <a:lnTo>
                  <a:pt x="1028237" y="1202141"/>
                </a:lnTo>
                <a:lnTo>
                  <a:pt x="1032201" y="1201612"/>
                </a:lnTo>
                <a:lnTo>
                  <a:pt x="1035902" y="1200553"/>
                </a:lnTo>
                <a:lnTo>
                  <a:pt x="1039602" y="1199495"/>
                </a:lnTo>
                <a:lnTo>
                  <a:pt x="1043303" y="1198171"/>
                </a:lnTo>
                <a:lnTo>
                  <a:pt x="1047003" y="1196848"/>
                </a:lnTo>
                <a:lnTo>
                  <a:pt x="1050704" y="1195260"/>
                </a:lnTo>
                <a:lnTo>
                  <a:pt x="1054140" y="1193407"/>
                </a:lnTo>
                <a:lnTo>
                  <a:pt x="1057576" y="1191819"/>
                </a:lnTo>
                <a:lnTo>
                  <a:pt x="1061012" y="1189437"/>
                </a:lnTo>
                <a:lnTo>
                  <a:pt x="1064184" y="1187320"/>
                </a:lnTo>
                <a:lnTo>
                  <a:pt x="1067092" y="1184673"/>
                </a:lnTo>
                <a:lnTo>
                  <a:pt x="1070263" y="1182291"/>
                </a:lnTo>
                <a:lnTo>
                  <a:pt x="1073435" y="1179380"/>
                </a:lnTo>
                <a:lnTo>
                  <a:pt x="1277490" y="974790"/>
                </a:lnTo>
                <a:lnTo>
                  <a:pt x="1282776" y="982730"/>
                </a:lnTo>
                <a:lnTo>
                  <a:pt x="1288327" y="990670"/>
                </a:lnTo>
                <a:lnTo>
                  <a:pt x="1293349" y="998610"/>
                </a:lnTo>
                <a:lnTo>
                  <a:pt x="1298106" y="1007080"/>
                </a:lnTo>
                <a:lnTo>
                  <a:pt x="1302864" y="1015284"/>
                </a:lnTo>
                <a:lnTo>
                  <a:pt x="1307358" y="1024018"/>
                </a:lnTo>
                <a:lnTo>
                  <a:pt x="1311851" y="1032488"/>
                </a:lnTo>
                <a:lnTo>
                  <a:pt x="1316080" y="1041222"/>
                </a:lnTo>
                <a:lnTo>
                  <a:pt x="1320309" y="1049956"/>
                </a:lnTo>
                <a:lnTo>
                  <a:pt x="1323745" y="1058955"/>
                </a:lnTo>
                <a:lnTo>
                  <a:pt x="1327710" y="1067954"/>
                </a:lnTo>
                <a:lnTo>
                  <a:pt x="1331146" y="1077217"/>
                </a:lnTo>
                <a:lnTo>
                  <a:pt x="1334582" y="1086216"/>
                </a:lnTo>
                <a:lnTo>
                  <a:pt x="1337490" y="1095744"/>
                </a:lnTo>
                <a:lnTo>
                  <a:pt x="1340662" y="1105007"/>
                </a:lnTo>
                <a:lnTo>
                  <a:pt x="1343569" y="1114536"/>
                </a:lnTo>
                <a:lnTo>
                  <a:pt x="1345948" y="1124328"/>
                </a:lnTo>
                <a:lnTo>
                  <a:pt x="1348327" y="1134386"/>
                </a:lnTo>
                <a:lnTo>
                  <a:pt x="1350442" y="1144179"/>
                </a:lnTo>
                <a:lnTo>
                  <a:pt x="1352556" y="1153971"/>
                </a:lnTo>
                <a:lnTo>
                  <a:pt x="1354142" y="1164029"/>
                </a:lnTo>
                <a:lnTo>
                  <a:pt x="1355464" y="1173822"/>
                </a:lnTo>
                <a:lnTo>
                  <a:pt x="1356785" y="1183350"/>
                </a:lnTo>
                <a:lnTo>
                  <a:pt x="1357578" y="1193143"/>
                </a:lnTo>
                <a:lnTo>
                  <a:pt x="1358371" y="1202935"/>
                </a:lnTo>
                <a:lnTo>
                  <a:pt x="1358900" y="1212464"/>
                </a:lnTo>
                <a:lnTo>
                  <a:pt x="1358900" y="1221992"/>
                </a:lnTo>
                <a:lnTo>
                  <a:pt x="1358900" y="1231520"/>
                </a:lnTo>
                <a:lnTo>
                  <a:pt x="1358900" y="1241048"/>
                </a:lnTo>
                <a:lnTo>
                  <a:pt x="1358371" y="1250576"/>
                </a:lnTo>
                <a:lnTo>
                  <a:pt x="1357843" y="1260104"/>
                </a:lnTo>
                <a:lnTo>
                  <a:pt x="1357050" y="1269368"/>
                </a:lnTo>
                <a:lnTo>
                  <a:pt x="1355728" y="1278631"/>
                </a:lnTo>
                <a:lnTo>
                  <a:pt x="1354406" y="1287895"/>
                </a:lnTo>
                <a:lnTo>
                  <a:pt x="1353085" y="1296893"/>
                </a:lnTo>
                <a:lnTo>
                  <a:pt x="1350970" y="1306157"/>
                </a:lnTo>
                <a:lnTo>
                  <a:pt x="1349120" y="1315156"/>
                </a:lnTo>
                <a:lnTo>
                  <a:pt x="1346741" y="1324154"/>
                </a:lnTo>
                <a:lnTo>
                  <a:pt x="1344627" y="1332889"/>
                </a:lnTo>
                <a:lnTo>
                  <a:pt x="1341983" y="1341358"/>
                </a:lnTo>
                <a:lnTo>
                  <a:pt x="1339076" y="1350092"/>
                </a:lnTo>
                <a:lnTo>
                  <a:pt x="1336168" y="1358826"/>
                </a:lnTo>
                <a:lnTo>
                  <a:pt x="1332732" y="1367296"/>
                </a:lnTo>
                <a:lnTo>
                  <a:pt x="1329560" y="1375500"/>
                </a:lnTo>
                <a:lnTo>
                  <a:pt x="1325860" y="1383970"/>
                </a:lnTo>
                <a:lnTo>
                  <a:pt x="1321895" y="1391910"/>
                </a:lnTo>
                <a:lnTo>
                  <a:pt x="1317930" y="1399850"/>
                </a:lnTo>
                <a:lnTo>
                  <a:pt x="1313701" y="1407790"/>
                </a:lnTo>
                <a:lnTo>
                  <a:pt x="1309208" y="1415730"/>
                </a:lnTo>
                <a:lnTo>
                  <a:pt x="1304450" y="1423406"/>
                </a:lnTo>
                <a:lnTo>
                  <a:pt x="1299428" y="1431081"/>
                </a:lnTo>
                <a:lnTo>
                  <a:pt x="1294406" y="1438492"/>
                </a:lnTo>
                <a:lnTo>
                  <a:pt x="1289384" y="1445638"/>
                </a:lnTo>
                <a:lnTo>
                  <a:pt x="1283833" y="1453049"/>
                </a:lnTo>
                <a:lnTo>
                  <a:pt x="1278018" y="1459930"/>
                </a:lnTo>
                <a:lnTo>
                  <a:pt x="1272203" y="1466812"/>
                </a:lnTo>
                <a:lnTo>
                  <a:pt x="1266388" y="1473428"/>
                </a:lnTo>
                <a:lnTo>
                  <a:pt x="1260044" y="1480045"/>
                </a:lnTo>
                <a:lnTo>
                  <a:pt x="1253701" y="1486397"/>
                </a:lnTo>
                <a:lnTo>
                  <a:pt x="1247093" y="1492749"/>
                </a:lnTo>
                <a:lnTo>
                  <a:pt x="1240221" y="1498837"/>
                </a:lnTo>
                <a:lnTo>
                  <a:pt x="1233613" y="1504659"/>
                </a:lnTo>
                <a:lnTo>
                  <a:pt x="1226212" y="1510218"/>
                </a:lnTo>
                <a:lnTo>
                  <a:pt x="1218811" y="1516040"/>
                </a:lnTo>
                <a:lnTo>
                  <a:pt x="1211674" y="1521334"/>
                </a:lnTo>
                <a:lnTo>
                  <a:pt x="1203745" y="1526362"/>
                </a:lnTo>
                <a:lnTo>
                  <a:pt x="1195815" y="1531391"/>
                </a:lnTo>
                <a:lnTo>
                  <a:pt x="1187885" y="1536155"/>
                </a:lnTo>
                <a:lnTo>
                  <a:pt x="1179691" y="1540655"/>
                </a:lnTo>
                <a:lnTo>
                  <a:pt x="1171233" y="1545154"/>
                </a:lnTo>
                <a:lnTo>
                  <a:pt x="1162775" y="1549389"/>
                </a:lnTo>
                <a:lnTo>
                  <a:pt x="1154053" y="1553359"/>
                </a:lnTo>
                <a:lnTo>
                  <a:pt x="1145066" y="1557064"/>
                </a:lnTo>
                <a:lnTo>
                  <a:pt x="1136079" y="1560240"/>
                </a:lnTo>
                <a:lnTo>
                  <a:pt x="1127092" y="1563681"/>
                </a:lnTo>
                <a:lnTo>
                  <a:pt x="1117577" y="1566592"/>
                </a:lnTo>
                <a:lnTo>
                  <a:pt x="1108325" y="1569239"/>
                </a:lnTo>
                <a:lnTo>
                  <a:pt x="1098546" y="1571886"/>
                </a:lnTo>
                <a:lnTo>
                  <a:pt x="1089030" y="1574003"/>
                </a:lnTo>
                <a:lnTo>
                  <a:pt x="1078986" y="1576385"/>
                </a:lnTo>
                <a:lnTo>
                  <a:pt x="1068942" y="1577973"/>
                </a:lnTo>
                <a:lnTo>
                  <a:pt x="1058633" y="1579296"/>
                </a:lnTo>
                <a:lnTo>
                  <a:pt x="1048589" y="1580620"/>
                </a:lnTo>
                <a:lnTo>
                  <a:pt x="1038545" y="1581678"/>
                </a:lnTo>
                <a:lnTo>
                  <a:pt x="1028501" y="1582208"/>
                </a:lnTo>
                <a:lnTo>
                  <a:pt x="1017928" y="1582472"/>
                </a:lnTo>
                <a:lnTo>
                  <a:pt x="1007884" y="1582737"/>
                </a:lnTo>
                <a:lnTo>
                  <a:pt x="997840" y="1582472"/>
                </a:lnTo>
                <a:lnTo>
                  <a:pt x="987796" y="1582208"/>
                </a:lnTo>
                <a:lnTo>
                  <a:pt x="977752" y="1581414"/>
                </a:lnTo>
                <a:lnTo>
                  <a:pt x="967443" y="1580620"/>
                </a:lnTo>
                <a:lnTo>
                  <a:pt x="957399" y="1579032"/>
                </a:lnTo>
                <a:lnTo>
                  <a:pt x="947355" y="1577708"/>
                </a:lnTo>
                <a:lnTo>
                  <a:pt x="937575" y="1576120"/>
                </a:lnTo>
                <a:lnTo>
                  <a:pt x="927531" y="1574003"/>
                </a:lnTo>
                <a:lnTo>
                  <a:pt x="917487" y="1571886"/>
                </a:lnTo>
                <a:lnTo>
                  <a:pt x="907443" y="1569239"/>
                </a:lnTo>
                <a:lnTo>
                  <a:pt x="897663" y="1566857"/>
                </a:lnTo>
                <a:lnTo>
                  <a:pt x="887883" y="1563681"/>
                </a:lnTo>
                <a:lnTo>
                  <a:pt x="878103" y="1560505"/>
                </a:lnTo>
                <a:lnTo>
                  <a:pt x="868324" y="1557064"/>
                </a:lnTo>
                <a:lnTo>
                  <a:pt x="858808" y="1553359"/>
                </a:lnTo>
                <a:lnTo>
                  <a:pt x="849028" y="1549389"/>
                </a:lnTo>
                <a:lnTo>
                  <a:pt x="839513" y="1545419"/>
                </a:lnTo>
                <a:lnTo>
                  <a:pt x="829997" y="1540919"/>
                </a:lnTo>
                <a:lnTo>
                  <a:pt x="820746" y="1536420"/>
                </a:lnTo>
                <a:lnTo>
                  <a:pt x="811495" y="1531656"/>
                </a:lnTo>
                <a:lnTo>
                  <a:pt x="802508" y="1526627"/>
                </a:lnTo>
                <a:lnTo>
                  <a:pt x="793257" y="1521334"/>
                </a:lnTo>
                <a:lnTo>
                  <a:pt x="784535" y="1515776"/>
                </a:lnTo>
                <a:lnTo>
                  <a:pt x="775548" y="1509953"/>
                </a:lnTo>
                <a:lnTo>
                  <a:pt x="766825" y="1504130"/>
                </a:lnTo>
                <a:lnTo>
                  <a:pt x="758367" y="1498307"/>
                </a:lnTo>
                <a:lnTo>
                  <a:pt x="749909" y="1491691"/>
                </a:lnTo>
                <a:lnTo>
                  <a:pt x="741451" y="1485339"/>
                </a:lnTo>
                <a:lnTo>
                  <a:pt x="733257" y="1478457"/>
                </a:lnTo>
                <a:lnTo>
                  <a:pt x="725063" y="1471840"/>
                </a:lnTo>
                <a:lnTo>
                  <a:pt x="717398" y="1464694"/>
                </a:lnTo>
                <a:lnTo>
                  <a:pt x="709468" y="1457548"/>
                </a:lnTo>
                <a:lnTo>
                  <a:pt x="701803" y="1450137"/>
                </a:lnTo>
                <a:lnTo>
                  <a:pt x="694402" y="1442197"/>
                </a:lnTo>
                <a:lnTo>
                  <a:pt x="687001" y="1434787"/>
                </a:lnTo>
                <a:lnTo>
                  <a:pt x="679864" y="1426582"/>
                </a:lnTo>
                <a:lnTo>
                  <a:pt x="672992" y="1418377"/>
                </a:lnTo>
                <a:lnTo>
                  <a:pt x="666120" y="1410172"/>
                </a:lnTo>
                <a:lnTo>
                  <a:pt x="659512" y="1401967"/>
                </a:lnTo>
                <a:lnTo>
                  <a:pt x="652904" y="1393233"/>
                </a:lnTo>
                <a:lnTo>
                  <a:pt x="646824" y="1384499"/>
                </a:lnTo>
                <a:lnTo>
                  <a:pt x="641009" y="1375500"/>
                </a:lnTo>
                <a:lnTo>
                  <a:pt x="635194" y="1366502"/>
                </a:lnTo>
                <a:lnTo>
                  <a:pt x="629379" y="1357238"/>
                </a:lnTo>
                <a:lnTo>
                  <a:pt x="623829" y="1347975"/>
                </a:lnTo>
                <a:lnTo>
                  <a:pt x="618807" y="1338447"/>
                </a:lnTo>
                <a:lnTo>
                  <a:pt x="613784" y="1328918"/>
                </a:lnTo>
                <a:lnTo>
                  <a:pt x="609027" y="1319126"/>
                </a:lnTo>
                <a:lnTo>
                  <a:pt x="604533" y="1309068"/>
                </a:lnTo>
                <a:lnTo>
                  <a:pt x="600040" y="1299275"/>
                </a:lnTo>
                <a:lnTo>
                  <a:pt x="595811" y="1289218"/>
                </a:lnTo>
                <a:lnTo>
                  <a:pt x="592110" y="1278896"/>
                </a:lnTo>
                <a:lnTo>
                  <a:pt x="588410" y="1268309"/>
                </a:lnTo>
                <a:lnTo>
                  <a:pt x="585238" y="1257987"/>
                </a:lnTo>
                <a:lnTo>
                  <a:pt x="581802" y="1247665"/>
                </a:lnTo>
                <a:lnTo>
                  <a:pt x="578894" y="1237078"/>
                </a:lnTo>
                <a:lnTo>
                  <a:pt x="576515" y="1225962"/>
                </a:lnTo>
                <a:lnTo>
                  <a:pt x="573872" y="1215375"/>
                </a:lnTo>
                <a:lnTo>
                  <a:pt x="572022" y="1204523"/>
                </a:lnTo>
                <a:lnTo>
                  <a:pt x="570172" y="1193937"/>
                </a:lnTo>
                <a:lnTo>
                  <a:pt x="568586" y="1183615"/>
                </a:lnTo>
                <a:lnTo>
                  <a:pt x="567529" y="1173028"/>
                </a:lnTo>
                <a:lnTo>
                  <a:pt x="566736" y="1162441"/>
                </a:lnTo>
                <a:lnTo>
                  <a:pt x="565678" y="1152119"/>
                </a:lnTo>
                <a:lnTo>
                  <a:pt x="565414" y="1141797"/>
                </a:lnTo>
                <a:lnTo>
                  <a:pt x="565150" y="1131210"/>
                </a:lnTo>
                <a:lnTo>
                  <a:pt x="565414" y="1121152"/>
                </a:lnTo>
                <a:lnTo>
                  <a:pt x="565678" y="1110830"/>
                </a:lnTo>
                <a:lnTo>
                  <a:pt x="566471" y="1100773"/>
                </a:lnTo>
                <a:lnTo>
                  <a:pt x="567529" y="1090980"/>
                </a:lnTo>
                <a:lnTo>
                  <a:pt x="568586" y="1080923"/>
                </a:lnTo>
                <a:lnTo>
                  <a:pt x="569907" y="1071130"/>
                </a:lnTo>
                <a:lnTo>
                  <a:pt x="571493" y="1061337"/>
                </a:lnTo>
                <a:lnTo>
                  <a:pt x="573344" y="1051809"/>
                </a:lnTo>
                <a:lnTo>
                  <a:pt x="575723" y="1042281"/>
                </a:lnTo>
                <a:lnTo>
                  <a:pt x="577837" y="1033017"/>
                </a:lnTo>
                <a:lnTo>
                  <a:pt x="580480" y="1023754"/>
                </a:lnTo>
                <a:lnTo>
                  <a:pt x="583123" y="1014755"/>
                </a:lnTo>
                <a:lnTo>
                  <a:pt x="586295" y="1005756"/>
                </a:lnTo>
                <a:lnTo>
                  <a:pt x="589467" y="996757"/>
                </a:lnTo>
                <a:lnTo>
                  <a:pt x="592903" y="988023"/>
                </a:lnTo>
                <a:lnTo>
                  <a:pt x="596604" y="979289"/>
                </a:lnTo>
                <a:lnTo>
                  <a:pt x="600568" y="970820"/>
                </a:lnTo>
                <a:lnTo>
                  <a:pt x="604533" y="962615"/>
                </a:lnTo>
                <a:lnTo>
                  <a:pt x="609027" y="954410"/>
                </a:lnTo>
                <a:lnTo>
                  <a:pt x="613520" y="946205"/>
                </a:lnTo>
                <a:lnTo>
                  <a:pt x="618278" y="938001"/>
                </a:lnTo>
                <a:lnTo>
                  <a:pt x="623036" y="930590"/>
                </a:lnTo>
                <a:lnTo>
                  <a:pt x="628322" y="922650"/>
                </a:lnTo>
                <a:lnTo>
                  <a:pt x="633344" y="915239"/>
                </a:lnTo>
                <a:lnTo>
                  <a:pt x="638895" y="908093"/>
                </a:lnTo>
                <a:lnTo>
                  <a:pt x="644710" y="900947"/>
                </a:lnTo>
                <a:lnTo>
                  <a:pt x="650525" y="894065"/>
                </a:lnTo>
                <a:lnTo>
                  <a:pt x="656340" y="887184"/>
                </a:lnTo>
                <a:lnTo>
                  <a:pt x="662683" y="880567"/>
                </a:lnTo>
                <a:lnTo>
                  <a:pt x="669027" y="873950"/>
                </a:lnTo>
                <a:lnTo>
                  <a:pt x="675371" y="867863"/>
                </a:lnTo>
                <a:lnTo>
                  <a:pt x="682243" y="861511"/>
                </a:lnTo>
                <a:lnTo>
                  <a:pt x="688851" y="855688"/>
                </a:lnTo>
                <a:lnTo>
                  <a:pt x="695988" y="850130"/>
                </a:lnTo>
                <a:lnTo>
                  <a:pt x="703124" y="844572"/>
                </a:lnTo>
                <a:lnTo>
                  <a:pt x="710525" y="839279"/>
                </a:lnTo>
                <a:lnTo>
                  <a:pt x="718190" y="833985"/>
                </a:lnTo>
                <a:lnTo>
                  <a:pt x="725591" y="828956"/>
                </a:lnTo>
                <a:lnTo>
                  <a:pt x="733521" y="824192"/>
                </a:lnTo>
                <a:lnTo>
                  <a:pt x="741451" y="819693"/>
                </a:lnTo>
                <a:lnTo>
                  <a:pt x="749644" y="815458"/>
                </a:lnTo>
                <a:lnTo>
                  <a:pt x="757574" y="811224"/>
                </a:lnTo>
                <a:lnTo>
                  <a:pt x="765768" y="807518"/>
                </a:lnTo>
                <a:lnTo>
                  <a:pt x="774226" y="803813"/>
                </a:lnTo>
                <a:lnTo>
                  <a:pt x="782949" y="800372"/>
                </a:lnTo>
                <a:lnTo>
                  <a:pt x="791671" y="796931"/>
                </a:lnTo>
                <a:lnTo>
                  <a:pt x="800394" y="794285"/>
                </a:lnTo>
                <a:lnTo>
                  <a:pt x="809381" y="791373"/>
                </a:lnTo>
                <a:lnTo>
                  <a:pt x="818632" y="788991"/>
                </a:lnTo>
                <a:lnTo>
                  <a:pt x="827883" y="786345"/>
                </a:lnTo>
                <a:lnTo>
                  <a:pt x="837134" y="784492"/>
                </a:lnTo>
                <a:lnTo>
                  <a:pt x="846650" y="782375"/>
                </a:lnTo>
                <a:lnTo>
                  <a:pt x="856165" y="780787"/>
                </a:lnTo>
                <a:lnTo>
                  <a:pt x="865680" y="779198"/>
                </a:lnTo>
                <a:lnTo>
                  <a:pt x="875460" y="778140"/>
                </a:lnTo>
                <a:lnTo>
                  <a:pt x="885240" y="777346"/>
                </a:lnTo>
                <a:lnTo>
                  <a:pt x="894756" y="776816"/>
                </a:lnTo>
                <a:lnTo>
                  <a:pt x="904800" y="776287"/>
                </a:lnTo>
                <a:close/>
                <a:moveTo>
                  <a:pt x="797783" y="304800"/>
                </a:moveTo>
                <a:lnTo>
                  <a:pt x="819466" y="304800"/>
                </a:lnTo>
                <a:lnTo>
                  <a:pt x="840885" y="305594"/>
                </a:lnTo>
                <a:lnTo>
                  <a:pt x="862304" y="306652"/>
                </a:lnTo>
                <a:lnTo>
                  <a:pt x="883722" y="307975"/>
                </a:lnTo>
                <a:lnTo>
                  <a:pt x="904877" y="310356"/>
                </a:lnTo>
                <a:lnTo>
                  <a:pt x="925767" y="312738"/>
                </a:lnTo>
                <a:lnTo>
                  <a:pt x="946921" y="315913"/>
                </a:lnTo>
                <a:lnTo>
                  <a:pt x="968075" y="319617"/>
                </a:lnTo>
                <a:lnTo>
                  <a:pt x="988701" y="323586"/>
                </a:lnTo>
                <a:lnTo>
                  <a:pt x="1009591" y="328083"/>
                </a:lnTo>
                <a:lnTo>
                  <a:pt x="1029952" y="333111"/>
                </a:lnTo>
                <a:lnTo>
                  <a:pt x="1050577" y="338402"/>
                </a:lnTo>
                <a:lnTo>
                  <a:pt x="1070674" y="344223"/>
                </a:lnTo>
                <a:lnTo>
                  <a:pt x="1090770" y="350838"/>
                </a:lnTo>
                <a:lnTo>
                  <a:pt x="1110603" y="357188"/>
                </a:lnTo>
                <a:lnTo>
                  <a:pt x="1130170" y="364331"/>
                </a:lnTo>
                <a:lnTo>
                  <a:pt x="1149474" y="371740"/>
                </a:lnTo>
                <a:lnTo>
                  <a:pt x="1168513" y="379677"/>
                </a:lnTo>
                <a:lnTo>
                  <a:pt x="1187816" y="387879"/>
                </a:lnTo>
                <a:lnTo>
                  <a:pt x="1206855" y="396611"/>
                </a:lnTo>
                <a:lnTo>
                  <a:pt x="1225629" y="405606"/>
                </a:lnTo>
                <a:lnTo>
                  <a:pt x="1244139" y="415131"/>
                </a:lnTo>
                <a:lnTo>
                  <a:pt x="1262649" y="424656"/>
                </a:lnTo>
                <a:lnTo>
                  <a:pt x="1280895" y="434975"/>
                </a:lnTo>
                <a:lnTo>
                  <a:pt x="1298876" y="445294"/>
                </a:lnTo>
                <a:lnTo>
                  <a:pt x="1316593" y="456406"/>
                </a:lnTo>
                <a:lnTo>
                  <a:pt x="1334310" y="467519"/>
                </a:lnTo>
                <a:lnTo>
                  <a:pt x="1351762" y="479161"/>
                </a:lnTo>
                <a:lnTo>
                  <a:pt x="1368686" y="491067"/>
                </a:lnTo>
                <a:lnTo>
                  <a:pt x="1385609" y="503502"/>
                </a:lnTo>
                <a:lnTo>
                  <a:pt x="1404648" y="517790"/>
                </a:lnTo>
                <a:lnTo>
                  <a:pt x="1423158" y="532871"/>
                </a:lnTo>
                <a:lnTo>
                  <a:pt x="1441404" y="548217"/>
                </a:lnTo>
                <a:lnTo>
                  <a:pt x="1459385" y="563563"/>
                </a:lnTo>
                <a:lnTo>
                  <a:pt x="1273491" y="749565"/>
                </a:lnTo>
                <a:lnTo>
                  <a:pt x="1260270" y="738717"/>
                </a:lnTo>
                <a:lnTo>
                  <a:pt x="1253394" y="733161"/>
                </a:lnTo>
                <a:lnTo>
                  <a:pt x="1246519" y="728134"/>
                </a:lnTo>
                <a:lnTo>
                  <a:pt x="1235149" y="720196"/>
                </a:lnTo>
                <a:lnTo>
                  <a:pt x="1224043" y="712259"/>
                </a:lnTo>
                <a:lnTo>
                  <a:pt x="1212408" y="704850"/>
                </a:lnTo>
                <a:lnTo>
                  <a:pt x="1200773" y="697706"/>
                </a:lnTo>
                <a:lnTo>
                  <a:pt x="1188874" y="690298"/>
                </a:lnTo>
                <a:lnTo>
                  <a:pt x="1176710" y="683684"/>
                </a:lnTo>
                <a:lnTo>
                  <a:pt x="1164811" y="677069"/>
                </a:lnTo>
                <a:lnTo>
                  <a:pt x="1152647" y="670719"/>
                </a:lnTo>
                <a:lnTo>
                  <a:pt x="1140219" y="664634"/>
                </a:lnTo>
                <a:lnTo>
                  <a:pt x="1128055" y="658813"/>
                </a:lnTo>
                <a:lnTo>
                  <a:pt x="1115362" y="653521"/>
                </a:lnTo>
                <a:lnTo>
                  <a:pt x="1102670" y="648229"/>
                </a:lnTo>
                <a:lnTo>
                  <a:pt x="1089713" y="643202"/>
                </a:lnTo>
                <a:lnTo>
                  <a:pt x="1076756" y="638704"/>
                </a:lnTo>
                <a:lnTo>
                  <a:pt x="1064063" y="634206"/>
                </a:lnTo>
                <a:lnTo>
                  <a:pt x="1051106" y="629973"/>
                </a:lnTo>
                <a:lnTo>
                  <a:pt x="1037885" y="626004"/>
                </a:lnTo>
                <a:lnTo>
                  <a:pt x="1024399" y="622565"/>
                </a:lnTo>
                <a:lnTo>
                  <a:pt x="1010913" y="619390"/>
                </a:lnTo>
                <a:lnTo>
                  <a:pt x="997427" y="616479"/>
                </a:lnTo>
                <a:lnTo>
                  <a:pt x="983941" y="613569"/>
                </a:lnTo>
                <a:lnTo>
                  <a:pt x="970191" y="611452"/>
                </a:lnTo>
                <a:lnTo>
                  <a:pt x="956705" y="609336"/>
                </a:lnTo>
                <a:lnTo>
                  <a:pt x="942954" y="607748"/>
                </a:lnTo>
                <a:lnTo>
                  <a:pt x="928940" y="606425"/>
                </a:lnTo>
                <a:lnTo>
                  <a:pt x="915189" y="605102"/>
                </a:lnTo>
                <a:lnTo>
                  <a:pt x="901439" y="604573"/>
                </a:lnTo>
                <a:lnTo>
                  <a:pt x="887424" y="604044"/>
                </a:lnTo>
                <a:lnTo>
                  <a:pt x="873410" y="604044"/>
                </a:lnTo>
                <a:lnTo>
                  <a:pt x="859395" y="604573"/>
                </a:lnTo>
                <a:lnTo>
                  <a:pt x="845380" y="605102"/>
                </a:lnTo>
                <a:lnTo>
                  <a:pt x="831365" y="606425"/>
                </a:lnTo>
                <a:lnTo>
                  <a:pt x="817351" y="607748"/>
                </a:lnTo>
                <a:lnTo>
                  <a:pt x="803071" y="609336"/>
                </a:lnTo>
                <a:lnTo>
                  <a:pt x="789057" y="611452"/>
                </a:lnTo>
                <a:lnTo>
                  <a:pt x="775306" y="613834"/>
                </a:lnTo>
                <a:lnTo>
                  <a:pt x="761820" y="616744"/>
                </a:lnTo>
                <a:lnTo>
                  <a:pt x="748599" y="619919"/>
                </a:lnTo>
                <a:lnTo>
                  <a:pt x="735377" y="623359"/>
                </a:lnTo>
                <a:lnTo>
                  <a:pt x="722156" y="627063"/>
                </a:lnTo>
                <a:lnTo>
                  <a:pt x="709199" y="631296"/>
                </a:lnTo>
                <a:lnTo>
                  <a:pt x="696506" y="635794"/>
                </a:lnTo>
                <a:lnTo>
                  <a:pt x="683814" y="640556"/>
                </a:lnTo>
                <a:lnTo>
                  <a:pt x="671650" y="645584"/>
                </a:lnTo>
                <a:lnTo>
                  <a:pt x="659486" y="650875"/>
                </a:lnTo>
                <a:lnTo>
                  <a:pt x="647323" y="656696"/>
                </a:lnTo>
                <a:lnTo>
                  <a:pt x="635952" y="662517"/>
                </a:lnTo>
                <a:lnTo>
                  <a:pt x="624053" y="668867"/>
                </a:lnTo>
                <a:lnTo>
                  <a:pt x="612682" y="675481"/>
                </a:lnTo>
                <a:lnTo>
                  <a:pt x="601312" y="682361"/>
                </a:lnTo>
                <a:lnTo>
                  <a:pt x="590206" y="689769"/>
                </a:lnTo>
                <a:lnTo>
                  <a:pt x="579100" y="697442"/>
                </a:lnTo>
                <a:lnTo>
                  <a:pt x="568523" y="705115"/>
                </a:lnTo>
                <a:lnTo>
                  <a:pt x="558210" y="713317"/>
                </a:lnTo>
                <a:lnTo>
                  <a:pt x="548162" y="721784"/>
                </a:lnTo>
                <a:lnTo>
                  <a:pt x="537849" y="730515"/>
                </a:lnTo>
                <a:lnTo>
                  <a:pt x="528329" y="739246"/>
                </a:lnTo>
                <a:lnTo>
                  <a:pt x="518810" y="748507"/>
                </a:lnTo>
                <a:lnTo>
                  <a:pt x="509555" y="758032"/>
                </a:lnTo>
                <a:lnTo>
                  <a:pt x="500564" y="767557"/>
                </a:lnTo>
                <a:lnTo>
                  <a:pt x="491838" y="777346"/>
                </a:lnTo>
                <a:lnTo>
                  <a:pt x="483641" y="787665"/>
                </a:lnTo>
                <a:lnTo>
                  <a:pt x="475444" y="798248"/>
                </a:lnTo>
                <a:lnTo>
                  <a:pt x="467246" y="808832"/>
                </a:lnTo>
                <a:lnTo>
                  <a:pt x="459578" y="819679"/>
                </a:lnTo>
                <a:lnTo>
                  <a:pt x="452174" y="831057"/>
                </a:lnTo>
                <a:lnTo>
                  <a:pt x="444770" y="842434"/>
                </a:lnTo>
                <a:lnTo>
                  <a:pt x="438159" y="854340"/>
                </a:lnTo>
                <a:lnTo>
                  <a:pt x="431284" y="866246"/>
                </a:lnTo>
                <a:lnTo>
                  <a:pt x="425202" y="878417"/>
                </a:lnTo>
                <a:lnTo>
                  <a:pt x="419120" y="890852"/>
                </a:lnTo>
                <a:lnTo>
                  <a:pt x="413303" y="903288"/>
                </a:lnTo>
                <a:lnTo>
                  <a:pt x="408014" y="915988"/>
                </a:lnTo>
                <a:lnTo>
                  <a:pt x="402990" y="928952"/>
                </a:lnTo>
                <a:lnTo>
                  <a:pt x="398495" y="941917"/>
                </a:lnTo>
                <a:lnTo>
                  <a:pt x="393999" y="955411"/>
                </a:lnTo>
                <a:lnTo>
                  <a:pt x="390033" y="968905"/>
                </a:lnTo>
                <a:lnTo>
                  <a:pt x="386331" y="982398"/>
                </a:lnTo>
                <a:lnTo>
                  <a:pt x="383158" y="996157"/>
                </a:lnTo>
                <a:lnTo>
                  <a:pt x="379985" y="1010180"/>
                </a:lnTo>
                <a:lnTo>
                  <a:pt x="377076" y="1024467"/>
                </a:lnTo>
                <a:lnTo>
                  <a:pt x="374961" y="1038755"/>
                </a:lnTo>
                <a:lnTo>
                  <a:pt x="372845" y="1053571"/>
                </a:lnTo>
                <a:lnTo>
                  <a:pt x="371523" y="1068388"/>
                </a:lnTo>
                <a:lnTo>
                  <a:pt x="370201" y="1083205"/>
                </a:lnTo>
                <a:lnTo>
                  <a:pt x="369672" y="1098021"/>
                </a:lnTo>
                <a:lnTo>
                  <a:pt x="368879" y="1113367"/>
                </a:lnTo>
                <a:lnTo>
                  <a:pt x="368879" y="1128448"/>
                </a:lnTo>
                <a:lnTo>
                  <a:pt x="369143" y="1143794"/>
                </a:lnTo>
                <a:lnTo>
                  <a:pt x="370201" y="1159140"/>
                </a:lnTo>
                <a:lnTo>
                  <a:pt x="371523" y="1174750"/>
                </a:lnTo>
                <a:lnTo>
                  <a:pt x="372845" y="1190096"/>
                </a:lnTo>
                <a:lnTo>
                  <a:pt x="374961" y="1205971"/>
                </a:lnTo>
                <a:lnTo>
                  <a:pt x="377340" y="1221582"/>
                </a:lnTo>
                <a:lnTo>
                  <a:pt x="380249" y="1237721"/>
                </a:lnTo>
                <a:lnTo>
                  <a:pt x="383687" y="1253332"/>
                </a:lnTo>
                <a:lnTo>
                  <a:pt x="387124" y="1269471"/>
                </a:lnTo>
                <a:lnTo>
                  <a:pt x="391355" y="1285346"/>
                </a:lnTo>
                <a:lnTo>
                  <a:pt x="395850" y="1300957"/>
                </a:lnTo>
                <a:lnTo>
                  <a:pt x="400875" y="1316567"/>
                </a:lnTo>
                <a:lnTo>
                  <a:pt x="406163" y="1331648"/>
                </a:lnTo>
                <a:lnTo>
                  <a:pt x="411716" y="1347259"/>
                </a:lnTo>
                <a:lnTo>
                  <a:pt x="417798" y="1362075"/>
                </a:lnTo>
                <a:lnTo>
                  <a:pt x="423880" y="1376892"/>
                </a:lnTo>
                <a:lnTo>
                  <a:pt x="430755" y="1391709"/>
                </a:lnTo>
                <a:lnTo>
                  <a:pt x="437630" y="1406261"/>
                </a:lnTo>
                <a:lnTo>
                  <a:pt x="445034" y="1420548"/>
                </a:lnTo>
                <a:lnTo>
                  <a:pt x="452967" y="1434571"/>
                </a:lnTo>
                <a:lnTo>
                  <a:pt x="460900" y="1448330"/>
                </a:lnTo>
                <a:lnTo>
                  <a:pt x="469097" y="1462088"/>
                </a:lnTo>
                <a:lnTo>
                  <a:pt x="477823" y="1475582"/>
                </a:lnTo>
                <a:lnTo>
                  <a:pt x="486814" y="1488811"/>
                </a:lnTo>
                <a:lnTo>
                  <a:pt x="496069" y="1502040"/>
                </a:lnTo>
                <a:lnTo>
                  <a:pt x="505589" y="1515005"/>
                </a:lnTo>
                <a:lnTo>
                  <a:pt x="515637" y="1527176"/>
                </a:lnTo>
                <a:lnTo>
                  <a:pt x="525685" y="1539611"/>
                </a:lnTo>
                <a:lnTo>
                  <a:pt x="535733" y="1551782"/>
                </a:lnTo>
                <a:lnTo>
                  <a:pt x="546311" y="1563423"/>
                </a:lnTo>
                <a:lnTo>
                  <a:pt x="557417" y="1575065"/>
                </a:lnTo>
                <a:lnTo>
                  <a:pt x="568523" y="1586442"/>
                </a:lnTo>
                <a:lnTo>
                  <a:pt x="579893" y="1597555"/>
                </a:lnTo>
                <a:lnTo>
                  <a:pt x="591264" y="1608138"/>
                </a:lnTo>
                <a:lnTo>
                  <a:pt x="603163" y="1618457"/>
                </a:lnTo>
                <a:lnTo>
                  <a:pt x="615062" y="1628776"/>
                </a:lnTo>
                <a:lnTo>
                  <a:pt x="627490" y="1638830"/>
                </a:lnTo>
                <a:lnTo>
                  <a:pt x="639919" y="1648355"/>
                </a:lnTo>
                <a:lnTo>
                  <a:pt x="652347" y="1657615"/>
                </a:lnTo>
                <a:lnTo>
                  <a:pt x="665304" y="1666611"/>
                </a:lnTo>
                <a:lnTo>
                  <a:pt x="678261" y="1675342"/>
                </a:lnTo>
                <a:lnTo>
                  <a:pt x="691482" y="1683544"/>
                </a:lnTo>
                <a:lnTo>
                  <a:pt x="704968" y="1691482"/>
                </a:lnTo>
                <a:lnTo>
                  <a:pt x="718454" y="1699155"/>
                </a:lnTo>
                <a:lnTo>
                  <a:pt x="731940" y="1706828"/>
                </a:lnTo>
                <a:lnTo>
                  <a:pt x="745690" y="1713707"/>
                </a:lnTo>
                <a:lnTo>
                  <a:pt x="759441" y="1720057"/>
                </a:lnTo>
                <a:lnTo>
                  <a:pt x="773455" y="1726671"/>
                </a:lnTo>
                <a:lnTo>
                  <a:pt x="787734" y="1732492"/>
                </a:lnTo>
                <a:lnTo>
                  <a:pt x="801749" y="1738313"/>
                </a:lnTo>
                <a:lnTo>
                  <a:pt x="816293" y="1743605"/>
                </a:lnTo>
                <a:lnTo>
                  <a:pt x="830836" y="1748632"/>
                </a:lnTo>
                <a:lnTo>
                  <a:pt x="845380" y="1753130"/>
                </a:lnTo>
                <a:lnTo>
                  <a:pt x="859924" y="1757363"/>
                </a:lnTo>
                <a:lnTo>
                  <a:pt x="874732" y="1761067"/>
                </a:lnTo>
                <a:lnTo>
                  <a:pt x="889275" y="1764771"/>
                </a:lnTo>
                <a:lnTo>
                  <a:pt x="904348" y="1767946"/>
                </a:lnTo>
                <a:lnTo>
                  <a:pt x="918891" y="1770328"/>
                </a:lnTo>
                <a:lnTo>
                  <a:pt x="933699" y="1772709"/>
                </a:lnTo>
                <a:lnTo>
                  <a:pt x="948507" y="1774561"/>
                </a:lnTo>
                <a:lnTo>
                  <a:pt x="963580" y="1776413"/>
                </a:lnTo>
                <a:lnTo>
                  <a:pt x="978388" y="1777471"/>
                </a:lnTo>
                <a:lnTo>
                  <a:pt x="993196" y="1778265"/>
                </a:lnTo>
                <a:lnTo>
                  <a:pt x="1008268" y="1778530"/>
                </a:lnTo>
                <a:lnTo>
                  <a:pt x="1023341" y="1778530"/>
                </a:lnTo>
                <a:lnTo>
                  <a:pt x="1038149" y="1778265"/>
                </a:lnTo>
                <a:lnTo>
                  <a:pt x="1052957" y="1777471"/>
                </a:lnTo>
                <a:lnTo>
                  <a:pt x="1067765" y="1776149"/>
                </a:lnTo>
                <a:lnTo>
                  <a:pt x="1083102" y="1774296"/>
                </a:lnTo>
                <a:lnTo>
                  <a:pt x="1097910" y="1772444"/>
                </a:lnTo>
                <a:lnTo>
                  <a:pt x="1112718" y="1769799"/>
                </a:lnTo>
                <a:lnTo>
                  <a:pt x="1127262" y="1767153"/>
                </a:lnTo>
                <a:lnTo>
                  <a:pt x="1142070" y="1763713"/>
                </a:lnTo>
                <a:lnTo>
                  <a:pt x="1156349" y="1760273"/>
                </a:lnTo>
                <a:lnTo>
                  <a:pt x="1170364" y="1756040"/>
                </a:lnTo>
                <a:lnTo>
                  <a:pt x="1184114" y="1751807"/>
                </a:lnTo>
                <a:lnTo>
                  <a:pt x="1197600" y="1747044"/>
                </a:lnTo>
                <a:lnTo>
                  <a:pt x="1210821" y="1742017"/>
                </a:lnTo>
                <a:lnTo>
                  <a:pt x="1224043" y="1736726"/>
                </a:lnTo>
                <a:lnTo>
                  <a:pt x="1236735" y="1731169"/>
                </a:lnTo>
                <a:lnTo>
                  <a:pt x="1249428" y="1725084"/>
                </a:lnTo>
                <a:lnTo>
                  <a:pt x="1261856" y="1718734"/>
                </a:lnTo>
                <a:lnTo>
                  <a:pt x="1274020" y="1712119"/>
                </a:lnTo>
                <a:lnTo>
                  <a:pt x="1285655" y="1704976"/>
                </a:lnTo>
                <a:lnTo>
                  <a:pt x="1297554" y="1697832"/>
                </a:lnTo>
                <a:lnTo>
                  <a:pt x="1308660" y="1690423"/>
                </a:lnTo>
                <a:lnTo>
                  <a:pt x="1320031" y="1682486"/>
                </a:lnTo>
                <a:lnTo>
                  <a:pt x="1330608" y="1674284"/>
                </a:lnTo>
                <a:lnTo>
                  <a:pt x="1340920" y="1666082"/>
                </a:lnTo>
                <a:lnTo>
                  <a:pt x="1350969" y="1657615"/>
                </a:lnTo>
                <a:lnTo>
                  <a:pt x="1361017" y="1648884"/>
                </a:lnTo>
                <a:lnTo>
                  <a:pt x="1370801" y="1639888"/>
                </a:lnTo>
                <a:lnTo>
                  <a:pt x="1380056" y="1630628"/>
                </a:lnTo>
                <a:lnTo>
                  <a:pt x="1389047" y="1621103"/>
                </a:lnTo>
                <a:lnTo>
                  <a:pt x="1398037" y="1611313"/>
                </a:lnTo>
                <a:lnTo>
                  <a:pt x="1406499" y="1601259"/>
                </a:lnTo>
                <a:lnTo>
                  <a:pt x="1414696" y="1590940"/>
                </a:lnTo>
                <a:lnTo>
                  <a:pt x="1422629" y="1580621"/>
                </a:lnTo>
                <a:lnTo>
                  <a:pt x="1430562" y="1570303"/>
                </a:lnTo>
                <a:lnTo>
                  <a:pt x="1437702" y="1559190"/>
                </a:lnTo>
                <a:lnTo>
                  <a:pt x="1445106" y="1548342"/>
                </a:lnTo>
                <a:lnTo>
                  <a:pt x="1451716" y="1536965"/>
                </a:lnTo>
                <a:lnTo>
                  <a:pt x="1458591" y="1525853"/>
                </a:lnTo>
                <a:lnTo>
                  <a:pt x="1464673" y="1514211"/>
                </a:lnTo>
                <a:lnTo>
                  <a:pt x="1470755" y="1502834"/>
                </a:lnTo>
                <a:lnTo>
                  <a:pt x="1476308" y="1490928"/>
                </a:lnTo>
                <a:lnTo>
                  <a:pt x="1481597" y="1479286"/>
                </a:lnTo>
                <a:lnTo>
                  <a:pt x="1486621" y="1467115"/>
                </a:lnTo>
                <a:lnTo>
                  <a:pt x="1491381" y="1454680"/>
                </a:lnTo>
                <a:lnTo>
                  <a:pt x="1495876" y="1442773"/>
                </a:lnTo>
                <a:lnTo>
                  <a:pt x="1500107" y="1430073"/>
                </a:lnTo>
                <a:lnTo>
                  <a:pt x="1503809" y="1417373"/>
                </a:lnTo>
                <a:lnTo>
                  <a:pt x="1507511" y="1404673"/>
                </a:lnTo>
                <a:lnTo>
                  <a:pt x="1510420" y="1391973"/>
                </a:lnTo>
                <a:lnTo>
                  <a:pt x="1513593" y="1379009"/>
                </a:lnTo>
                <a:lnTo>
                  <a:pt x="1516237" y="1366044"/>
                </a:lnTo>
                <a:lnTo>
                  <a:pt x="1518617" y="1352815"/>
                </a:lnTo>
                <a:lnTo>
                  <a:pt x="1520732" y="1339586"/>
                </a:lnTo>
                <a:lnTo>
                  <a:pt x="1522319" y="1326092"/>
                </a:lnTo>
                <a:lnTo>
                  <a:pt x="1523641" y="1312598"/>
                </a:lnTo>
                <a:lnTo>
                  <a:pt x="1524434" y="1299105"/>
                </a:lnTo>
                <a:lnTo>
                  <a:pt x="1525492" y="1285611"/>
                </a:lnTo>
                <a:lnTo>
                  <a:pt x="1526021" y="1272117"/>
                </a:lnTo>
                <a:lnTo>
                  <a:pt x="1526021" y="1258623"/>
                </a:lnTo>
                <a:lnTo>
                  <a:pt x="1525757" y="1244865"/>
                </a:lnTo>
                <a:lnTo>
                  <a:pt x="1525228" y="1231107"/>
                </a:lnTo>
                <a:lnTo>
                  <a:pt x="1524170" y="1217348"/>
                </a:lnTo>
                <a:lnTo>
                  <a:pt x="1523112" y="1203325"/>
                </a:lnTo>
                <a:lnTo>
                  <a:pt x="1521790" y="1189302"/>
                </a:lnTo>
                <a:lnTo>
                  <a:pt x="1519675" y="1175544"/>
                </a:lnTo>
                <a:lnTo>
                  <a:pt x="1517559" y="1161521"/>
                </a:lnTo>
                <a:lnTo>
                  <a:pt x="1514915" y="1147498"/>
                </a:lnTo>
                <a:lnTo>
                  <a:pt x="1512271" y="1133211"/>
                </a:lnTo>
                <a:lnTo>
                  <a:pt x="1509097" y="1119188"/>
                </a:lnTo>
                <a:lnTo>
                  <a:pt x="1505395" y="1104900"/>
                </a:lnTo>
                <a:lnTo>
                  <a:pt x="1501429" y="1090877"/>
                </a:lnTo>
                <a:lnTo>
                  <a:pt x="1497198" y="1076855"/>
                </a:lnTo>
                <a:lnTo>
                  <a:pt x="1492703" y="1063096"/>
                </a:lnTo>
                <a:lnTo>
                  <a:pt x="1487943" y="1049338"/>
                </a:lnTo>
                <a:lnTo>
                  <a:pt x="1482919" y="1035580"/>
                </a:lnTo>
                <a:lnTo>
                  <a:pt x="1477630" y="1022350"/>
                </a:lnTo>
                <a:lnTo>
                  <a:pt x="1472077" y="1008857"/>
                </a:lnTo>
                <a:lnTo>
                  <a:pt x="1466260" y="995892"/>
                </a:lnTo>
                <a:lnTo>
                  <a:pt x="1460178" y="982927"/>
                </a:lnTo>
                <a:lnTo>
                  <a:pt x="1453832" y="969963"/>
                </a:lnTo>
                <a:lnTo>
                  <a:pt x="1446957" y="957527"/>
                </a:lnTo>
                <a:lnTo>
                  <a:pt x="1440346" y="945092"/>
                </a:lnTo>
                <a:lnTo>
                  <a:pt x="1432942" y="932657"/>
                </a:lnTo>
                <a:lnTo>
                  <a:pt x="1425802" y="920486"/>
                </a:lnTo>
                <a:lnTo>
                  <a:pt x="1418134" y="908844"/>
                </a:lnTo>
                <a:lnTo>
                  <a:pt x="1410201" y="896938"/>
                </a:lnTo>
                <a:lnTo>
                  <a:pt x="1402268" y="885561"/>
                </a:lnTo>
                <a:lnTo>
                  <a:pt x="1398566" y="880534"/>
                </a:lnTo>
                <a:lnTo>
                  <a:pt x="1394335" y="875242"/>
                </a:lnTo>
                <a:lnTo>
                  <a:pt x="1386402" y="864923"/>
                </a:lnTo>
                <a:lnTo>
                  <a:pt x="1572032" y="679450"/>
                </a:lnTo>
                <a:lnTo>
                  <a:pt x="1584724" y="694531"/>
                </a:lnTo>
                <a:lnTo>
                  <a:pt x="1596624" y="709877"/>
                </a:lnTo>
                <a:lnTo>
                  <a:pt x="1608787" y="725752"/>
                </a:lnTo>
                <a:lnTo>
                  <a:pt x="1620422" y="741627"/>
                </a:lnTo>
                <a:lnTo>
                  <a:pt x="1632850" y="759090"/>
                </a:lnTo>
                <a:lnTo>
                  <a:pt x="1644750" y="776817"/>
                </a:lnTo>
                <a:lnTo>
                  <a:pt x="1656120" y="794809"/>
                </a:lnTo>
                <a:lnTo>
                  <a:pt x="1667755" y="812800"/>
                </a:lnTo>
                <a:lnTo>
                  <a:pt x="1678332" y="831321"/>
                </a:lnTo>
                <a:lnTo>
                  <a:pt x="1688909" y="850107"/>
                </a:lnTo>
                <a:lnTo>
                  <a:pt x="1699222" y="869157"/>
                </a:lnTo>
                <a:lnTo>
                  <a:pt x="1709006" y="888207"/>
                </a:lnTo>
                <a:lnTo>
                  <a:pt x="1718525" y="908050"/>
                </a:lnTo>
                <a:lnTo>
                  <a:pt x="1727781" y="927629"/>
                </a:lnTo>
                <a:lnTo>
                  <a:pt x="1736507" y="947473"/>
                </a:lnTo>
                <a:lnTo>
                  <a:pt x="1744704" y="967846"/>
                </a:lnTo>
                <a:lnTo>
                  <a:pt x="1752373" y="988219"/>
                </a:lnTo>
                <a:lnTo>
                  <a:pt x="1760041" y="1009121"/>
                </a:lnTo>
                <a:lnTo>
                  <a:pt x="1767181" y="1030023"/>
                </a:lnTo>
                <a:lnTo>
                  <a:pt x="1773792" y="1051190"/>
                </a:lnTo>
                <a:lnTo>
                  <a:pt x="1779873" y="1072886"/>
                </a:lnTo>
                <a:lnTo>
                  <a:pt x="1785955" y="1094052"/>
                </a:lnTo>
                <a:lnTo>
                  <a:pt x="1790979" y="1115748"/>
                </a:lnTo>
                <a:lnTo>
                  <a:pt x="1795739" y="1137180"/>
                </a:lnTo>
                <a:lnTo>
                  <a:pt x="1799970" y="1158611"/>
                </a:lnTo>
                <a:lnTo>
                  <a:pt x="1803936" y="1179777"/>
                </a:lnTo>
                <a:lnTo>
                  <a:pt x="1806845" y="1201209"/>
                </a:lnTo>
                <a:lnTo>
                  <a:pt x="1809754" y="1222640"/>
                </a:lnTo>
                <a:lnTo>
                  <a:pt x="1811869" y="1243542"/>
                </a:lnTo>
                <a:lnTo>
                  <a:pt x="1813985" y="1264709"/>
                </a:lnTo>
                <a:lnTo>
                  <a:pt x="1815042" y="1285611"/>
                </a:lnTo>
                <a:lnTo>
                  <a:pt x="1815836" y="1306778"/>
                </a:lnTo>
                <a:lnTo>
                  <a:pt x="1816100" y="1327680"/>
                </a:lnTo>
                <a:lnTo>
                  <a:pt x="1816100" y="1348317"/>
                </a:lnTo>
                <a:lnTo>
                  <a:pt x="1815571" y="1369219"/>
                </a:lnTo>
                <a:lnTo>
                  <a:pt x="1814514" y="1389592"/>
                </a:lnTo>
                <a:lnTo>
                  <a:pt x="1812927" y="1410494"/>
                </a:lnTo>
                <a:lnTo>
                  <a:pt x="1810812" y="1431132"/>
                </a:lnTo>
                <a:lnTo>
                  <a:pt x="1808432" y="1451769"/>
                </a:lnTo>
                <a:lnTo>
                  <a:pt x="1805523" y="1472142"/>
                </a:lnTo>
                <a:lnTo>
                  <a:pt x="1801821" y="1492515"/>
                </a:lnTo>
                <a:lnTo>
                  <a:pt x="1797855" y="1512623"/>
                </a:lnTo>
                <a:lnTo>
                  <a:pt x="1793359" y="1532467"/>
                </a:lnTo>
                <a:lnTo>
                  <a:pt x="1788600" y="1552576"/>
                </a:lnTo>
                <a:lnTo>
                  <a:pt x="1783311" y="1572155"/>
                </a:lnTo>
                <a:lnTo>
                  <a:pt x="1777758" y="1591469"/>
                </a:lnTo>
                <a:lnTo>
                  <a:pt x="1771147" y="1611048"/>
                </a:lnTo>
                <a:lnTo>
                  <a:pt x="1764801" y="1630098"/>
                </a:lnTo>
                <a:lnTo>
                  <a:pt x="1757397" y="1648884"/>
                </a:lnTo>
                <a:lnTo>
                  <a:pt x="1749993" y="1667669"/>
                </a:lnTo>
                <a:lnTo>
                  <a:pt x="1741796" y="1685926"/>
                </a:lnTo>
                <a:lnTo>
                  <a:pt x="1733334" y="1704182"/>
                </a:lnTo>
                <a:lnTo>
                  <a:pt x="1724343" y="1722703"/>
                </a:lnTo>
                <a:lnTo>
                  <a:pt x="1714559" y="1740694"/>
                </a:lnTo>
                <a:lnTo>
                  <a:pt x="1704775" y="1758686"/>
                </a:lnTo>
                <a:lnTo>
                  <a:pt x="1694198" y="1776413"/>
                </a:lnTo>
                <a:lnTo>
                  <a:pt x="1683092" y="1793876"/>
                </a:lnTo>
                <a:lnTo>
                  <a:pt x="1671721" y="1810544"/>
                </a:lnTo>
                <a:lnTo>
                  <a:pt x="1659822" y="1827478"/>
                </a:lnTo>
                <a:lnTo>
                  <a:pt x="1647394" y="1844146"/>
                </a:lnTo>
                <a:lnTo>
                  <a:pt x="1634966" y="1860021"/>
                </a:lnTo>
                <a:lnTo>
                  <a:pt x="1621744" y="1875896"/>
                </a:lnTo>
                <a:lnTo>
                  <a:pt x="1608258" y="1891242"/>
                </a:lnTo>
                <a:lnTo>
                  <a:pt x="1594244" y="1906324"/>
                </a:lnTo>
                <a:lnTo>
                  <a:pt x="1579436" y="1921140"/>
                </a:lnTo>
                <a:lnTo>
                  <a:pt x="1564628" y="1935692"/>
                </a:lnTo>
                <a:lnTo>
                  <a:pt x="1549291" y="1949715"/>
                </a:lnTo>
                <a:lnTo>
                  <a:pt x="1533425" y="1963209"/>
                </a:lnTo>
                <a:lnTo>
                  <a:pt x="1517030" y="1976703"/>
                </a:lnTo>
                <a:lnTo>
                  <a:pt x="1500107" y="1989667"/>
                </a:lnTo>
                <a:lnTo>
                  <a:pt x="1482390" y="2002367"/>
                </a:lnTo>
                <a:lnTo>
                  <a:pt x="1464673" y="2014803"/>
                </a:lnTo>
                <a:lnTo>
                  <a:pt x="1446428" y="2026709"/>
                </a:lnTo>
                <a:lnTo>
                  <a:pt x="1427653" y="2037821"/>
                </a:lnTo>
                <a:lnTo>
                  <a:pt x="1408614" y="2048669"/>
                </a:lnTo>
                <a:lnTo>
                  <a:pt x="1389047" y="2059253"/>
                </a:lnTo>
                <a:lnTo>
                  <a:pt x="1368950" y="2069042"/>
                </a:lnTo>
                <a:lnTo>
                  <a:pt x="1348589" y="2078303"/>
                </a:lnTo>
                <a:lnTo>
                  <a:pt x="1327699" y="2087034"/>
                </a:lnTo>
                <a:lnTo>
                  <a:pt x="1306809" y="2095501"/>
                </a:lnTo>
                <a:lnTo>
                  <a:pt x="1285126" y="2102909"/>
                </a:lnTo>
                <a:lnTo>
                  <a:pt x="1263178" y="2110317"/>
                </a:lnTo>
                <a:lnTo>
                  <a:pt x="1240966" y="2116667"/>
                </a:lnTo>
                <a:lnTo>
                  <a:pt x="1218225" y="2123017"/>
                </a:lnTo>
                <a:lnTo>
                  <a:pt x="1206590" y="2125663"/>
                </a:lnTo>
                <a:lnTo>
                  <a:pt x="1194691" y="2128309"/>
                </a:lnTo>
                <a:lnTo>
                  <a:pt x="1183056" y="2130690"/>
                </a:lnTo>
                <a:lnTo>
                  <a:pt x="1171157" y="2133072"/>
                </a:lnTo>
                <a:lnTo>
                  <a:pt x="1159258" y="2135188"/>
                </a:lnTo>
                <a:lnTo>
                  <a:pt x="1147358" y="2137305"/>
                </a:lnTo>
                <a:lnTo>
                  <a:pt x="1135459" y="2139157"/>
                </a:lnTo>
                <a:lnTo>
                  <a:pt x="1123824" y="2141009"/>
                </a:lnTo>
                <a:lnTo>
                  <a:pt x="1111660" y="2142332"/>
                </a:lnTo>
                <a:lnTo>
                  <a:pt x="1099761" y="2143390"/>
                </a:lnTo>
                <a:lnTo>
                  <a:pt x="1075962" y="2145772"/>
                </a:lnTo>
                <a:lnTo>
                  <a:pt x="1052164" y="2147094"/>
                </a:lnTo>
                <a:lnTo>
                  <a:pt x="1028365" y="2147888"/>
                </a:lnTo>
                <a:lnTo>
                  <a:pt x="1004038" y="2147888"/>
                </a:lnTo>
                <a:lnTo>
                  <a:pt x="980239" y="2147359"/>
                </a:lnTo>
                <a:lnTo>
                  <a:pt x="956440" y="2146301"/>
                </a:lnTo>
                <a:lnTo>
                  <a:pt x="932642" y="2144449"/>
                </a:lnTo>
                <a:lnTo>
                  <a:pt x="908843" y="2142067"/>
                </a:lnTo>
                <a:lnTo>
                  <a:pt x="884780" y="2138892"/>
                </a:lnTo>
                <a:lnTo>
                  <a:pt x="860981" y="2135188"/>
                </a:lnTo>
                <a:lnTo>
                  <a:pt x="837183" y="2130690"/>
                </a:lnTo>
                <a:lnTo>
                  <a:pt x="813384" y="2125663"/>
                </a:lnTo>
                <a:lnTo>
                  <a:pt x="789057" y="2120107"/>
                </a:lnTo>
                <a:lnTo>
                  <a:pt x="765522" y="2114022"/>
                </a:lnTo>
                <a:lnTo>
                  <a:pt x="741724" y="2106878"/>
                </a:lnTo>
                <a:lnTo>
                  <a:pt x="718190" y="2099734"/>
                </a:lnTo>
                <a:lnTo>
                  <a:pt x="694920" y="2091532"/>
                </a:lnTo>
                <a:lnTo>
                  <a:pt x="671650" y="2082801"/>
                </a:lnTo>
                <a:lnTo>
                  <a:pt x="648645" y="2073276"/>
                </a:lnTo>
                <a:lnTo>
                  <a:pt x="625904" y="2063486"/>
                </a:lnTo>
                <a:lnTo>
                  <a:pt x="603163" y="2052903"/>
                </a:lnTo>
                <a:lnTo>
                  <a:pt x="580686" y="2042055"/>
                </a:lnTo>
                <a:lnTo>
                  <a:pt x="558474" y="2030149"/>
                </a:lnTo>
                <a:lnTo>
                  <a:pt x="536527" y="2018242"/>
                </a:lnTo>
                <a:lnTo>
                  <a:pt x="514844" y="2005542"/>
                </a:lnTo>
                <a:lnTo>
                  <a:pt x="493425" y="1992313"/>
                </a:lnTo>
                <a:lnTo>
                  <a:pt x="472270" y="1978555"/>
                </a:lnTo>
                <a:lnTo>
                  <a:pt x="451116" y="1964003"/>
                </a:lnTo>
                <a:lnTo>
                  <a:pt x="430491" y="1949186"/>
                </a:lnTo>
                <a:lnTo>
                  <a:pt x="410130" y="1933576"/>
                </a:lnTo>
                <a:lnTo>
                  <a:pt x="390033" y="1917701"/>
                </a:lnTo>
                <a:lnTo>
                  <a:pt x="370465" y="1901296"/>
                </a:lnTo>
                <a:lnTo>
                  <a:pt x="351162" y="1884099"/>
                </a:lnTo>
                <a:lnTo>
                  <a:pt x="332123" y="1867165"/>
                </a:lnTo>
                <a:lnTo>
                  <a:pt x="313613" y="1849174"/>
                </a:lnTo>
                <a:lnTo>
                  <a:pt x="295632" y="1830917"/>
                </a:lnTo>
                <a:lnTo>
                  <a:pt x="278179" y="1812132"/>
                </a:lnTo>
                <a:lnTo>
                  <a:pt x="260727" y="1792553"/>
                </a:lnTo>
                <a:lnTo>
                  <a:pt x="243804" y="1772974"/>
                </a:lnTo>
                <a:lnTo>
                  <a:pt x="227409" y="1753130"/>
                </a:lnTo>
                <a:lnTo>
                  <a:pt x="211543" y="1732492"/>
                </a:lnTo>
                <a:lnTo>
                  <a:pt x="196206" y="1711590"/>
                </a:lnTo>
                <a:lnTo>
                  <a:pt x="181134" y="1690159"/>
                </a:lnTo>
                <a:lnTo>
                  <a:pt x="166590" y="1668463"/>
                </a:lnTo>
                <a:lnTo>
                  <a:pt x="152840" y="1646503"/>
                </a:lnTo>
                <a:lnTo>
                  <a:pt x="139354" y="1624542"/>
                </a:lnTo>
                <a:lnTo>
                  <a:pt x="126397" y="1601788"/>
                </a:lnTo>
                <a:lnTo>
                  <a:pt x="114498" y="1578505"/>
                </a:lnTo>
                <a:lnTo>
                  <a:pt x="102598" y="1555221"/>
                </a:lnTo>
                <a:lnTo>
                  <a:pt x="91492" y="1531673"/>
                </a:lnTo>
                <a:lnTo>
                  <a:pt x="80915" y="1507861"/>
                </a:lnTo>
                <a:lnTo>
                  <a:pt x="70867" y="1483784"/>
                </a:lnTo>
                <a:lnTo>
                  <a:pt x="61612" y="1458913"/>
                </a:lnTo>
                <a:lnTo>
                  <a:pt x="57117" y="1446742"/>
                </a:lnTo>
                <a:lnTo>
                  <a:pt x="52886" y="1434307"/>
                </a:lnTo>
                <a:lnTo>
                  <a:pt x="48655" y="1421871"/>
                </a:lnTo>
                <a:lnTo>
                  <a:pt x="44688" y="1409171"/>
                </a:lnTo>
                <a:lnTo>
                  <a:pt x="40986" y="1396736"/>
                </a:lnTo>
                <a:lnTo>
                  <a:pt x="37284" y="1384036"/>
                </a:lnTo>
                <a:lnTo>
                  <a:pt x="33582" y="1371071"/>
                </a:lnTo>
                <a:lnTo>
                  <a:pt x="30409" y="1358371"/>
                </a:lnTo>
                <a:lnTo>
                  <a:pt x="27236" y="1345407"/>
                </a:lnTo>
                <a:lnTo>
                  <a:pt x="24063" y="1332707"/>
                </a:lnTo>
                <a:lnTo>
                  <a:pt x="21154" y="1319742"/>
                </a:lnTo>
                <a:lnTo>
                  <a:pt x="18774" y="1306513"/>
                </a:lnTo>
                <a:lnTo>
                  <a:pt x="16130" y="1293548"/>
                </a:lnTo>
                <a:lnTo>
                  <a:pt x="14015" y="1280848"/>
                </a:lnTo>
                <a:lnTo>
                  <a:pt x="11635" y="1268148"/>
                </a:lnTo>
                <a:lnTo>
                  <a:pt x="9784" y="1255448"/>
                </a:lnTo>
                <a:lnTo>
                  <a:pt x="7933" y="1242484"/>
                </a:lnTo>
                <a:lnTo>
                  <a:pt x="6346" y="1229784"/>
                </a:lnTo>
                <a:lnTo>
                  <a:pt x="3702" y="1204648"/>
                </a:lnTo>
                <a:lnTo>
                  <a:pt x="1851" y="1179248"/>
                </a:lnTo>
                <a:lnTo>
                  <a:pt x="529" y="1154642"/>
                </a:lnTo>
                <a:lnTo>
                  <a:pt x="0" y="1129507"/>
                </a:lnTo>
                <a:lnTo>
                  <a:pt x="0" y="1105165"/>
                </a:lnTo>
                <a:lnTo>
                  <a:pt x="793" y="1080823"/>
                </a:lnTo>
                <a:lnTo>
                  <a:pt x="1851" y="1056217"/>
                </a:lnTo>
                <a:lnTo>
                  <a:pt x="4231" y="1032405"/>
                </a:lnTo>
                <a:lnTo>
                  <a:pt x="6611" y="1008592"/>
                </a:lnTo>
                <a:lnTo>
                  <a:pt x="9784" y="985044"/>
                </a:lnTo>
                <a:lnTo>
                  <a:pt x="13750" y="961496"/>
                </a:lnTo>
                <a:lnTo>
                  <a:pt x="18245" y="938477"/>
                </a:lnTo>
                <a:lnTo>
                  <a:pt x="23270" y="915723"/>
                </a:lnTo>
                <a:lnTo>
                  <a:pt x="28823" y="894027"/>
                </a:lnTo>
                <a:lnTo>
                  <a:pt x="34905" y="872067"/>
                </a:lnTo>
                <a:lnTo>
                  <a:pt x="41515" y="850636"/>
                </a:lnTo>
                <a:lnTo>
                  <a:pt x="48655" y="829734"/>
                </a:lnTo>
                <a:lnTo>
                  <a:pt x="56323" y="808567"/>
                </a:lnTo>
                <a:lnTo>
                  <a:pt x="64785" y="787929"/>
                </a:lnTo>
                <a:lnTo>
                  <a:pt x="73511" y="767821"/>
                </a:lnTo>
                <a:lnTo>
                  <a:pt x="82766" y="747977"/>
                </a:lnTo>
                <a:lnTo>
                  <a:pt x="92550" y="728398"/>
                </a:lnTo>
                <a:lnTo>
                  <a:pt x="102598" y="709084"/>
                </a:lnTo>
                <a:lnTo>
                  <a:pt x="113704" y="690298"/>
                </a:lnTo>
                <a:lnTo>
                  <a:pt x="124810" y="671777"/>
                </a:lnTo>
                <a:lnTo>
                  <a:pt x="136181" y="653521"/>
                </a:lnTo>
                <a:lnTo>
                  <a:pt x="148345" y="635794"/>
                </a:lnTo>
                <a:lnTo>
                  <a:pt x="161037" y="618331"/>
                </a:lnTo>
                <a:lnTo>
                  <a:pt x="174259" y="601398"/>
                </a:lnTo>
                <a:lnTo>
                  <a:pt x="187480" y="585259"/>
                </a:lnTo>
                <a:lnTo>
                  <a:pt x="200966" y="569384"/>
                </a:lnTo>
                <a:lnTo>
                  <a:pt x="214981" y="553773"/>
                </a:lnTo>
                <a:lnTo>
                  <a:pt x="229260" y="538956"/>
                </a:lnTo>
                <a:lnTo>
                  <a:pt x="243804" y="524404"/>
                </a:lnTo>
                <a:lnTo>
                  <a:pt x="258876" y="510117"/>
                </a:lnTo>
                <a:lnTo>
                  <a:pt x="274477" y="496359"/>
                </a:lnTo>
                <a:lnTo>
                  <a:pt x="290343" y="483129"/>
                </a:lnTo>
                <a:lnTo>
                  <a:pt x="306738" y="470165"/>
                </a:lnTo>
                <a:lnTo>
                  <a:pt x="323132" y="457465"/>
                </a:lnTo>
                <a:lnTo>
                  <a:pt x="340056" y="445294"/>
                </a:lnTo>
                <a:lnTo>
                  <a:pt x="357508" y="433917"/>
                </a:lnTo>
                <a:lnTo>
                  <a:pt x="374961" y="422540"/>
                </a:lnTo>
                <a:lnTo>
                  <a:pt x="392942" y="411956"/>
                </a:lnTo>
                <a:lnTo>
                  <a:pt x="411187" y="401902"/>
                </a:lnTo>
                <a:lnTo>
                  <a:pt x="429697" y="392113"/>
                </a:lnTo>
                <a:lnTo>
                  <a:pt x="447943" y="383117"/>
                </a:lnTo>
                <a:lnTo>
                  <a:pt x="466717" y="374386"/>
                </a:lnTo>
                <a:lnTo>
                  <a:pt x="485492" y="366183"/>
                </a:lnTo>
                <a:lnTo>
                  <a:pt x="504795" y="358511"/>
                </a:lnTo>
                <a:lnTo>
                  <a:pt x="524099" y="351631"/>
                </a:lnTo>
                <a:lnTo>
                  <a:pt x="543931" y="344752"/>
                </a:lnTo>
                <a:lnTo>
                  <a:pt x="564027" y="338667"/>
                </a:lnTo>
                <a:lnTo>
                  <a:pt x="584388" y="333111"/>
                </a:lnTo>
                <a:lnTo>
                  <a:pt x="604749" y="327819"/>
                </a:lnTo>
                <a:lnTo>
                  <a:pt x="625639" y="323321"/>
                </a:lnTo>
                <a:lnTo>
                  <a:pt x="646529" y="319088"/>
                </a:lnTo>
                <a:lnTo>
                  <a:pt x="667684" y="315383"/>
                </a:lnTo>
                <a:lnTo>
                  <a:pt x="689367" y="312208"/>
                </a:lnTo>
                <a:lnTo>
                  <a:pt x="710786" y="309563"/>
                </a:lnTo>
                <a:lnTo>
                  <a:pt x="732733" y="307446"/>
                </a:lnTo>
                <a:lnTo>
                  <a:pt x="754681" y="306123"/>
                </a:lnTo>
                <a:lnTo>
                  <a:pt x="776364" y="305065"/>
                </a:lnTo>
                <a:lnTo>
                  <a:pt x="797783" y="304800"/>
                </a:lnTo>
                <a:close/>
                <a:moveTo>
                  <a:pt x="1971872" y="292100"/>
                </a:moveTo>
                <a:lnTo>
                  <a:pt x="2122487" y="334433"/>
                </a:lnTo>
                <a:lnTo>
                  <a:pt x="1869877" y="587375"/>
                </a:lnTo>
                <a:lnTo>
                  <a:pt x="1719262" y="545042"/>
                </a:lnTo>
                <a:lnTo>
                  <a:pt x="1971872" y="292100"/>
                </a:lnTo>
                <a:close/>
                <a:moveTo>
                  <a:pt x="1898928" y="190500"/>
                </a:moveTo>
                <a:lnTo>
                  <a:pt x="1903425" y="190765"/>
                </a:lnTo>
                <a:lnTo>
                  <a:pt x="1907921" y="191560"/>
                </a:lnTo>
                <a:lnTo>
                  <a:pt x="1912418" y="192355"/>
                </a:lnTo>
                <a:lnTo>
                  <a:pt x="1916650" y="194209"/>
                </a:lnTo>
                <a:lnTo>
                  <a:pt x="1920882" y="196064"/>
                </a:lnTo>
                <a:lnTo>
                  <a:pt x="1925114" y="198183"/>
                </a:lnTo>
                <a:lnTo>
                  <a:pt x="1928818" y="201098"/>
                </a:lnTo>
                <a:lnTo>
                  <a:pt x="1932521" y="204542"/>
                </a:lnTo>
                <a:lnTo>
                  <a:pt x="1935695" y="208251"/>
                </a:lnTo>
                <a:lnTo>
                  <a:pt x="1938604" y="211696"/>
                </a:lnTo>
                <a:lnTo>
                  <a:pt x="1940985" y="215670"/>
                </a:lnTo>
                <a:lnTo>
                  <a:pt x="1942837" y="219909"/>
                </a:lnTo>
                <a:lnTo>
                  <a:pt x="1944159" y="224413"/>
                </a:lnTo>
                <a:lnTo>
                  <a:pt x="1945482" y="228917"/>
                </a:lnTo>
                <a:lnTo>
                  <a:pt x="1946011" y="233156"/>
                </a:lnTo>
                <a:lnTo>
                  <a:pt x="1946275" y="237925"/>
                </a:lnTo>
                <a:lnTo>
                  <a:pt x="1946011" y="242430"/>
                </a:lnTo>
                <a:lnTo>
                  <a:pt x="1945482" y="246934"/>
                </a:lnTo>
                <a:lnTo>
                  <a:pt x="1944159" y="251173"/>
                </a:lnTo>
                <a:lnTo>
                  <a:pt x="1942837" y="255677"/>
                </a:lnTo>
                <a:lnTo>
                  <a:pt x="1940985" y="259916"/>
                </a:lnTo>
                <a:lnTo>
                  <a:pt x="1938604" y="263890"/>
                </a:lnTo>
                <a:lnTo>
                  <a:pt x="1935695" y="267864"/>
                </a:lnTo>
                <a:lnTo>
                  <a:pt x="1932521" y="271044"/>
                </a:lnTo>
                <a:lnTo>
                  <a:pt x="1064661" y="1140336"/>
                </a:lnTo>
                <a:lnTo>
                  <a:pt x="1061222" y="1143515"/>
                </a:lnTo>
                <a:lnTo>
                  <a:pt x="1057255" y="1146430"/>
                </a:lnTo>
                <a:lnTo>
                  <a:pt x="1053287" y="1148814"/>
                </a:lnTo>
                <a:lnTo>
                  <a:pt x="1049055" y="1150934"/>
                </a:lnTo>
                <a:lnTo>
                  <a:pt x="1044558" y="1152259"/>
                </a:lnTo>
                <a:lnTo>
                  <a:pt x="1040326" y="1153318"/>
                </a:lnTo>
                <a:lnTo>
                  <a:pt x="1035829" y="1153848"/>
                </a:lnTo>
                <a:lnTo>
                  <a:pt x="1031597" y="1154113"/>
                </a:lnTo>
                <a:lnTo>
                  <a:pt x="1026571" y="1153848"/>
                </a:lnTo>
                <a:lnTo>
                  <a:pt x="1022075" y="1153318"/>
                </a:lnTo>
                <a:lnTo>
                  <a:pt x="1018107" y="1152259"/>
                </a:lnTo>
                <a:lnTo>
                  <a:pt x="1013610" y="1150934"/>
                </a:lnTo>
                <a:lnTo>
                  <a:pt x="1009378" y="1148814"/>
                </a:lnTo>
                <a:lnTo>
                  <a:pt x="1005411" y="1146430"/>
                </a:lnTo>
                <a:lnTo>
                  <a:pt x="1001443" y="1143515"/>
                </a:lnTo>
                <a:lnTo>
                  <a:pt x="998004" y="1140336"/>
                </a:lnTo>
                <a:lnTo>
                  <a:pt x="994566" y="1136892"/>
                </a:lnTo>
                <a:lnTo>
                  <a:pt x="991921" y="1132917"/>
                </a:lnTo>
                <a:lnTo>
                  <a:pt x="989540" y="1128943"/>
                </a:lnTo>
                <a:lnTo>
                  <a:pt x="987688" y="1124704"/>
                </a:lnTo>
                <a:lnTo>
                  <a:pt x="986101" y="1120465"/>
                </a:lnTo>
                <a:lnTo>
                  <a:pt x="985043" y="1115961"/>
                </a:lnTo>
                <a:lnTo>
                  <a:pt x="984250" y="1111457"/>
                </a:lnTo>
                <a:lnTo>
                  <a:pt x="984250" y="1106953"/>
                </a:lnTo>
                <a:lnTo>
                  <a:pt x="984250" y="1102448"/>
                </a:lnTo>
                <a:lnTo>
                  <a:pt x="985043" y="1097944"/>
                </a:lnTo>
                <a:lnTo>
                  <a:pt x="986101" y="1093440"/>
                </a:lnTo>
                <a:lnTo>
                  <a:pt x="987688" y="1089201"/>
                </a:lnTo>
                <a:lnTo>
                  <a:pt x="989540" y="1084962"/>
                </a:lnTo>
                <a:lnTo>
                  <a:pt x="991921" y="1080723"/>
                </a:lnTo>
                <a:lnTo>
                  <a:pt x="994566" y="1077278"/>
                </a:lnTo>
                <a:lnTo>
                  <a:pt x="998004" y="1073569"/>
                </a:lnTo>
                <a:lnTo>
                  <a:pt x="1865599" y="204542"/>
                </a:lnTo>
                <a:lnTo>
                  <a:pt x="1869303" y="201098"/>
                </a:lnTo>
                <a:lnTo>
                  <a:pt x="1873270" y="198183"/>
                </a:lnTo>
                <a:lnTo>
                  <a:pt x="1877238" y="196064"/>
                </a:lnTo>
                <a:lnTo>
                  <a:pt x="1881470" y="194209"/>
                </a:lnTo>
                <a:lnTo>
                  <a:pt x="1885438" y="192355"/>
                </a:lnTo>
                <a:lnTo>
                  <a:pt x="1889934" y="191560"/>
                </a:lnTo>
                <a:lnTo>
                  <a:pt x="1894431" y="190765"/>
                </a:lnTo>
                <a:lnTo>
                  <a:pt x="1898928" y="190500"/>
                </a:lnTo>
                <a:close/>
                <a:moveTo>
                  <a:pt x="1813227" y="0"/>
                </a:moveTo>
                <a:lnTo>
                  <a:pt x="1855787" y="150615"/>
                </a:lnTo>
                <a:lnTo>
                  <a:pt x="1602807" y="403225"/>
                </a:lnTo>
                <a:lnTo>
                  <a:pt x="1560512" y="252610"/>
                </a:lnTo>
                <a:lnTo>
                  <a:pt x="1813227" y="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2.jpeg"/><Relationship Id="rId5" Type="http://schemas.openxmlformats.org/officeDocument/2006/relationships/tags" Target="../tags/tag5.xml"/><Relationship Id="rId10" Type="http://schemas.openxmlformats.org/officeDocument/2006/relationships/notesSlide" Target="../notesSlides/notesSlide1.xml"/><Relationship Id="rId4" Type="http://schemas.openxmlformats.org/officeDocument/2006/relationships/tags" Target="../tags/tag4.xml"/><Relationship Id="rId9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6.xml"/><Relationship Id="rId3" Type="http://schemas.openxmlformats.org/officeDocument/2006/relationships/tags" Target="../tags/tag11.xml"/><Relationship Id="rId7" Type="http://schemas.openxmlformats.org/officeDocument/2006/relationships/tags" Target="../tags/tag15.xml"/><Relationship Id="rId12" Type="http://schemas.openxmlformats.org/officeDocument/2006/relationships/notesSlide" Target="../notesSlides/notesSlide2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11" Type="http://schemas.openxmlformats.org/officeDocument/2006/relationships/slideLayout" Target="../slideLayouts/slideLayout1.xml"/><Relationship Id="rId5" Type="http://schemas.openxmlformats.org/officeDocument/2006/relationships/tags" Target="../tags/tag13.xml"/><Relationship Id="rId10" Type="http://schemas.openxmlformats.org/officeDocument/2006/relationships/tags" Target="../tags/tag18.xml"/><Relationship Id="rId4" Type="http://schemas.openxmlformats.org/officeDocument/2006/relationships/tags" Target="../tags/tag12.xml"/><Relationship Id="rId9" Type="http://schemas.openxmlformats.org/officeDocument/2006/relationships/tags" Target="../tags/tag1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tags" Target="../tags/tag26.xml"/><Relationship Id="rId3" Type="http://schemas.openxmlformats.org/officeDocument/2006/relationships/tags" Target="../tags/tag21.xml"/><Relationship Id="rId7" Type="http://schemas.openxmlformats.org/officeDocument/2006/relationships/tags" Target="../tags/tag25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11" Type="http://schemas.openxmlformats.org/officeDocument/2006/relationships/image" Target="../media/image2.jpeg"/><Relationship Id="rId5" Type="http://schemas.openxmlformats.org/officeDocument/2006/relationships/tags" Target="../tags/tag23.xml"/><Relationship Id="rId10" Type="http://schemas.openxmlformats.org/officeDocument/2006/relationships/notesSlide" Target="../notesSlides/notesSlide7.xml"/><Relationship Id="rId4" Type="http://schemas.openxmlformats.org/officeDocument/2006/relationships/tags" Target="../tags/tag22.xml"/><Relationship Id="rId9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4615078" y="3423103"/>
            <a:ext cx="596900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4573803" y="2178503"/>
            <a:ext cx="6010275" cy="5715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5449570" y="3851910"/>
            <a:ext cx="216027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180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讲师：</a:t>
            </a:r>
            <a:r>
              <a:rPr lang="en-US" altLang="zh-CN" sz="180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PPT818</a:t>
            </a:r>
            <a:endParaRPr lang="zh-CN" altLang="en-US" sz="18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副标题 2"/>
          <p:cNvSpPr>
            <a:spLocks noChangeArrowheads="1"/>
          </p:cNvSpPr>
          <p:nvPr/>
        </p:nvSpPr>
        <p:spPr bwMode="auto">
          <a:xfrm>
            <a:off x="3337916" y="2526682"/>
            <a:ext cx="8482048" cy="7429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marL="0" algn="ctr">
              <a:lnSpc>
                <a:spcPct val="90000"/>
              </a:lnSpc>
              <a:spcBef>
                <a:spcPts val="1000"/>
              </a:spcBef>
            </a:pPr>
            <a:r>
              <a:rPr lang="en-US" altLang="zh-CN" sz="28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atin typeface="+mn-lt"/>
                <a:ea typeface="+mn-ea"/>
                <a:cs typeface="+mn-ea"/>
                <a:sym typeface="+mn-lt"/>
              </a:rPr>
              <a:t>4.3.1 </a:t>
            </a:r>
            <a:r>
              <a:rPr lang="zh-CN" altLang="en-US" sz="28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atin typeface="+mn-lt"/>
                <a:ea typeface="+mn-ea"/>
                <a:cs typeface="+mn-ea"/>
                <a:sym typeface="+mn-lt"/>
              </a:rPr>
              <a:t>小数点移动引起小数大小变化的规律</a:t>
            </a:r>
          </a:p>
        </p:txBody>
      </p:sp>
      <p:grpSp>
        <p:nvGrpSpPr>
          <p:cNvPr id="10" name="PA_组合 42"/>
          <p:cNvGrpSpPr/>
          <p:nvPr>
            <p:custDataLst>
              <p:tags r:id="rId1"/>
            </p:custDataLst>
          </p:nvPr>
        </p:nvGrpSpPr>
        <p:grpSpPr>
          <a:xfrm>
            <a:off x="6815757" y="1033916"/>
            <a:ext cx="540000" cy="540000"/>
            <a:chOff x="5309025" y="2094564"/>
            <a:chExt cx="1461661" cy="1461661"/>
          </a:xfrm>
        </p:grpSpPr>
        <p:sp>
          <p:nvSpPr>
            <p:cNvPr id="11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2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6EADAA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13" name="PA_组合 45"/>
          <p:cNvGrpSpPr/>
          <p:nvPr>
            <p:custDataLst>
              <p:tags r:id="rId2"/>
            </p:custDataLst>
          </p:nvPr>
        </p:nvGrpSpPr>
        <p:grpSpPr>
          <a:xfrm>
            <a:off x="7355757" y="1033916"/>
            <a:ext cx="540000" cy="540000"/>
            <a:chOff x="5309025" y="2094564"/>
            <a:chExt cx="1461661" cy="1461661"/>
          </a:xfrm>
        </p:grpSpPr>
        <p:sp>
          <p:nvSpPr>
            <p:cNvPr id="14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5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F3913F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16" name="PA_组合 48"/>
          <p:cNvGrpSpPr/>
          <p:nvPr>
            <p:custDataLst>
              <p:tags r:id="rId3"/>
            </p:custDataLst>
          </p:nvPr>
        </p:nvGrpSpPr>
        <p:grpSpPr>
          <a:xfrm>
            <a:off x="7852285" y="1033916"/>
            <a:ext cx="540000" cy="540000"/>
            <a:chOff x="5309025" y="2094564"/>
            <a:chExt cx="1461661" cy="1461661"/>
          </a:xfrm>
        </p:grpSpPr>
        <p:sp>
          <p:nvSpPr>
            <p:cNvPr id="17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8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56CA93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19" name="PA_组合 51"/>
          <p:cNvGrpSpPr/>
          <p:nvPr>
            <p:custDataLst>
              <p:tags r:id="rId4"/>
            </p:custDataLst>
          </p:nvPr>
        </p:nvGrpSpPr>
        <p:grpSpPr>
          <a:xfrm>
            <a:off x="8354861" y="1033916"/>
            <a:ext cx="540000" cy="540000"/>
            <a:chOff x="5309025" y="2094564"/>
            <a:chExt cx="1461661" cy="1461661"/>
          </a:xfrm>
        </p:grpSpPr>
        <p:sp>
          <p:nvSpPr>
            <p:cNvPr id="20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1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FB606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22" name="PA_文本框 26"/>
          <p:cNvSpPr txBox="1"/>
          <p:nvPr>
            <p:custDataLst>
              <p:tags r:id="rId5"/>
            </p:custDataLst>
          </p:nvPr>
        </p:nvSpPr>
        <p:spPr>
          <a:xfrm>
            <a:off x="6789670" y="1033916"/>
            <a:ext cx="540000" cy="540000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noAutofit/>
          </a:bodyPr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四</a:t>
            </a:r>
            <a:endParaRPr lang="zh-CN" altLang="en-US" sz="3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3" name="PA_文本框 26"/>
          <p:cNvSpPr txBox="1"/>
          <p:nvPr>
            <p:custDataLst>
              <p:tags r:id="rId6"/>
            </p:custDataLst>
          </p:nvPr>
        </p:nvSpPr>
        <p:spPr>
          <a:xfrm>
            <a:off x="7355757" y="1033916"/>
            <a:ext cx="540000" cy="540000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noAutofit/>
          </a:bodyPr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下</a:t>
            </a:r>
          </a:p>
        </p:txBody>
      </p:sp>
      <p:sp>
        <p:nvSpPr>
          <p:cNvPr id="24" name="PA_矩形 56"/>
          <p:cNvSpPr/>
          <p:nvPr>
            <p:custDataLst>
              <p:tags r:id="rId7"/>
            </p:custDataLst>
          </p:nvPr>
        </p:nvSpPr>
        <p:spPr>
          <a:xfrm>
            <a:off x="7839622" y="1057499"/>
            <a:ext cx="540000" cy="540000"/>
          </a:xfrm>
          <a:prstGeom prst="rect">
            <a:avLst/>
          </a:prstGeom>
        </p:spPr>
        <p:txBody>
          <a:bodyPr wrap="square" lIns="121889" tIns="60944" rIns="121889" bIns="60944">
            <a:noAutofit/>
          </a:bodyPr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数</a:t>
            </a:r>
          </a:p>
        </p:txBody>
      </p:sp>
      <p:sp>
        <p:nvSpPr>
          <p:cNvPr id="25" name="PA_矩形 57"/>
          <p:cNvSpPr/>
          <p:nvPr>
            <p:custDataLst>
              <p:tags r:id="rId8"/>
            </p:custDataLst>
          </p:nvPr>
        </p:nvSpPr>
        <p:spPr>
          <a:xfrm>
            <a:off x="8354861" y="1033916"/>
            <a:ext cx="540000" cy="540000"/>
          </a:xfrm>
          <a:prstGeom prst="rect">
            <a:avLst/>
          </a:prstGeom>
        </p:spPr>
        <p:txBody>
          <a:bodyPr wrap="square" lIns="121889" tIns="60944" rIns="121889" bIns="60944">
            <a:noAutofit/>
          </a:bodyPr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学</a:t>
            </a:r>
          </a:p>
        </p:txBody>
      </p:sp>
      <p:pic>
        <p:nvPicPr>
          <p:cNvPr id="26" name="Picture 2" descr="“书”的图片搜索结果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914" y="770391"/>
            <a:ext cx="990171" cy="83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2" grpId="0"/>
      <p:bldP spid="23" grpId="0"/>
      <p:bldP spid="24" grpId="0"/>
      <p:bldP spid="2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09" name="组合 1"/>
          <p:cNvGrpSpPr/>
          <p:nvPr/>
        </p:nvGrpSpPr>
        <p:grpSpPr bwMode="auto">
          <a:xfrm>
            <a:off x="709321" y="1149351"/>
            <a:ext cx="2700338" cy="750887"/>
            <a:chOff x="2107" y="2382"/>
            <a:chExt cx="4252" cy="1182"/>
          </a:xfrm>
        </p:grpSpPr>
        <p:pic>
          <p:nvPicPr>
            <p:cNvPr id="17410" name="图片 1" descr="标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7" y="2382"/>
              <a:ext cx="4252" cy="1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11" name="文本框 2"/>
            <p:cNvSpPr txBox="1">
              <a:spLocks noChangeArrowheads="1"/>
            </p:cNvSpPr>
            <p:nvPr/>
          </p:nvSpPr>
          <p:spPr bwMode="auto">
            <a:xfrm>
              <a:off x="2831" y="2581"/>
              <a:ext cx="3247" cy="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800" b="1" dirty="0">
                  <a:solidFill>
                    <a:srgbClr val="000000"/>
                  </a:solidFill>
                  <a:cs typeface="+mn-ea"/>
                  <a:sym typeface="+mn-lt"/>
                </a:rPr>
                <a:t>知识提炼</a:t>
              </a:r>
            </a:p>
          </p:txBody>
        </p:sp>
      </p:grpSp>
      <p:grpSp>
        <p:nvGrpSpPr>
          <p:cNvPr id="11" name="组合 10"/>
          <p:cNvGrpSpPr/>
          <p:nvPr/>
        </p:nvGrpSpPr>
        <p:grpSpPr bwMode="auto">
          <a:xfrm>
            <a:off x="1034737" y="2257170"/>
            <a:ext cx="9943147" cy="3075840"/>
            <a:chOff x="1395" y="2990"/>
            <a:chExt cx="15659" cy="4843"/>
          </a:xfrm>
        </p:grpSpPr>
        <p:sp>
          <p:nvSpPr>
            <p:cNvPr id="17413" name="文本框 114"/>
            <p:cNvSpPr txBox="1">
              <a:spLocks noChangeArrowheads="1"/>
            </p:cNvSpPr>
            <p:nvPr/>
          </p:nvSpPr>
          <p:spPr bwMode="auto">
            <a:xfrm>
              <a:off x="1395" y="2990"/>
              <a:ext cx="15659" cy="4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base">
                <a:lnSpc>
                  <a:spcPct val="2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zh-CN" sz="2400" dirty="0">
                  <a:cs typeface="+mn-ea"/>
                  <a:sym typeface="+mn-lt"/>
                </a:rPr>
                <a:t>小数点位置的移动引起小数大小变化的规律：     </a:t>
              </a:r>
            </a:p>
            <a:p>
              <a:pPr fontAlgn="base">
                <a:lnSpc>
                  <a:spcPct val="2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zh-CN" sz="2400" dirty="0">
                  <a:cs typeface="+mn-ea"/>
                  <a:sym typeface="+mn-lt"/>
                </a:rPr>
                <a:t>小数点向右（向左）移动一位、两位、三位……小数就扩大（缩小）到原数的 10 倍</a:t>
              </a:r>
              <a:r>
                <a:rPr lang="en-US" altLang="zh-CN" sz="2400" dirty="0">
                  <a:cs typeface="+mn-ea"/>
                  <a:sym typeface="+mn-lt"/>
                </a:rPr>
                <a:t>(         </a:t>
              </a:r>
              <a:r>
                <a:rPr lang="zh-CN" altLang="zh-CN" sz="2400" dirty="0">
                  <a:cs typeface="+mn-ea"/>
                  <a:sym typeface="+mn-lt"/>
                </a:rPr>
                <a:t>   </a:t>
              </a:r>
              <a:r>
                <a:rPr lang="en-US" altLang="zh-CN" sz="2400" dirty="0">
                  <a:cs typeface="+mn-ea"/>
                  <a:sym typeface="+mn-lt"/>
                </a:rPr>
                <a:t>)</a:t>
              </a:r>
              <a:r>
                <a:rPr lang="zh-CN" altLang="zh-CN" sz="2400" dirty="0">
                  <a:cs typeface="+mn-ea"/>
                  <a:sym typeface="+mn-lt"/>
                </a:rPr>
                <a:t>、100 倍</a:t>
              </a:r>
              <a:r>
                <a:rPr lang="en-US" altLang="zh-CN" sz="2400" dirty="0">
                  <a:cs typeface="+mn-ea"/>
                  <a:sym typeface="+mn-lt"/>
                </a:rPr>
                <a:t>(</a:t>
              </a:r>
              <a:r>
                <a:rPr lang="zh-CN" altLang="zh-CN" sz="2400" dirty="0">
                  <a:cs typeface="+mn-ea"/>
                  <a:sym typeface="+mn-lt"/>
                </a:rPr>
                <a:t> </a:t>
              </a:r>
              <a:r>
                <a:rPr lang="en-US" altLang="zh-CN" sz="2400" dirty="0">
                  <a:cs typeface="+mn-ea"/>
                  <a:sym typeface="+mn-lt"/>
                </a:rPr>
                <a:t>         </a:t>
              </a:r>
              <a:r>
                <a:rPr lang="zh-CN" altLang="zh-CN" sz="2400" dirty="0">
                  <a:cs typeface="+mn-ea"/>
                  <a:sym typeface="+mn-lt"/>
                </a:rPr>
                <a:t>    </a:t>
              </a:r>
              <a:r>
                <a:rPr lang="en-US" altLang="zh-CN" sz="2400" dirty="0">
                  <a:cs typeface="+mn-ea"/>
                  <a:sym typeface="+mn-lt"/>
                </a:rPr>
                <a:t>)</a:t>
              </a:r>
              <a:r>
                <a:rPr lang="zh-CN" altLang="zh-CN" sz="2400" dirty="0">
                  <a:cs typeface="+mn-ea"/>
                  <a:sym typeface="+mn-lt"/>
                </a:rPr>
                <a:t>、1000 倍</a:t>
              </a:r>
              <a:r>
                <a:rPr lang="en-US" altLang="zh-CN" sz="2400" dirty="0">
                  <a:cs typeface="+mn-ea"/>
                  <a:sym typeface="+mn-lt"/>
                </a:rPr>
                <a:t>(</a:t>
              </a:r>
              <a:r>
                <a:rPr lang="zh-CN" altLang="zh-CN" sz="2400" dirty="0">
                  <a:cs typeface="+mn-ea"/>
                  <a:sym typeface="+mn-lt"/>
                </a:rPr>
                <a:t>   </a:t>
              </a:r>
              <a:r>
                <a:rPr lang="en-US" altLang="zh-CN" sz="2400" dirty="0">
                  <a:cs typeface="+mn-ea"/>
                  <a:sym typeface="+mn-lt"/>
                </a:rPr>
                <a:t>            </a:t>
              </a:r>
              <a:r>
                <a:rPr lang="zh-CN" altLang="zh-CN" sz="2400" dirty="0">
                  <a:cs typeface="+mn-ea"/>
                  <a:sym typeface="+mn-lt"/>
                </a:rPr>
                <a:t>   </a:t>
              </a:r>
              <a:r>
                <a:rPr lang="en-US" altLang="zh-CN" sz="2400" dirty="0">
                  <a:cs typeface="+mn-ea"/>
                  <a:sym typeface="+mn-lt"/>
                </a:rPr>
                <a:t>)</a:t>
              </a:r>
              <a:r>
                <a:rPr lang="zh-CN" altLang="zh-CN" sz="2400" dirty="0">
                  <a:cs typeface="+mn-ea"/>
                  <a:sym typeface="+mn-lt"/>
                </a:rPr>
                <a:t>……</a:t>
              </a:r>
            </a:p>
          </p:txBody>
        </p:sp>
        <p:grpSp>
          <p:nvGrpSpPr>
            <p:cNvPr id="17414" name="组合 3"/>
            <p:cNvGrpSpPr/>
            <p:nvPr/>
          </p:nvGrpSpPr>
          <p:grpSpPr bwMode="auto">
            <a:xfrm>
              <a:off x="4126" y="5929"/>
              <a:ext cx="1190" cy="1890"/>
              <a:chOff x="-502" y="3642"/>
              <a:chExt cx="1190" cy="1890"/>
            </a:xfrm>
          </p:grpSpPr>
          <p:sp>
            <p:nvSpPr>
              <p:cNvPr id="17415" name="文本框 1"/>
              <p:cNvSpPr txBox="1">
                <a:spLocks noChangeArrowheads="1"/>
              </p:cNvSpPr>
              <p:nvPr/>
            </p:nvSpPr>
            <p:spPr bwMode="auto">
              <a:xfrm>
                <a:off x="-502" y="3642"/>
                <a:ext cx="1190" cy="18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4000" b="1" dirty="0">
                    <a:solidFill>
                      <a:srgbClr val="00B050"/>
                    </a:solidFill>
                    <a:cs typeface="+mn-ea"/>
                    <a:sym typeface="+mn-lt"/>
                  </a:rPr>
                  <a:t>1</a:t>
                </a:r>
              </a:p>
              <a:p>
                <a:pPr algn="ctr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4000" b="1" dirty="0">
                    <a:solidFill>
                      <a:srgbClr val="00B050"/>
                    </a:solidFill>
                    <a:cs typeface="+mn-ea"/>
                    <a:sym typeface="+mn-lt"/>
                  </a:rPr>
                  <a:t>10</a:t>
                </a:r>
              </a:p>
            </p:txBody>
          </p:sp>
          <p:cxnSp>
            <p:nvCxnSpPr>
              <p:cNvPr id="3" name="直接连接符 2"/>
              <p:cNvCxnSpPr/>
              <p:nvPr/>
            </p:nvCxnSpPr>
            <p:spPr>
              <a:xfrm>
                <a:off x="-317" y="4573"/>
                <a:ext cx="850" cy="0"/>
              </a:xfrm>
              <a:prstGeom prst="line">
                <a:avLst/>
              </a:prstGeom>
              <a:ln w="254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417" name="组合 4"/>
            <p:cNvGrpSpPr/>
            <p:nvPr/>
          </p:nvGrpSpPr>
          <p:grpSpPr bwMode="auto">
            <a:xfrm>
              <a:off x="7880" y="5929"/>
              <a:ext cx="1639" cy="1890"/>
              <a:chOff x="14244" y="2282"/>
              <a:chExt cx="1639" cy="1890"/>
            </a:xfrm>
          </p:grpSpPr>
          <p:sp>
            <p:nvSpPr>
              <p:cNvPr id="17418" name="文本框 5"/>
              <p:cNvSpPr txBox="1">
                <a:spLocks noChangeArrowheads="1"/>
              </p:cNvSpPr>
              <p:nvPr/>
            </p:nvSpPr>
            <p:spPr bwMode="auto">
              <a:xfrm>
                <a:off x="14244" y="2282"/>
                <a:ext cx="1639" cy="18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4000" b="1" dirty="0">
                    <a:solidFill>
                      <a:srgbClr val="00B050"/>
                    </a:solidFill>
                    <a:cs typeface="+mn-ea"/>
                    <a:sym typeface="+mn-lt"/>
                  </a:rPr>
                  <a:t>1</a:t>
                </a:r>
              </a:p>
              <a:p>
                <a:pPr algn="ctr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4000" b="1" dirty="0">
                    <a:solidFill>
                      <a:srgbClr val="00B050"/>
                    </a:solidFill>
                    <a:cs typeface="+mn-ea"/>
                    <a:sym typeface="+mn-lt"/>
                  </a:rPr>
                  <a:t>10</a:t>
                </a:r>
                <a:r>
                  <a:rPr lang="en-US" altLang="zh-CN" sz="4000" b="1" dirty="0">
                    <a:solidFill>
                      <a:srgbClr val="00B050"/>
                    </a:solidFill>
                    <a:cs typeface="+mn-ea"/>
                    <a:sym typeface="+mn-lt"/>
                  </a:rPr>
                  <a:t>0</a:t>
                </a:r>
              </a:p>
            </p:txBody>
          </p:sp>
          <p:cxnSp>
            <p:nvCxnSpPr>
              <p:cNvPr id="7" name="直接连接符 6"/>
              <p:cNvCxnSpPr/>
              <p:nvPr/>
            </p:nvCxnSpPr>
            <p:spPr>
              <a:xfrm>
                <a:off x="14469" y="3213"/>
                <a:ext cx="1190" cy="0"/>
              </a:xfrm>
              <a:prstGeom prst="line">
                <a:avLst/>
              </a:prstGeom>
              <a:ln w="254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420" name="组合 7"/>
            <p:cNvGrpSpPr/>
            <p:nvPr/>
          </p:nvGrpSpPr>
          <p:grpSpPr bwMode="auto">
            <a:xfrm>
              <a:off x="12242" y="5943"/>
              <a:ext cx="2088" cy="1890"/>
              <a:chOff x="12846" y="2296"/>
              <a:chExt cx="2088" cy="1890"/>
            </a:xfrm>
          </p:grpSpPr>
          <p:sp>
            <p:nvSpPr>
              <p:cNvPr id="17421" name="文本框 8"/>
              <p:cNvSpPr txBox="1">
                <a:spLocks noChangeArrowheads="1"/>
              </p:cNvSpPr>
              <p:nvPr/>
            </p:nvSpPr>
            <p:spPr bwMode="auto">
              <a:xfrm>
                <a:off x="12846" y="2296"/>
                <a:ext cx="2088" cy="18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4000" b="1" dirty="0">
                    <a:solidFill>
                      <a:srgbClr val="00B050"/>
                    </a:solidFill>
                    <a:cs typeface="+mn-ea"/>
                    <a:sym typeface="+mn-lt"/>
                  </a:rPr>
                  <a:t>1</a:t>
                </a:r>
              </a:p>
              <a:p>
                <a:pPr algn="ctr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4000" b="1" dirty="0">
                    <a:solidFill>
                      <a:srgbClr val="00B050"/>
                    </a:solidFill>
                    <a:cs typeface="+mn-ea"/>
                    <a:sym typeface="+mn-lt"/>
                  </a:rPr>
                  <a:t>10</a:t>
                </a:r>
                <a:r>
                  <a:rPr lang="en-US" altLang="zh-CN" sz="4000" b="1" dirty="0">
                    <a:solidFill>
                      <a:srgbClr val="00B050"/>
                    </a:solidFill>
                    <a:cs typeface="+mn-ea"/>
                    <a:sym typeface="+mn-lt"/>
                  </a:rPr>
                  <a:t>00</a:t>
                </a:r>
              </a:p>
            </p:txBody>
          </p:sp>
          <p:cxnSp>
            <p:nvCxnSpPr>
              <p:cNvPr id="10" name="直接连接符 9"/>
              <p:cNvCxnSpPr/>
              <p:nvPr/>
            </p:nvCxnSpPr>
            <p:spPr>
              <a:xfrm>
                <a:off x="13108" y="3227"/>
                <a:ext cx="1588" cy="0"/>
              </a:xfrm>
              <a:prstGeom prst="line">
                <a:avLst/>
              </a:prstGeom>
              <a:ln w="254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6" name="文本框 15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26"/>
          <p:cNvSpPr txBox="1">
            <a:spLocks noChangeArrowheads="1"/>
          </p:cNvSpPr>
          <p:nvPr/>
        </p:nvSpPr>
        <p:spPr bwMode="auto">
          <a:xfrm>
            <a:off x="812800" y="1118567"/>
            <a:ext cx="10080625" cy="503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zh-CN" sz="2400" dirty="0">
                <a:solidFill>
                  <a:srgbClr val="000000"/>
                </a:solidFill>
                <a:cs typeface="+mn-ea"/>
                <a:sym typeface="+mn-lt"/>
              </a:rPr>
              <a:t>下面各圈里的数同圈上的数比较，有什么变化？</a:t>
            </a:r>
          </a:p>
        </p:txBody>
      </p:sp>
      <p:sp>
        <p:nvSpPr>
          <p:cNvPr id="3" name="TextBox 11"/>
          <p:cNvSpPr txBox="1">
            <a:spLocks noChangeArrowheads="1"/>
          </p:cNvSpPr>
          <p:nvPr/>
        </p:nvSpPr>
        <p:spPr bwMode="auto">
          <a:xfrm>
            <a:off x="2054970" y="4676676"/>
            <a:ext cx="8082060" cy="114050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400" dirty="0" err="1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小结：应用小数点移动引起小数大小变化的规律，可以把一个数扩大或缩小</a:t>
            </a:r>
            <a:r>
              <a:rPr lang="en-US" altLang="zh-CN" sz="24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。</a:t>
            </a:r>
          </a:p>
        </p:txBody>
      </p:sp>
      <p:pic>
        <p:nvPicPr>
          <p:cNvPr id="18438" name="图片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13" y="2373314"/>
            <a:ext cx="10496550" cy="166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文本框 7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图片 2" descr="标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6" y="1077913"/>
            <a:ext cx="21558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8" name="文本框 5"/>
          <p:cNvSpPr txBox="1">
            <a:spLocks noChangeArrowheads="1"/>
          </p:cNvSpPr>
          <p:nvPr/>
        </p:nvSpPr>
        <p:spPr bwMode="auto">
          <a:xfrm>
            <a:off x="858839" y="1108403"/>
            <a:ext cx="17907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>
                <a:solidFill>
                  <a:srgbClr val="FF0000"/>
                </a:solidFill>
                <a:cs typeface="+mn-ea"/>
                <a:sym typeface="+mn-lt"/>
              </a:rPr>
              <a:t>知识点</a:t>
            </a:r>
            <a:r>
              <a:rPr lang="en-US" altLang="zh-CN" sz="2800" b="1" dirty="0">
                <a:solidFill>
                  <a:srgbClr val="FF0000"/>
                </a:solidFill>
                <a:cs typeface="+mn-ea"/>
                <a:sym typeface="+mn-lt"/>
              </a:rPr>
              <a:t>2</a:t>
            </a:r>
          </a:p>
        </p:txBody>
      </p:sp>
      <p:sp>
        <p:nvSpPr>
          <p:cNvPr id="19459" name="文本框 7"/>
          <p:cNvSpPr txBox="1">
            <a:spLocks noChangeArrowheads="1"/>
          </p:cNvSpPr>
          <p:nvPr/>
        </p:nvSpPr>
        <p:spPr bwMode="auto">
          <a:xfrm>
            <a:off x="3014664" y="1200448"/>
            <a:ext cx="89947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zh-CN" sz="2400" b="1" dirty="0">
                <a:solidFill>
                  <a:srgbClr val="FF0000"/>
                </a:solidFill>
                <a:cs typeface="+mn-ea"/>
                <a:sym typeface="+mn-lt"/>
              </a:rPr>
              <a:t>小数点移动引起小数大小变化的规律的应用</a:t>
            </a:r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auto">
          <a:xfrm>
            <a:off x="2205038" y="2006898"/>
            <a:ext cx="9652000" cy="946606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(</a:t>
            </a:r>
            <a:r>
              <a:rPr sz="2400" b="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1</a:t>
            </a:r>
            <a:r>
              <a:rPr lang="en-US" sz="2400" b="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)</a:t>
            </a:r>
            <a:r>
              <a:rPr sz="2400" b="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把 0.07 分别扩大到原来的 10 倍、100 倍、</a:t>
            </a:r>
          </a:p>
          <a:p>
            <a:pPr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sz="2400" b="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      1000 倍，各是多少？</a:t>
            </a:r>
          </a:p>
        </p:txBody>
      </p:sp>
      <p:grpSp>
        <p:nvGrpSpPr>
          <p:cNvPr id="7" name="组合 6"/>
          <p:cNvGrpSpPr/>
          <p:nvPr/>
        </p:nvGrpSpPr>
        <p:grpSpPr bwMode="auto">
          <a:xfrm>
            <a:off x="3227389" y="4319589"/>
            <a:ext cx="7469187" cy="1635125"/>
            <a:chOff x="3788378" y="1872131"/>
            <a:chExt cx="7469652" cy="1634290"/>
          </a:xfrm>
        </p:grpSpPr>
        <p:pic>
          <p:nvPicPr>
            <p:cNvPr id="19462" name="Picture 15" descr="F:\陈慎龙\模板、图片\人物图片\数学PPT模板\6.jpg6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999" t="-2850" r="41" b="-2617"/>
            <a:stretch>
              <a:fillRect/>
            </a:stretch>
          </p:blipFill>
          <p:spPr bwMode="auto">
            <a:xfrm>
              <a:off x="9847032" y="1967332"/>
              <a:ext cx="1410998" cy="15390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63" name="AutoShape 27"/>
            <p:cNvSpPr>
              <a:spLocks noChangeArrowheads="1"/>
            </p:cNvSpPr>
            <p:nvPr/>
          </p:nvSpPr>
          <p:spPr bwMode="auto">
            <a:xfrm>
              <a:off x="3788378" y="1872131"/>
              <a:ext cx="5750673" cy="741936"/>
            </a:xfrm>
            <a:prstGeom prst="wedgeRoundRectCallout">
              <a:avLst>
                <a:gd name="adj1" fmla="val 55134"/>
                <a:gd name="adj2" fmla="val 34944"/>
                <a:gd name="adj3" fmla="val 16667"/>
              </a:avLst>
            </a:prstGeom>
            <a:noFill/>
            <a:ln w="25400">
              <a:solidFill>
                <a:srgbClr val="00B0F0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800" dirty="0">
                  <a:solidFill>
                    <a:srgbClr val="000000"/>
                  </a:solidFill>
                  <a:cs typeface="+mn-ea"/>
                  <a:sym typeface="+mn-lt"/>
                </a:rPr>
                <a:t>想一想，应该怎么计算呢？</a:t>
              </a:r>
            </a:p>
          </p:txBody>
        </p:sp>
      </p:grpSp>
      <p:pic>
        <p:nvPicPr>
          <p:cNvPr id="19464" name="图片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639" y="1817688"/>
            <a:ext cx="1012825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文本框 9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AutoShape 27"/>
          <p:cNvSpPr>
            <a:spLocks noChangeArrowheads="1"/>
          </p:cNvSpPr>
          <p:nvPr/>
        </p:nvSpPr>
        <p:spPr bwMode="auto">
          <a:xfrm>
            <a:off x="3186749" y="1162051"/>
            <a:ext cx="7952740" cy="2030443"/>
          </a:xfrm>
          <a:prstGeom prst="wedgeRoundRectCallout">
            <a:avLst>
              <a:gd name="adj1" fmla="val -54278"/>
              <a:gd name="adj2" fmla="val 27917"/>
              <a:gd name="adj3" fmla="val 16667"/>
            </a:avLst>
          </a:prstGeom>
          <a:noFill/>
          <a:ln w="25400">
            <a:solidFill>
              <a:srgbClr val="00B0F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>
                <a:solidFill>
                  <a:srgbClr val="000000"/>
                </a:solidFill>
                <a:cs typeface="+mn-ea"/>
                <a:sym typeface="+mn-lt"/>
              </a:rPr>
              <a:t>把 0.07 扩大到原来的 10 倍，就是乘 10；</a:t>
            </a:r>
            <a:r>
              <a:rPr lang="en-US" altLang="zh-CN" sz="2800" dirty="0">
                <a:solidFill>
                  <a:srgbClr val="000000"/>
                </a:solidFill>
                <a:cs typeface="+mn-ea"/>
                <a:sym typeface="+mn-lt"/>
              </a:rPr>
              <a:t>100</a:t>
            </a:r>
            <a:r>
              <a:rPr lang="zh-CN" altLang="en-US" sz="2800" dirty="0">
                <a:solidFill>
                  <a:srgbClr val="000000"/>
                </a:solidFill>
                <a:cs typeface="+mn-ea"/>
                <a:sym typeface="+mn-lt"/>
              </a:rPr>
              <a:t>倍就是乘</a:t>
            </a:r>
            <a:r>
              <a:rPr lang="en-US" altLang="zh-CN" sz="2800" dirty="0">
                <a:solidFill>
                  <a:srgbClr val="000000"/>
                </a:solidFill>
                <a:cs typeface="+mn-ea"/>
                <a:sym typeface="+mn-lt"/>
              </a:rPr>
              <a:t>100</a:t>
            </a:r>
            <a:r>
              <a:rPr lang="zh-CN" altLang="en-US" sz="2800" dirty="0">
                <a:solidFill>
                  <a:srgbClr val="000000"/>
                </a:solidFill>
                <a:cs typeface="+mn-ea"/>
                <a:sym typeface="+mn-lt"/>
              </a:rPr>
              <a:t>；</a:t>
            </a:r>
            <a:r>
              <a:rPr lang="en-US" altLang="zh-CN" sz="2800" dirty="0">
                <a:solidFill>
                  <a:srgbClr val="000000"/>
                </a:solidFill>
                <a:cs typeface="+mn-ea"/>
                <a:sym typeface="+mn-lt"/>
              </a:rPr>
              <a:t>1000</a:t>
            </a:r>
            <a:r>
              <a:rPr lang="zh-CN" altLang="en-US" sz="2800" dirty="0">
                <a:solidFill>
                  <a:srgbClr val="000000"/>
                </a:solidFill>
                <a:cs typeface="+mn-ea"/>
                <a:sym typeface="+mn-lt"/>
              </a:rPr>
              <a:t>倍就是乘</a:t>
            </a:r>
            <a:r>
              <a:rPr lang="en-US" altLang="zh-CN" sz="2800" dirty="0">
                <a:solidFill>
                  <a:srgbClr val="000000"/>
                </a:solidFill>
                <a:cs typeface="+mn-ea"/>
                <a:sym typeface="+mn-lt"/>
              </a:rPr>
              <a:t>1000</a:t>
            </a:r>
            <a:r>
              <a:rPr lang="zh-CN" altLang="en-US" sz="2800" dirty="0">
                <a:solidFill>
                  <a:srgbClr val="000000"/>
                </a:solidFill>
                <a:cs typeface="+mn-ea"/>
                <a:sym typeface="+mn-lt"/>
              </a:rPr>
              <a:t>。</a:t>
            </a:r>
          </a:p>
        </p:txBody>
      </p:sp>
      <p:sp>
        <p:nvSpPr>
          <p:cNvPr id="4" name="TextBox 11"/>
          <p:cNvSpPr txBox="1">
            <a:spLocks noChangeArrowheads="1"/>
          </p:cNvSpPr>
          <p:nvPr/>
        </p:nvSpPr>
        <p:spPr bwMode="auto">
          <a:xfrm>
            <a:off x="3954463" y="3517900"/>
            <a:ext cx="4070350" cy="5847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0.07</a:t>
            </a:r>
            <a:r>
              <a:rPr lang="zh-CN" altLang="en-US" sz="32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×</a:t>
            </a:r>
            <a:r>
              <a:rPr lang="en-US" altLang="zh-CN" sz="32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10</a:t>
            </a:r>
            <a:r>
              <a:rPr lang="zh-CN" altLang="en-US" sz="32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＝</a:t>
            </a:r>
            <a:r>
              <a:rPr lang="en-US" altLang="zh-CN" sz="32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0.7</a:t>
            </a:r>
          </a:p>
        </p:txBody>
      </p:sp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3954463" y="4487864"/>
            <a:ext cx="4070350" cy="5847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0.07</a:t>
            </a:r>
            <a:r>
              <a:rPr lang="zh-CN" altLang="en-US" sz="320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×</a:t>
            </a:r>
            <a:r>
              <a:rPr lang="en-US" altLang="zh-CN" sz="320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100</a:t>
            </a:r>
            <a:r>
              <a:rPr lang="zh-CN" altLang="en-US" sz="320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＝</a:t>
            </a:r>
            <a:r>
              <a:rPr lang="en-US" altLang="zh-CN" sz="320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7</a:t>
            </a:r>
          </a:p>
        </p:txBody>
      </p:sp>
      <p:sp>
        <p:nvSpPr>
          <p:cNvPr id="6" name="TextBox 11"/>
          <p:cNvSpPr txBox="1">
            <a:spLocks noChangeArrowheads="1"/>
          </p:cNvSpPr>
          <p:nvPr/>
        </p:nvSpPr>
        <p:spPr bwMode="auto">
          <a:xfrm>
            <a:off x="3954463" y="5457826"/>
            <a:ext cx="4070350" cy="5847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0.07</a:t>
            </a:r>
            <a:r>
              <a:rPr lang="zh-CN" altLang="en-US" sz="320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×</a:t>
            </a:r>
            <a:r>
              <a:rPr lang="en-US" altLang="zh-CN" sz="320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1000</a:t>
            </a:r>
            <a:r>
              <a:rPr lang="zh-CN" altLang="en-US" sz="320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＝</a:t>
            </a:r>
            <a:r>
              <a:rPr lang="en-US" altLang="zh-CN" sz="320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70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新知探究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2800" y="2771370"/>
            <a:ext cx="1833765" cy="36675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AutoShape 27"/>
          <p:cNvSpPr>
            <a:spLocks noChangeArrowheads="1"/>
          </p:cNvSpPr>
          <p:nvPr/>
        </p:nvSpPr>
        <p:spPr bwMode="auto">
          <a:xfrm>
            <a:off x="1979614" y="2060576"/>
            <a:ext cx="6597016" cy="2084071"/>
          </a:xfrm>
          <a:prstGeom prst="wedgeRoundRectCallout">
            <a:avLst>
              <a:gd name="adj1" fmla="val 55935"/>
              <a:gd name="adj2" fmla="val -7801"/>
              <a:gd name="adj3" fmla="val 16667"/>
            </a:avLst>
          </a:prstGeom>
          <a:noFill/>
          <a:ln w="25400">
            <a:solidFill>
              <a:srgbClr val="00B0F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>
                <a:solidFill>
                  <a:srgbClr val="000000"/>
                </a:solidFill>
                <a:cs typeface="+mn-ea"/>
                <a:sym typeface="+mn-lt"/>
              </a:rPr>
              <a:t>实际上就是把 0.07的</a:t>
            </a:r>
            <a:r>
              <a:rPr lang="zh-CN" altLang="en-US" sz="2800" dirty="0">
                <a:solidFill>
                  <a:srgbClr val="FF0000"/>
                </a:solidFill>
                <a:cs typeface="+mn-ea"/>
                <a:sym typeface="+mn-lt"/>
              </a:rPr>
              <a:t>小数点</a:t>
            </a:r>
            <a:r>
              <a:rPr lang="zh-CN" altLang="en-US" sz="2800" dirty="0">
                <a:solidFill>
                  <a:srgbClr val="000000"/>
                </a:solidFill>
                <a:cs typeface="+mn-ea"/>
                <a:sym typeface="+mn-lt"/>
              </a:rPr>
              <a:t>分别</a:t>
            </a:r>
            <a:r>
              <a:rPr lang="zh-CN" altLang="en-US" sz="2800" dirty="0">
                <a:solidFill>
                  <a:srgbClr val="FF0000"/>
                </a:solidFill>
                <a:cs typeface="+mn-ea"/>
                <a:sym typeface="+mn-lt"/>
              </a:rPr>
              <a:t>向右</a:t>
            </a:r>
            <a:r>
              <a:rPr lang="zh-CN" altLang="en-US" sz="2800" dirty="0">
                <a:solidFill>
                  <a:srgbClr val="000000"/>
                </a:solidFill>
                <a:cs typeface="+mn-ea"/>
                <a:sym typeface="+mn-lt"/>
              </a:rPr>
              <a:t>移动一位、两位、三位……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新知探究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6574" y="3102382"/>
            <a:ext cx="1571625" cy="314325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 bwMode="auto">
          <a:xfrm>
            <a:off x="2654300" y="3609976"/>
            <a:ext cx="7469188" cy="1635125"/>
            <a:chOff x="3788378" y="1872131"/>
            <a:chExt cx="7469652" cy="1634290"/>
          </a:xfrm>
        </p:grpSpPr>
        <p:pic>
          <p:nvPicPr>
            <p:cNvPr id="22530" name="Picture 15" descr="F:\陈慎龙\模板、图片\人物图片\数学PPT模板\6.jpg6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999" t="-2850" r="41" b="-2617"/>
            <a:stretch>
              <a:fillRect/>
            </a:stretch>
          </p:blipFill>
          <p:spPr bwMode="auto">
            <a:xfrm>
              <a:off x="9847032" y="1967332"/>
              <a:ext cx="1410998" cy="15390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31" name="AutoShape 27"/>
            <p:cNvSpPr>
              <a:spLocks noChangeArrowheads="1"/>
            </p:cNvSpPr>
            <p:nvPr/>
          </p:nvSpPr>
          <p:spPr bwMode="auto">
            <a:xfrm>
              <a:off x="3788378" y="1872131"/>
              <a:ext cx="5750673" cy="741936"/>
            </a:xfrm>
            <a:prstGeom prst="wedgeRoundRectCallout">
              <a:avLst>
                <a:gd name="adj1" fmla="val 55134"/>
                <a:gd name="adj2" fmla="val 34944"/>
                <a:gd name="adj3" fmla="val 16667"/>
              </a:avLst>
            </a:prstGeom>
            <a:noFill/>
            <a:ln w="25400">
              <a:solidFill>
                <a:srgbClr val="00B0F0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800" dirty="0">
                  <a:solidFill>
                    <a:srgbClr val="000000"/>
                  </a:solidFill>
                  <a:cs typeface="+mn-ea"/>
                  <a:sym typeface="+mn-lt"/>
                </a:rPr>
                <a:t>想一想，应该怎么计算呢？</a:t>
              </a:r>
            </a:p>
          </p:txBody>
        </p:sp>
      </p:grpSp>
      <p:grpSp>
        <p:nvGrpSpPr>
          <p:cNvPr id="22532" name="组合 12"/>
          <p:cNvGrpSpPr/>
          <p:nvPr/>
        </p:nvGrpSpPr>
        <p:grpSpPr bwMode="auto">
          <a:xfrm>
            <a:off x="714364" y="1070292"/>
            <a:ext cx="9932988" cy="1441185"/>
            <a:chOff x="891" y="1685"/>
            <a:chExt cx="15642" cy="2270"/>
          </a:xfrm>
        </p:grpSpPr>
        <p:sp>
          <p:nvSpPr>
            <p:cNvPr id="3086" name="Text Box 14"/>
            <p:cNvSpPr txBox="1">
              <a:spLocks noChangeArrowheads="1"/>
            </p:cNvSpPr>
            <p:nvPr/>
          </p:nvSpPr>
          <p:spPr bwMode="auto">
            <a:xfrm>
              <a:off x="891" y="2002"/>
              <a:ext cx="15642" cy="195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eaLnBrk="1" fontAlgn="base" hangingPunct="1">
                <a:lnSpc>
                  <a:spcPct val="14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800" b="0" dirty="0">
                  <a:solidFill>
                    <a:srgbClr val="000000"/>
                  </a:solidFill>
                  <a:latin typeface="+mn-lt"/>
                  <a:ea typeface="+mn-ea"/>
                  <a:cs typeface="+mn-ea"/>
                  <a:sym typeface="+mn-lt"/>
                </a:rPr>
                <a:t>(2)</a:t>
              </a:r>
              <a:r>
                <a:rPr sz="2800" b="0" dirty="0">
                  <a:solidFill>
                    <a:srgbClr val="000000"/>
                  </a:solidFill>
                  <a:latin typeface="+mn-lt"/>
                  <a:ea typeface="+mn-ea"/>
                  <a:cs typeface="+mn-ea"/>
                  <a:sym typeface="+mn-lt"/>
                </a:rPr>
                <a:t>把 3.2 分别缩小到原来的       、        、</a:t>
              </a:r>
              <a:r>
                <a:rPr lang="en-US" altLang="zh-CN" sz="2800" b="0" dirty="0">
                  <a:solidFill>
                    <a:srgbClr val="000000"/>
                  </a:solidFill>
                  <a:latin typeface="+mn-lt"/>
                  <a:ea typeface="+mn-ea"/>
                  <a:cs typeface="+mn-ea"/>
                  <a:sym typeface="+mn-lt"/>
                </a:rPr>
                <a:t>      </a:t>
              </a:r>
              <a:r>
                <a:rPr sz="2800" b="0" dirty="0">
                  <a:solidFill>
                    <a:srgbClr val="000000"/>
                  </a:solidFill>
                  <a:latin typeface="+mn-lt"/>
                  <a:ea typeface="+mn-ea"/>
                  <a:cs typeface="+mn-ea"/>
                  <a:sym typeface="+mn-lt"/>
                </a:rPr>
                <a:t>          ，</a:t>
              </a:r>
            </a:p>
            <a:p>
              <a:pPr eaLnBrk="1" fontAlgn="base" hangingPunct="1">
                <a:lnSpc>
                  <a:spcPct val="14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sz="2800" b="0" dirty="0">
                  <a:solidFill>
                    <a:srgbClr val="000000"/>
                  </a:solidFill>
                  <a:latin typeface="+mn-lt"/>
                  <a:ea typeface="+mn-ea"/>
                  <a:cs typeface="+mn-ea"/>
                  <a:sym typeface="+mn-lt"/>
                </a:rPr>
                <a:t>      各是多少？ </a:t>
              </a:r>
            </a:p>
          </p:txBody>
        </p:sp>
        <p:grpSp>
          <p:nvGrpSpPr>
            <p:cNvPr id="22534" name="组合 4"/>
            <p:cNvGrpSpPr/>
            <p:nvPr/>
          </p:nvGrpSpPr>
          <p:grpSpPr bwMode="auto">
            <a:xfrm>
              <a:off x="7755" y="1685"/>
              <a:ext cx="1189" cy="1891"/>
              <a:chOff x="8086" y="2660"/>
              <a:chExt cx="1189" cy="1891"/>
            </a:xfrm>
          </p:grpSpPr>
          <p:sp>
            <p:nvSpPr>
              <p:cNvPr id="22535" name="文本框 1"/>
              <p:cNvSpPr txBox="1">
                <a:spLocks noChangeArrowheads="1"/>
              </p:cNvSpPr>
              <p:nvPr/>
            </p:nvSpPr>
            <p:spPr bwMode="auto">
              <a:xfrm>
                <a:off x="8086" y="2660"/>
                <a:ext cx="1189" cy="18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4000" dirty="0">
                    <a:solidFill>
                      <a:srgbClr val="000000"/>
                    </a:solidFill>
                    <a:cs typeface="+mn-ea"/>
                    <a:sym typeface="+mn-lt"/>
                  </a:rPr>
                  <a:t>1</a:t>
                </a:r>
              </a:p>
              <a:p>
                <a:pPr algn="ctr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4000" dirty="0">
                    <a:solidFill>
                      <a:srgbClr val="000000"/>
                    </a:solidFill>
                    <a:cs typeface="+mn-ea"/>
                    <a:sym typeface="+mn-lt"/>
                  </a:rPr>
                  <a:t>10</a:t>
                </a:r>
                <a:endParaRPr lang="zh-CN" altLang="en-US" dirty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cxnSp>
            <p:nvCxnSpPr>
              <p:cNvPr id="4" name="直接连接符 3"/>
              <p:cNvCxnSpPr/>
              <p:nvPr/>
            </p:nvCxnSpPr>
            <p:spPr>
              <a:xfrm>
                <a:off x="8271" y="3590"/>
                <a:ext cx="852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537" name="组合 5"/>
            <p:cNvGrpSpPr/>
            <p:nvPr/>
          </p:nvGrpSpPr>
          <p:grpSpPr bwMode="auto">
            <a:xfrm>
              <a:off x="9071" y="1689"/>
              <a:ext cx="1639" cy="1891"/>
              <a:chOff x="7501" y="2515"/>
              <a:chExt cx="1639" cy="1891"/>
            </a:xfrm>
          </p:grpSpPr>
          <p:sp>
            <p:nvSpPr>
              <p:cNvPr id="22538" name="文本框 7"/>
              <p:cNvSpPr txBox="1">
                <a:spLocks noChangeArrowheads="1"/>
              </p:cNvSpPr>
              <p:nvPr/>
            </p:nvSpPr>
            <p:spPr bwMode="auto">
              <a:xfrm>
                <a:off x="7501" y="2515"/>
                <a:ext cx="1639" cy="18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4000" dirty="0">
                    <a:solidFill>
                      <a:srgbClr val="000000"/>
                    </a:solidFill>
                    <a:cs typeface="+mn-ea"/>
                    <a:sym typeface="+mn-lt"/>
                  </a:rPr>
                  <a:t>1</a:t>
                </a:r>
              </a:p>
              <a:p>
                <a:pPr algn="ctr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4000" dirty="0">
                    <a:solidFill>
                      <a:srgbClr val="000000"/>
                    </a:solidFill>
                    <a:cs typeface="+mn-ea"/>
                    <a:sym typeface="+mn-lt"/>
                  </a:rPr>
                  <a:t>10</a:t>
                </a:r>
                <a:r>
                  <a:rPr lang="en-US" altLang="zh-CN" sz="4000" dirty="0">
                    <a:solidFill>
                      <a:srgbClr val="000000"/>
                    </a:solidFill>
                    <a:cs typeface="+mn-ea"/>
                    <a:sym typeface="+mn-lt"/>
                  </a:rPr>
                  <a:t>0</a:t>
                </a:r>
              </a:p>
            </p:txBody>
          </p:sp>
          <p:cxnSp>
            <p:nvCxnSpPr>
              <p:cNvPr id="9" name="直接连接符 8"/>
              <p:cNvCxnSpPr/>
              <p:nvPr/>
            </p:nvCxnSpPr>
            <p:spPr>
              <a:xfrm>
                <a:off x="7737" y="3446"/>
                <a:ext cx="119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540" name="组合 9"/>
            <p:cNvGrpSpPr/>
            <p:nvPr/>
          </p:nvGrpSpPr>
          <p:grpSpPr bwMode="auto">
            <a:xfrm>
              <a:off x="11398" y="1685"/>
              <a:ext cx="2088" cy="1891"/>
              <a:chOff x="7485" y="2511"/>
              <a:chExt cx="2088" cy="1891"/>
            </a:xfrm>
          </p:grpSpPr>
          <p:sp>
            <p:nvSpPr>
              <p:cNvPr id="22541" name="文本框 10"/>
              <p:cNvSpPr txBox="1">
                <a:spLocks noChangeArrowheads="1"/>
              </p:cNvSpPr>
              <p:nvPr/>
            </p:nvSpPr>
            <p:spPr bwMode="auto">
              <a:xfrm>
                <a:off x="7485" y="2511"/>
                <a:ext cx="2088" cy="18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4000">
                    <a:solidFill>
                      <a:srgbClr val="000000"/>
                    </a:solidFill>
                    <a:cs typeface="+mn-ea"/>
                    <a:sym typeface="+mn-lt"/>
                  </a:rPr>
                  <a:t>1</a:t>
                </a:r>
              </a:p>
              <a:p>
                <a:pPr algn="ctr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4000">
                    <a:solidFill>
                      <a:srgbClr val="000000"/>
                    </a:solidFill>
                    <a:cs typeface="+mn-ea"/>
                    <a:sym typeface="+mn-lt"/>
                  </a:rPr>
                  <a:t>10</a:t>
                </a:r>
                <a:r>
                  <a:rPr lang="en-US" altLang="zh-CN" sz="4000">
                    <a:solidFill>
                      <a:srgbClr val="000000"/>
                    </a:solidFill>
                    <a:cs typeface="+mn-ea"/>
                    <a:sym typeface="+mn-lt"/>
                  </a:rPr>
                  <a:t>00</a:t>
                </a:r>
              </a:p>
            </p:txBody>
          </p:sp>
          <p:cxnSp>
            <p:nvCxnSpPr>
              <p:cNvPr id="12" name="直接连接符 11"/>
              <p:cNvCxnSpPr/>
              <p:nvPr/>
            </p:nvCxnSpPr>
            <p:spPr>
              <a:xfrm>
                <a:off x="7790" y="3442"/>
                <a:ext cx="153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6" name="文本框 15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4135438" y="4429126"/>
            <a:ext cx="4070350" cy="7080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3.2</a:t>
            </a:r>
            <a:r>
              <a:rPr lang="en-US" altLang="zh-CN" sz="4000" b="1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÷100</a:t>
            </a:r>
            <a:r>
              <a:rPr lang="zh-CN" altLang="en-US" sz="4000" b="1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＝</a:t>
            </a:r>
            <a:r>
              <a:rPr lang="en-US" altLang="zh-CN" sz="4000" b="1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0.032</a:t>
            </a:r>
          </a:p>
        </p:txBody>
      </p:sp>
      <p:sp>
        <p:nvSpPr>
          <p:cNvPr id="6" name="TextBox 11"/>
          <p:cNvSpPr txBox="1">
            <a:spLocks noChangeArrowheads="1"/>
          </p:cNvSpPr>
          <p:nvPr/>
        </p:nvSpPr>
        <p:spPr bwMode="auto">
          <a:xfrm>
            <a:off x="4135439" y="5472114"/>
            <a:ext cx="5648325" cy="7064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3.2</a:t>
            </a:r>
            <a:r>
              <a:rPr lang="en-US" altLang="zh-CN" sz="4000" b="1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÷1000</a:t>
            </a:r>
            <a:r>
              <a:rPr lang="zh-CN" altLang="en-US" sz="4000" b="1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＝</a:t>
            </a:r>
            <a:r>
              <a:rPr lang="en-US" altLang="zh-CN" sz="4000" b="1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0.0032</a:t>
            </a:r>
          </a:p>
        </p:txBody>
      </p:sp>
      <p:sp>
        <p:nvSpPr>
          <p:cNvPr id="4" name="TextBox 11"/>
          <p:cNvSpPr txBox="1">
            <a:spLocks noChangeArrowheads="1"/>
          </p:cNvSpPr>
          <p:nvPr/>
        </p:nvSpPr>
        <p:spPr bwMode="auto">
          <a:xfrm>
            <a:off x="4135438" y="3387725"/>
            <a:ext cx="4070350" cy="7064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3.2</a:t>
            </a:r>
            <a:r>
              <a:rPr lang="en-US" altLang="zh-CN" sz="4000" b="1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÷10</a:t>
            </a:r>
            <a:r>
              <a:rPr lang="zh-CN" altLang="en-US" sz="4000" b="1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＝</a:t>
            </a:r>
            <a:r>
              <a:rPr lang="en-US" altLang="zh-CN" sz="4000" b="1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0.32</a:t>
            </a:r>
          </a:p>
        </p:txBody>
      </p:sp>
      <p:sp>
        <p:nvSpPr>
          <p:cNvPr id="23558" name="AutoShape 27"/>
          <p:cNvSpPr>
            <a:spLocks noChangeArrowheads="1"/>
          </p:cNvSpPr>
          <p:nvPr/>
        </p:nvSpPr>
        <p:spPr bwMode="auto">
          <a:xfrm>
            <a:off x="2817932" y="1128713"/>
            <a:ext cx="7953255" cy="2031595"/>
          </a:xfrm>
          <a:prstGeom prst="wedgeRoundRectCallout">
            <a:avLst>
              <a:gd name="adj1" fmla="val -54278"/>
              <a:gd name="adj2" fmla="val 27917"/>
              <a:gd name="adj3" fmla="val 16667"/>
            </a:avLst>
          </a:prstGeom>
          <a:noFill/>
          <a:ln w="25400">
            <a:solidFill>
              <a:srgbClr val="00B0F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400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auto">
          <a:xfrm>
            <a:off x="3163854" y="1367652"/>
            <a:ext cx="7880350" cy="140371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eaLnBrk="1" fontAlgn="base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sz="3200" b="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把 3.2 分别缩小到原来的       、        、</a:t>
            </a:r>
          </a:p>
          <a:p>
            <a:pPr eaLnBrk="1" fontAlgn="base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sz="3200" b="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          ，</a:t>
            </a:r>
            <a:r>
              <a:rPr lang="zh-CN" altLang="en-US" sz="3200" b="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就是除以</a:t>
            </a:r>
            <a:r>
              <a:rPr lang="en-US" altLang="zh-CN" sz="3200" b="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10</a:t>
            </a:r>
            <a:r>
              <a:rPr lang="zh-CN" altLang="en-US" sz="3200" b="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、</a:t>
            </a:r>
            <a:r>
              <a:rPr lang="en-US" altLang="zh-CN" sz="3200" b="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100</a:t>
            </a:r>
            <a:r>
              <a:rPr lang="zh-CN" altLang="en-US" sz="3200" b="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、</a:t>
            </a:r>
            <a:r>
              <a:rPr lang="en-US" altLang="zh-CN" sz="3200" b="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1000</a:t>
            </a:r>
            <a:r>
              <a:rPr lang="zh-CN" altLang="en-US" sz="3200" b="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。</a:t>
            </a:r>
            <a:r>
              <a:rPr sz="3200" b="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</a:p>
        </p:txBody>
      </p:sp>
      <p:grpSp>
        <p:nvGrpSpPr>
          <p:cNvPr id="23560" name="组合 2"/>
          <p:cNvGrpSpPr/>
          <p:nvPr/>
        </p:nvGrpSpPr>
        <p:grpSpPr bwMode="auto">
          <a:xfrm>
            <a:off x="7763549" y="1258005"/>
            <a:ext cx="639786" cy="978910"/>
            <a:chOff x="10803" y="2642"/>
            <a:chExt cx="1008" cy="1542"/>
          </a:xfrm>
        </p:grpSpPr>
        <p:sp>
          <p:nvSpPr>
            <p:cNvPr id="23561" name="文本框 6"/>
            <p:cNvSpPr txBox="1">
              <a:spLocks noChangeArrowheads="1"/>
            </p:cNvSpPr>
            <p:nvPr/>
          </p:nvSpPr>
          <p:spPr bwMode="auto">
            <a:xfrm>
              <a:off x="10803" y="2642"/>
              <a:ext cx="1008" cy="1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3200">
                  <a:solidFill>
                    <a:srgbClr val="000000"/>
                  </a:solidFill>
                  <a:cs typeface="+mn-ea"/>
                  <a:sym typeface="+mn-lt"/>
                </a:rPr>
                <a:t>1</a:t>
              </a:r>
            </a:p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3200">
                  <a:solidFill>
                    <a:srgbClr val="000000"/>
                  </a:solidFill>
                  <a:cs typeface="+mn-ea"/>
                  <a:sym typeface="+mn-lt"/>
                </a:rPr>
                <a:t>10</a:t>
              </a:r>
              <a:endParaRPr lang="zh-CN" altLang="en-US" sz="1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cxnSp>
          <p:nvCxnSpPr>
            <p:cNvPr id="8" name="直接连接符 7"/>
            <p:cNvCxnSpPr/>
            <p:nvPr/>
          </p:nvCxnSpPr>
          <p:spPr>
            <a:xfrm>
              <a:off x="10900" y="3413"/>
              <a:ext cx="85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563" name="组合 8"/>
          <p:cNvGrpSpPr/>
          <p:nvPr/>
        </p:nvGrpSpPr>
        <p:grpSpPr bwMode="auto">
          <a:xfrm>
            <a:off x="8868067" y="1366419"/>
            <a:ext cx="867304" cy="978910"/>
            <a:chOff x="10627" y="2642"/>
            <a:chExt cx="1364" cy="1542"/>
          </a:xfrm>
        </p:grpSpPr>
        <p:sp>
          <p:nvSpPr>
            <p:cNvPr id="23564" name="文本框 9"/>
            <p:cNvSpPr txBox="1">
              <a:spLocks noChangeArrowheads="1"/>
            </p:cNvSpPr>
            <p:nvPr/>
          </p:nvSpPr>
          <p:spPr bwMode="auto">
            <a:xfrm>
              <a:off x="10627" y="2642"/>
              <a:ext cx="1364" cy="1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3200" dirty="0">
                  <a:solidFill>
                    <a:srgbClr val="000000"/>
                  </a:solidFill>
                  <a:cs typeface="+mn-ea"/>
                  <a:sym typeface="+mn-lt"/>
                </a:rPr>
                <a:t>1</a:t>
              </a:r>
            </a:p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3200" dirty="0">
                  <a:solidFill>
                    <a:srgbClr val="000000"/>
                  </a:solidFill>
                  <a:cs typeface="+mn-ea"/>
                  <a:sym typeface="+mn-lt"/>
                </a:rPr>
                <a:t>10</a:t>
              </a:r>
              <a:r>
                <a:rPr lang="en-US" altLang="zh-CN" sz="3200" dirty="0">
                  <a:solidFill>
                    <a:srgbClr val="000000"/>
                  </a:solidFill>
                  <a:cs typeface="+mn-ea"/>
                  <a:sym typeface="+mn-lt"/>
                </a:rPr>
                <a:t>0</a:t>
              </a:r>
            </a:p>
          </p:txBody>
        </p:sp>
        <p:cxnSp>
          <p:nvCxnSpPr>
            <p:cNvPr id="11" name="直接连接符 10"/>
            <p:cNvCxnSpPr/>
            <p:nvPr/>
          </p:nvCxnSpPr>
          <p:spPr>
            <a:xfrm>
              <a:off x="10725" y="3413"/>
              <a:ext cx="1191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566" name="组合 11"/>
          <p:cNvGrpSpPr/>
          <p:nvPr/>
        </p:nvGrpSpPr>
        <p:grpSpPr bwMode="auto">
          <a:xfrm>
            <a:off x="3085773" y="1919287"/>
            <a:ext cx="1095085" cy="978910"/>
            <a:chOff x="10447" y="2642"/>
            <a:chExt cx="1725" cy="1542"/>
          </a:xfrm>
        </p:grpSpPr>
        <p:sp>
          <p:nvSpPr>
            <p:cNvPr id="23567" name="文本框 13"/>
            <p:cNvSpPr txBox="1">
              <a:spLocks noChangeArrowheads="1"/>
            </p:cNvSpPr>
            <p:nvPr/>
          </p:nvSpPr>
          <p:spPr bwMode="auto">
            <a:xfrm>
              <a:off x="10447" y="2642"/>
              <a:ext cx="1725" cy="1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3200">
                  <a:solidFill>
                    <a:srgbClr val="000000"/>
                  </a:solidFill>
                  <a:cs typeface="+mn-ea"/>
                  <a:sym typeface="+mn-lt"/>
                </a:rPr>
                <a:t>1</a:t>
              </a:r>
            </a:p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3200">
                  <a:solidFill>
                    <a:srgbClr val="000000"/>
                  </a:solidFill>
                  <a:cs typeface="+mn-ea"/>
                  <a:sym typeface="+mn-lt"/>
                </a:rPr>
                <a:t>10</a:t>
              </a:r>
              <a:r>
                <a:rPr lang="en-US" altLang="zh-CN" sz="3200">
                  <a:solidFill>
                    <a:srgbClr val="000000"/>
                  </a:solidFill>
                  <a:cs typeface="+mn-ea"/>
                  <a:sym typeface="+mn-lt"/>
                </a:rPr>
                <a:t>00</a:t>
              </a:r>
            </a:p>
          </p:txBody>
        </p:sp>
        <p:cxnSp>
          <p:nvCxnSpPr>
            <p:cNvPr id="15" name="直接连接符 14"/>
            <p:cNvCxnSpPr/>
            <p:nvPr/>
          </p:nvCxnSpPr>
          <p:spPr>
            <a:xfrm>
              <a:off x="10570" y="3413"/>
              <a:ext cx="153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文本框 17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新知探究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2800" y="2771370"/>
            <a:ext cx="1833765" cy="36675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AutoShape 27"/>
          <p:cNvSpPr>
            <a:spLocks noChangeArrowheads="1"/>
          </p:cNvSpPr>
          <p:nvPr/>
        </p:nvSpPr>
        <p:spPr bwMode="auto">
          <a:xfrm>
            <a:off x="1979613" y="2060575"/>
            <a:ext cx="6463032" cy="2083615"/>
          </a:xfrm>
          <a:prstGeom prst="wedgeRoundRectCallout">
            <a:avLst>
              <a:gd name="adj1" fmla="val 55935"/>
              <a:gd name="adj2" fmla="val -7801"/>
              <a:gd name="adj3" fmla="val 16667"/>
            </a:avLst>
          </a:prstGeom>
          <a:noFill/>
          <a:ln w="25400">
            <a:solidFill>
              <a:srgbClr val="00B0F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200" dirty="0">
                <a:solidFill>
                  <a:srgbClr val="000000"/>
                </a:solidFill>
                <a:cs typeface="+mn-ea"/>
                <a:sym typeface="+mn-lt"/>
              </a:rPr>
              <a:t>实际上就是把 </a:t>
            </a:r>
            <a:r>
              <a:rPr lang="en-US" altLang="zh-CN" sz="3200" dirty="0">
                <a:solidFill>
                  <a:srgbClr val="000000"/>
                </a:solidFill>
                <a:cs typeface="+mn-ea"/>
                <a:sym typeface="+mn-lt"/>
              </a:rPr>
              <a:t>3.2</a:t>
            </a:r>
            <a:r>
              <a:rPr lang="zh-CN" altLang="en-US" sz="3200" dirty="0">
                <a:solidFill>
                  <a:srgbClr val="000000"/>
                </a:solidFill>
                <a:cs typeface="+mn-ea"/>
                <a:sym typeface="+mn-lt"/>
              </a:rPr>
              <a:t>的</a:t>
            </a:r>
            <a:r>
              <a:rPr lang="zh-CN" altLang="en-US" sz="3200" dirty="0">
                <a:solidFill>
                  <a:srgbClr val="FF0000"/>
                </a:solidFill>
                <a:cs typeface="+mn-ea"/>
                <a:sym typeface="+mn-lt"/>
              </a:rPr>
              <a:t>小数点</a:t>
            </a:r>
            <a:r>
              <a:rPr lang="zh-CN" altLang="en-US" sz="3200" dirty="0">
                <a:solidFill>
                  <a:srgbClr val="000000"/>
                </a:solidFill>
                <a:cs typeface="+mn-ea"/>
                <a:sym typeface="+mn-lt"/>
              </a:rPr>
              <a:t>分别</a:t>
            </a:r>
            <a:r>
              <a:rPr lang="zh-CN" altLang="en-US" sz="3200" dirty="0">
                <a:solidFill>
                  <a:srgbClr val="FF0000"/>
                </a:solidFill>
                <a:cs typeface="+mn-ea"/>
                <a:sym typeface="+mn-lt"/>
              </a:rPr>
              <a:t>向左</a:t>
            </a:r>
            <a:r>
              <a:rPr lang="zh-CN" altLang="en-US" sz="3200" dirty="0">
                <a:solidFill>
                  <a:srgbClr val="000000"/>
                </a:solidFill>
                <a:cs typeface="+mn-ea"/>
                <a:sym typeface="+mn-lt"/>
              </a:rPr>
              <a:t>移动一位、两位、三位……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新知探究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6574" y="3102382"/>
            <a:ext cx="1571625" cy="314325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图片 1" descr="标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14" y="1009650"/>
            <a:ext cx="2700337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2" name="文本框 2"/>
          <p:cNvSpPr txBox="1">
            <a:spLocks noChangeArrowheads="1"/>
          </p:cNvSpPr>
          <p:nvPr/>
        </p:nvSpPr>
        <p:spPr bwMode="auto">
          <a:xfrm>
            <a:off x="1266826" y="1077914"/>
            <a:ext cx="206216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 dirty="0">
                <a:solidFill>
                  <a:srgbClr val="000000"/>
                </a:solidFill>
                <a:cs typeface="+mn-ea"/>
                <a:sym typeface="+mn-lt"/>
              </a:rPr>
              <a:t>知识提炼</a:t>
            </a:r>
          </a:p>
        </p:txBody>
      </p:sp>
      <p:grpSp>
        <p:nvGrpSpPr>
          <p:cNvPr id="11" name="组合 10"/>
          <p:cNvGrpSpPr/>
          <p:nvPr/>
        </p:nvGrpSpPr>
        <p:grpSpPr bwMode="auto">
          <a:xfrm>
            <a:off x="912814" y="1972945"/>
            <a:ext cx="10062210" cy="3486785"/>
            <a:chOff x="1203" y="3445"/>
            <a:chExt cx="15845" cy="5491"/>
          </a:xfrm>
        </p:grpSpPr>
        <p:sp>
          <p:nvSpPr>
            <p:cNvPr id="25604" name="文本框 114"/>
            <p:cNvSpPr txBox="1">
              <a:spLocks noChangeArrowheads="1"/>
            </p:cNvSpPr>
            <p:nvPr/>
          </p:nvSpPr>
          <p:spPr bwMode="auto">
            <a:xfrm>
              <a:off x="1203" y="3557"/>
              <a:ext cx="15845" cy="5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base">
                <a:lnSpc>
                  <a:spcPct val="2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zh-CN" sz="2800" b="1" dirty="0">
                  <a:cs typeface="+mn-ea"/>
                  <a:sym typeface="+mn-lt"/>
                </a:rPr>
                <a:t>把一个小数扩大（缩小）到它的10 倍（        ）、100 倍（         ）、1000 倍（           ）……就是把这个数分别乘（除以）10、100、1000……也就是把小数点分别向右（向左）移动一位、两位、三位……</a:t>
              </a:r>
            </a:p>
          </p:txBody>
        </p:sp>
        <p:grpSp>
          <p:nvGrpSpPr>
            <p:cNvPr id="25605" name="组合 3"/>
            <p:cNvGrpSpPr/>
            <p:nvPr/>
          </p:nvGrpSpPr>
          <p:grpSpPr bwMode="auto">
            <a:xfrm>
              <a:off x="11276" y="3445"/>
              <a:ext cx="1189" cy="1890"/>
              <a:chOff x="12646" y="6046"/>
              <a:chExt cx="1189" cy="1890"/>
            </a:xfrm>
          </p:grpSpPr>
          <p:sp>
            <p:nvSpPr>
              <p:cNvPr id="25606" name="文本框 1"/>
              <p:cNvSpPr txBox="1">
                <a:spLocks noChangeArrowheads="1"/>
              </p:cNvSpPr>
              <p:nvPr/>
            </p:nvSpPr>
            <p:spPr bwMode="auto">
              <a:xfrm>
                <a:off x="12646" y="6046"/>
                <a:ext cx="1189" cy="18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4000" b="1" dirty="0">
                    <a:cs typeface="+mn-ea"/>
                    <a:sym typeface="+mn-lt"/>
                  </a:rPr>
                  <a:t>1</a:t>
                </a:r>
              </a:p>
              <a:p>
                <a:pPr algn="ctr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4000" b="1" dirty="0">
                    <a:cs typeface="+mn-ea"/>
                    <a:sym typeface="+mn-lt"/>
                  </a:rPr>
                  <a:t>10</a:t>
                </a:r>
              </a:p>
            </p:txBody>
          </p:sp>
          <p:cxnSp>
            <p:nvCxnSpPr>
              <p:cNvPr id="3" name="直接连接符 2"/>
              <p:cNvCxnSpPr/>
              <p:nvPr/>
            </p:nvCxnSpPr>
            <p:spPr>
              <a:xfrm>
                <a:off x="12831" y="6976"/>
                <a:ext cx="852" cy="0"/>
              </a:xfrm>
              <a:prstGeom prst="line">
                <a:avLst/>
              </a:prstGeom>
              <a:ln w="254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608" name="组合 4"/>
            <p:cNvGrpSpPr/>
            <p:nvPr/>
          </p:nvGrpSpPr>
          <p:grpSpPr bwMode="auto">
            <a:xfrm>
              <a:off x="1803" y="4793"/>
              <a:ext cx="1639" cy="1890"/>
              <a:chOff x="13023" y="6014"/>
              <a:chExt cx="1639" cy="1890"/>
            </a:xfrm>
          </p:grpSpPr>
          <p:sp>
            <p:nvSpPr>
              <p:cNvPr id="25609" name="文本框 5"/>
              <p:cNvSpPr txBox="1">
                <a:spLocks noChangeArrowheads="1"/>
              </p:cNvSpPr>
              <p:nvPr/>
            </p:nvSpPr>
            <p:spPr bwMode="auto">
              <a:xfrm>
                <a:off x="13023" y="6014"/>
                <a:ext cx="1639" cy="18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4000" b="1" dirty="0">
                    <a:cs typeface="+mn-ea"/>
                    <a:sym typeface="+mn-lt"/>
                  </a:rPr>
                  <a:t>1</a:t>
                </a:r>
              </a:p>
              <a:p>
                <a:pPr algn="ctr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4000" b="1" dirty="0">
                    <a:cs typeface="+mn-ea"/>
                    <a:sym typeface="+mn-lt"/>
                  </a:rPr>
                  <a:t>10</a:t>
                </a:r>
                <a:r>
                  <a:rPr lang="en-US" altLang="zh-CN" sz="4000" b="1" dirty="0">
                    <a:cs typeface="+mn-ea"/>
                    <a:sym typeface="+mn-lt"/>
                  </a:rPr>
                  <a:t>0</a:t>
                </a:r>
              </a:p>
            </p:txBody>
          </p:sp>
          <p:cxnSp>
            <p:nvCxnSpPr>
              <p:cNvPr id="7" name="直接连接符 6"/>
              <p:cNvCxnSpPr/>
              <p:nvPr/>
            </p:nvCxnSpPr>
            <p:spPr>
              <a:xfrm>
                <a:off x="13248" y="6944"/>
                <a:ext cx="1247" cy="0"/>
              </a:xfrm>
              <a:prstGeom prst="line">
                <a:avLst/>
              </a:prstGeom>
              <a:ln w="254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611" name="组合 7"/>
            <p:cNvGrpSpPr/>
            <p:nvPr/>
          </p:nvGrpSpPr>
          <p:grpSpPr bwMode="auto">
            <a:xfrm>
              <a:off x="6908" y="4793"/>
              <a:ext cx="2088" cy="1890"/>
              <a:chOff x="11713" y="6029"/>
              <a:chExt cx="2088" cy="1890"/>
            </a:xfrm>
          </p:grpSpPr>
          <p:sp>
            <p:nvSpPr>
              <p:cNvPr id="25612" name="文本框 8"/>
              <p:cNvSpPr txBox="1">
                <a:spLocks noChangeArrowheads="1"/>
              </p:cNvSpPr>
              <p:nvPr/>
            </p:nvSpPr>
            <p:spPr bwMode="auto">
              <a:xfrm>
                <a:off x="11713" y="6029"/>
                <a:ext cx="2088" cy="18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4000" b="1">
                    <a:cs typeface="+mn-ea"/>
                    <a:sym typeface="+mn-lt"/>
                  </a:rPr>
                  <a:t>1</a:t>
                </a:r>
              </a:p>
              <a:p>
                <a:pPr algn="ctr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4000" b="1">
                    <a:cs typeface="+mn-ea"/>
                    <a:sym typeface="+mn-lt"/>
                  </a:rPr>
                  <a:t>10</a:t>
                </a:r>
                <a:r>
                  <a:rPr lang="en-US" altLang="zh-CN" sz="4000" b="1">
                    <a:cs typeface="+mn-ea"/>
                    <a:sym typeface="+mn-lt"/>
                  </a:rPr>
                  <a:t>00</a:t>
                </a:r>
              </a:p>
            </p:txBody>
          </p:sp>
          <p:cxnSp>
            <p:nvCxnSpPr>
              <p:cNvPr id="10" name="直接连接符 9"/>
              <p:cNvCxnSpPr/>
              <p:nvPr/>
            </p:nvCxnSpPr>
            <p:spPr>
              <a:xfrm>
                <a:off x="11975" y="6959"/>
                <a:ext cx="1585" cy="0"/>
              </a:xfrm>
              <a:prstGeom prst="line">
                <a:avLst/>
              </a:prstGeom>
              <a:ln w="254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5" name="文本框 14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新知探究</a:t>
            </a:r>
          </a:p>
        </p:txBody>
      </p:sp>
      <p:sp>
        <p:nvSpPr>
          <p:cNvPr id="8" name="Text Box 17"/>
          <p:cNvSpPr txBox="1">
            <a:spLocks noChangeArrowheads="1"/>
          </p:cNvSpPr>
          <p:nvPr/>
        </p:nvSpPr>
        <p:spPr bwMode="auto">
          <a:xfrm>
            <a:off x="1019629" y="1317203"/>
            <a:ext cx="9677400" cy="52322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zh-CN" altLang="en-US" sz="28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把下面的数分别扩大到原来的 10 倍、100 倍、1000 倍。</a:t>
            </a:r>
          </a:p>
        </p:txBody>
      </p:sp>
      <p:sp>
        <p:nvSpPr>
          <p:cNvPr id="9" name="Text Box 17"/>
          <p:cNvSpPr txBox="1">
            <a:spLocks noChangeArrowheads="1"/>
          </p:cNvSpPr>
          <p:nvPr/>
        </p:nvSpPr>
        <p:spPr bwMode="auto">
          <a:xfrm>
            <a:off x="1140961" y="2286907"/>
            <a:ext cx="6283778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sz="36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4.8      0.735       12.6</a:t>
            </a:r>
          </a:p>
        </p:txBody>
      </p:sp>
      <p:sp>
        <p:nvSpPr>
          <p:cNvPr id="11" name="TextBox 29"/>
          <p:cNvSpPr txBox="1">
            <a:spLocks noChangeArrowheads="1"/>
          </p:cNvSpPr>
          <p:nvPr/>
        </p:nvSpPr>
        <p:spPr bwMode="auto">
          <a:xfrm>
            <a:off x="1019629" y="3429000"/>
            <a:ext cx="4178300" cy="2228559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4.8</a:t>
            </a:r>
            <a:r>
              <a:rPr lang="zh-CN" altLang="en-US" sz="32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×</a:t>
            </a:r>
            <a:r>
              <a:rPr lang="en-US" altLang="zh-CN" sz="32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10</a:t>
            </a:r>
            <a:r>
              <a:rPr lang="zh-CN" altLang="en-US" sz="32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＝</a:t>
            </a:r>
            <a:r>
              <a:rPr lang="en-US" sz="32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48</a:t>
            </a:r>
          </a:p>
          <a:p>
            <a:pPr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4.8</a:t>
            </a:r>
            <a:r>
              <a:rPr lang="zh-CN" altLang="en-US" sz="32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×</a:t>
            </a:r>
            <a:r>
              <a:rPr lang="en-US" altLang="zh-CN" sz="32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100</a:t>
            </a:r>
            <a:r>
              <a:rPr lang="zh-CN" altLang="en-US" sz="32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＝</a:t>
            </a:r>
            <a:r>
              <a:rPr lang="en-US" altLang="zh-CN" sz="32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480</a:t>
            </a:r>
          </a:p>
          <a:p>
            <a:pPr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4.8</a:t>
            </a:r>
            <a:r>
              <a:rPr lang="zh-CN" altLang="en-US" sz="32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×</a:t>
            </a:r>
            <a:r>
              <a:rPr lang="en-US" altLang="zh-CN" sz="32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1000</a:t>
            </a:r>
            <a:r>
              <a:rPr lang="zh-CN" altLang="en-US" sz="32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＝</a:t>
            </a:r>
            <a:r>
              <a:rPr lang="en-US" altLang="zh-CN" sz="32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4800</a:t>
            </a:r>
          </a:p>
        </p:txBody>
      </p:sp>
      <p:sp>
        <p:nvSpPr>
          <p:cNvPr id="12" name="TextBox 29"/>
          <p:cNvSpPr txBox="1">
            <a:spLocks noChangeArrowheads="1"/>
          </p:cNvSpPr>
          <p:nvPr/>
        </p:nvSpPr>
        <p:spPr bwMode="auto">
          <a:xfrm>
            <a:off x="5615443" y="3429000"/>
            <a:ext cx="4687887" cy="2228559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0.735</a:t>
            </a:r>
            <a:r>
              <a:rPr lang="zh-CN" altLang="en-US" sz="32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×</a:t>
            </a:r>
            <a:r>
              <a:rPr lang="en-US" altLang="zh-CN" sz="32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10</a:t>
            </a:r>
            <a:r>
              <a:rPr lang="zh-CN" altLang="en-US" sz="32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＝</a:t>
            </a:r>
            <a:r>
              <a:rPr lang="en-US" sz="32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7.35</a:t>
            </a:r>
          </a:p>
          <a:p>
            <a:pPr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0.735</a:t>
            </a:r>
            <a:r>
              <a:rPr lang="zh-CN" altLang="en-US" sz="32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×</a:t>
            </a:r>
            <a:r>
              <a:rPr lang="en-US" altLang="zh-CN" sz="32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100</a:t>
            </a:r>
            <a:r>
              <a:rPr lang="zh-CN" altLang="en-US" sz="32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＝</a:t>
            </a:r>
            <a:r>
              <a:rPr lang="en-US" altLang="zh-CN" sz="32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73.5</a:t>
            </a:r>
          </a:p>
          <a:p>
            <a:pPr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0.735</a:t>
            </a:r>
            <a:r>
              <a:rPr lang="zh-CN" altLang="en-US" sz="32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×</a:t>
            </a:r>
            <a:r>
              <a:rPr lang="en-US" altLang="zh-CN" sz="32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1000</a:t>
            </a:r>
            <a:r>
              <a:rPr lang="zh-CN" altLang="en-US" sz="32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＝</a:t>
            </a:r>
            <a:r>
              <a:rPr lang="en-US" altLang="zh-CN" sz="32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735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MH_Other_1"/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6789738" y="1306513"/>
            <a:ext cx="681037" cy="682625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chemeClr val="bg2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000" kern="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1</a:t>
            </a:r>
          </a:p>
        </p:txBody>
      </p:sp>
      <p:sp>
        <p:nvSpPr>
          <p:cNvPr id="28" name="MH_Other_2"/>
          <p:cNvSpPr>
            <a:spLocks noChangeAspect="1"/>
          </p:cNvSpPr>
          <p:nvPr>
            <p:custDataLst>
              <p:tags r:id="rId2"/>
            </p:custDataLst>
          </p:nvPr>
        </p:nvSpPr>
        <p:spPr>
          <a:xfrm>
            <a:off x="6789738" y="2260601"/>
            <a:ext cx="681037" cy="682625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chemeClr val="bg2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000" kern="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2</a:t>
            </a:r>
          </a:p>
        </p:txBody>
      </p:sp>
      <p:sp>
        <p:nvSpPr>
          <p:cNvPr id="29" name="MH_Other_3"/>
          <p:cNvSpPr>
            <a:spLocks noChangeAspect="1"/>
          </p:cNvSpPr>
          <p:nvPr>
            <p:custDataLst>
              <p:tags r:id="rId3"/>
            </p:custDataLst>
          </p:nvPr>
        </p:nvSpPr>
        <p:spPr>
          <a:xfrm>
            <a:off x="6789738" y="3214688"/>
            <a:ext cx="681037" cy="682625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chemeClr val="bg2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000" kern="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3</a:t>
            </a:r>
          </a:p>
        </p:txBody>
      </p:sp>
      <p:sp>
        <p:nvSpPr>
          <p:cNvPr id="30" name="MH_Other_4"/>
          <p:cNvSpPr>
            <a:spLocks noChangeAspect="1"/>
          </p:cNvSpPr>
          <p:nvPr>
            <p:custDataLst>
              <p:tags r:id="rId4"/>
            </p:custDataLst>
          </p:nvPr>
        </p:nvSpPr>
        <p:spPr>
          <a:xfrm>
            <a:off x="6789738" y="4170363"/>
            <a:ext cx="681037" cy="682625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chemeClr val="bg2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000" kern="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4</a:t>
            </a:r>
          </a:p>
        </p:txBody>
      </p:sp>
      <p:sp>
        <p:nvSpPr>
          <p:cNvPr id="31" name="MH_Text_1"/>
          <p:cNvSpPr/>
          <p:nvPr>
            <p:custDataLst>
              <p:tags r:id="rId5"/>
            </p:custDataLst>
          </p:nvPr>
        </p:nvSpPr>
        <p:spPr>
          <a:xfrm>
            <a:off x="7897820" y="1409701"/>
            <a:ext cx="2179637" cy="4730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dist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3065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温故知新</a:t>
            </a:r>
            <a:endParaRPr lang="en-US" altLang="zh-CN" sz="3065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2" name="MH_Text_2"/>
          <p:cNvSpPr/>
          <p:nvPr>
            <p:custDataLst>
              <p:tags r:id="rId6"/>
            </p:custDataLst>
          </p:nvPr>
        </p:nvSpPr>
        <p:spPr>
          <a:xfrm>
            <a:off x="7897820" y="2363788"/>
            <a:ext cx="2179637" cy="4730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dist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3065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新知探究</a:t>
            </a:r>
            <a:endParaRPr lang="en-US" altLang="zh-CN" sz="3065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3" name="MH_Text_3"/>
          <p:cNvSpPr/>
          <p:nvPr>
            <p:custDataLst>
              <p:tags r:id="rId7"/>
            </p:custDataLst>
          </p:nvPr>
        </p:nvSpPr>
        <p:spPr>
          <a:xfrm>
            <a:off x="7897820" y="3319463"/>
            <a:ext cx="2179637" cy="4730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dist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3065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课堂练习</a:t>
            </a:r>
            <a:endParaRPr lang="en-US" altLang="zh-CN" sz="3065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4" name="MH_Text_4"/>
          <p:cNvSpPr/>
          <p:nvPr>
            <p:custDataLst>
              <p:tags r:id="rId8"/>
            </p:custDataLst>
          </p:nvPr>
        </p:nvSpPr>
        <p:spPr>
          <a:xfrm>
            <a:off x="7897820" y="4273551"/>
            <a:ext cx="2179637" cy="4730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dist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3065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课堂小结</a:t>
            </a:r>
            <a:endParaRPr lang="en-US" altLang="zh-CN" sz="3065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5" name="MH_Others_1"/>
          <p:cNvSpPr txBox="1"/>
          <p:nvPr>
            <p:custDataLst>
              <p:tags r:id="rId9"/>
            </p:custDataLst>
          </p:nvPr>
        </p:nvSpPr>
        <p:spPr>
          <a:xfrm>
            <a:off x="4370388" y="1020532"/>
            <a:ext cx="2724150" cy="2313454"/>
          </a:xfrm>
          <a:prstGeom prst="rect">
            <a:avLst/>
          </a:prstGeom>
          <a:noFill/>
        </p:spPr>
        <p:txBody>
          <a:bodyPr lIns="0" tIns="0" rIns="0" bIns="0" anchor="ctr">
            <a:spAutoFit/>
          </a:bodyPr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6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目</a:t>
            </a:r>
            <a:r>
              <a:rPr lang="zh-CN" altLang="en-US" sz="88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 </a:t>
            </a:r>
            <a:endParaRPr lang="en-US" altLang="zh-CN" sz="88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indent="-342900" algn="ctr" defTabSz="914400" eaLnBrk="1" hangingPunct="1">
              <a:lnSpc>
                <a:spcPct val="90000"/>
              </a:lnSpc>
              <a:spcBef>
                <a:spcPts val="1000"/>
              </a:spcBef>
              <a:defRPr/>
            </a:pPr>
            <a:r>
              <a:rPr lang="zh-CN" altLang="en-US" sz="6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录</a:t>
            </a:r>
          </a:p>
        </p:txBody>
      </p:sp>
      <p:sp>
        <p:nvSpPr>
          <p:cNvPr id="36" name="MH_Others_2"/>
          <p:cNvSpPr txBox="1"/>
          <p:nvPr>
            <p:custDataLst>
              <p:tags r:id="rId10"/>
            </p:custDataLst>
          </p:nvPr>
        </p:nvSpPr>
        <p:spPr>
          <a:xfrm>
            <a:off x="4960830" y="1955801"/>
            <a:ext cx="398571" cy="2519362"/>
          </a:xfrm>
          <a:prstGeom prst="rect">
            <a:avLst/>
          </a:prstGeom>
          <a:noFill/>
        </p:spPr>
        <p:txBody>
          <a:bodyPr vert="eaVert" lIns="0" tIns="0" rIns="0" bIns="0">
            <a:spAutoFit/>
          </a:bodyPr>
          <a:lstStyle/>
          <a:p>
            <a:pPr indent="-342900" algn="ctr" defTabSz="914400" eaLnBrk="1" hangingPunct="1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altLang="zh-CN" sz="28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cs typeface="+mn-ea"/>
                <a:sym typeface="+mn-lt"/>
              </a:rPr>
              <a:t>CONTENTS</a:t>
            </a:r>
            <a:endParaRPr lang="zh-CN" altLang="en-US" sz="2800" b="1" dirty="0">
              <a:gradFill flip="none" rotWithShape="1">
                <a:gsLst>
                  <a:gs pos="5000">
                    <a:srgbClr val="C00000"/>
                  </a:gs>
                  <a:gs pos="26000">
                    <a:srgbClr val="FF9A05"/>
                  </a:gs>
                  <a:gs pos="48000">
                    <a:srgbClr val="92D050"/>
                  </a:gs>
                  <a:gs pos="73000">
                    <a:srgbClr val="00B0F0"/>
                  </a:gs>
                  <a:gs pos="97000">
                    <a:srgbClr val="7030A0"/>
                  </a:gs>
                </a:gsLst>
                <a:path path="circle">
                  <a:fillToRect t="100000" r="100000"/>
                </a:path>
                <a:tileRect l="-100000" b="-100000"/>
              </a:gradFill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7"/>
          <p:cNvSpPr txBox="1">
            <a:spLocks noChangeArrowheads="1"/>
          </p:cNvSpPr>
          <p:nvPr/>
        </p:nvSpPr>
        <p:spPr bwMode="auto">
          <a:xfrm>
            <a:off x="1019629" y="1317203"/>
            <a:ext cx="9677400" cy="52322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zh-CN" altLang="en-US" sz="28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把下面的数分别扩大到原来的 10 倍、100 倍、1000 倍。</a:t>
            </a:r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auto">
          <a:xfrm>
            <a:off x="1140961" y="2286907"/>
            <a:ext cx="6283778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sz="36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4.8      0.735       12.6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1052966" y="3113769"/>
            <a:ext cx="4805363" cy="290566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12.6</a:t>
            </a:r>
            <a:r>
              <a:rPr lang="zh-CN" altLang="en-US" sz="32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×</a:t>
            </a:r>
            <a:r>
              <a:rPr lang="en-US" altLang="zh-CN" sz="32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10</a:t>
            </a:r>
            <a:r>
              <a:rPr lang="zh-CN" altLang="en-US" sz="32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＝</a:t>
            </a:r>
            <a:r>
              <a:rPr lang="en-US" sz="32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126</a:t>
            </a:r>
          </a:p>
          <a:p>
            <a:pPr eaLnBrk="1" fontAlgn="base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12.6</a:t>
            </a:r>
            <a:r>
              <a:rPr lang="zh-CN" altLang="en-US" sz="32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×</a:t>
            </a:r>
            <a:r>
              <a:rPr lang="en-US" altLang="zh-CN" sz="32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100</a:t>
            </a:r>
            <a:r>
              <a:rPr lang="zh-CN" altLang="en-US" sz="32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＝</a:t>
            </a:r>
            <a:r>
              <a:rPr lang="en-US" altLang="zh-CN" sz="32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1260</a:t>
            </a:r>
          </a:p>
          <a:p>
            <a:pPr eaLnBrk="1" fontAlgn="base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12.6</a:t>
            </a:r>
            <a:r>
              <a:rPr lang="zh-CN" altLang="en-US" sz="32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×</a:t>
            </a:r>
            <a:r>
              <a:rPr lang="en-US" altLang="zh-CN" sz="32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1000</a:t>
            </a:r>
            <a:r>
              <a:rPr lang="zh-CN" altLang="en-US" sz="32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＝</a:t>
            </a:r>
            <a:r>
              <a:rPr lang="en-US" altLang="zh-CN" sz="32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12600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6446837" y="2148485"/>
            <a:ext cx="3776663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290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zh-CN" altLang="en-US" sz="60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cs typeface="+mn-ea"/>
                <a:sym typeface="+mn-lt"/>
              </a:rPr>
              <a:t>课堂练习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6732587" y="3501232"/>
            <a:ext cx="4162425" cy="4635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9200">
              <a:lnSpc>
                <a:spcPct val="150000"/>
              </a:lnSpc>
              <a:defRPr/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纸上得来终觉浅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,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绝知此事要躬行</a:t>
            </a:r>
            <a:endParaRPr lang="en-US" altLang="zh-CN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椭圆 13"/>
          <p:cNvSpPr>
            <a:spLocks noChangeAspect="1"/>
          </p:cNvSpPr>
          <p:nvPr/>
        </p:nvSpPr>
        <p:spPr>
          <a:xfrm>
            <a:off x="3973512" y="2287588"/>
            <a:ext cx="2087563" cy="2085975"/>
          </a:xfrm>
          <a:prstGeom prst="ellipse">
            <a:avLst/>
          </a:prstGeom>
          <a:gradFill>
            <a:gsLst>
              <a:gs pos="0">
                <a:srgbClr val="C00000"/>
              </a:gs>
              <a:gs pos="22000">
                <a:srgbClr val="FFC000"/>
              </a:gs>
              <a:gs pos="84000">
                <a:srgbClr val="00B0F0"/>
              </a:gs>
              <a:gs pos="62000">
                <a:srgbClr val="00B050"/>
              </a:gs>
              <a:gs pos="42000">
                <a:srgbClr val="92D050"/>
              </a:gs>
              <a:gs pos="100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800" dirty="0">
                <a:solidFill>
                  <a:schemeClr val="tx1"/>
                </a:solidFill>
                <a:cs typeface="+mn-ea"/>
                <a:sym typeface="+mn-lt"/>
              </a:rPr>
              <a:t>03</a:t>
            </a:r>
            <a:endParaRPr lang="zh-CN" altLang="en-US" sz="48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4275137" y="2436813"/>
            <a:ext cx="1800225" cy="1800225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3</a:t>
            </a:r>
            <a:endParaRPr lang="zh-CN" altLang="en-US" sz="80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16" name="直接连接符 15"/>
          <p:cNvCxnSpPr/>
          <p:nvPr/>
        </p:nvCxnSpPr>
        <p:spPr>
          <a:xfrm flipV="1">
            <a:off x="6061075" y="3343276"/>
            <a:ext cx="470535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15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400" dirty="0">
                <a:solidFill>
                  <a:prstClr val="black"/>
                </a:solidFill>
                <a:cs typeface="+mn-ea"/>
                <a:sym typeface="+mn-lt"/>
              </a:rPr>
              <a:t>课堂练习</a:t>
            </a:r>
          </a:p>
        </p:txBody>
      </p:sp>
      <p:sp>
        <p:nvSpPr>
          <p:cNvPr id="17" name="Text Box 22"/>
          <p:cNvSpPr txBox="1">
            <a:spLocks noChangeArrowheads="1"/>
          </p:cNvSpPr>
          <p:nvPr/>
        </p:nvSpPr>
        <p:spPr bwMode="auto">
          <a:xfrm>
            <a:off x="1069976" y="2154673"/>
            <a:ext cx="7378699" cy="592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38480" indent="-53848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2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93.5         500          9999</a:t>
            </a:r>
          </a:p>
        </p:txBody>
      </p:sp>
      <p:grpSp>
        <p:nvGrpSpPr>
          <p:cNvPr id="18" name="组合 1"/>
          <p:cNvGrpSpPr/>
          <p:nvPr/>
        </p:nvGrpSpPr>
        <p:grpSpPr bwMode="auto">
          <a:xfrm>
            <a:off x="596900" y="995942"/>
            <a:ext cx="10401300" cy="984736"/>
            <a:chOff x="705" y="1569"/>
            <a:chExt cx="16380" cy="1550"/>
          </a:xfrm>
        </p:grpSpPr>
        <p:sp>
          <p:nvSpPr>
            <p:cNvPr id="19" name="Text Box 22"/>
            <p:cNvSpPr txBox="1">
              <a:spLocks noChangeArrowheads="1"/>
            </p:cNvSpPr>
            <p:nvPr/>
          </p:nvSpPr>
          <p:spPr bwMode="auto">
            <a:xfrm>
              <a:off x="705" y="1753"/>
              <a:ext cx="16380" cy="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800" dirty="0">
                  <a:solidFill>
                    <a:srgbClr val="000000"/>
                  </a:solidFill>
                  <a:cs typeface="+mn-ea"/>
                  <a:sym typeface="+mn-lt"/>
                </a:rPr>
                <a:t>   </a:t>
              </a:r>
              <a:r>
                <a:rPr lang="en-US" altLang="zh-CN" sz="2800" dirty="0" err="1">
                  <a:solidFill>
                    <a:srgbClr val="000000"/>
                  </a:solidFill>
                  <a:cs typeface="+mn-ea"/>
                  <a:sym typeface="+mn-lt"/>
                </a:rPr>
                <a:t>把下面的数分别缩小到原来的</a:t>
              </a:r>
              <a:r>
                <a:rPr lang="en-US" altLang="zh-CN" sz="2800" dirty="0">
                  <a:solidFill>
                    <a:srgbClr val="000000"/>
                  </a:solidFill>
                  <a:cs typeface="+mn-ea"/>
                  <a:sym typeface="+mn-lt"/>
                </a:rPr>
                <a:t>           、         、               。</a:t>
              </a:r>
              <a:endParaRPr lang="zh-CN" altLang="en-US" sz="2800" dirty="0">
                <a:solidFill>
                  <a:srgbClr val="00B0F0"/>
                </a:solidFill>
                <a:cs typeface="+mn-ea"/>
                <a:sym typeface="+mn-lt"/>
              </a:endParaRPr>
            </a:p>
          </p:txBody>
        </p:sp>
        <p:grpSp>
          <p:nvGrpSpPr>
            <p:cNvPr id="20" name="组合 2"/>
            <p:cNvGrpSpPr/>
            <p:nvPr/>
          </p:nvGrpSpPr>
          <p:grpSpPr bwMode="auto">
            <a:xfrm>
              <a:off x="8950" y="1569"/>
              <a:ext cx="922" cy="1366"/>
              <a:chOff x="7122" y="2458"/>
              <a:chExt cx="922" cy="1366"/>
            </a:xfrm>
          </p:grpSpPr>
          <p:sp>
            <p:nvSpPr>
              <p:cNvPr id="27" name="文本框 6"/>
              <p:cNvSpPr txBox="1">
                <a:spLocks noChangeArrowheads="1"/>
              </p:cNvSpPr>
              <p:nvPr/>
            </p:nvSpPr>
            <p:spPr bwMode="auto">
              <a:xfrm>
                <a:off x="7122" y="2458"/>
                <a:ext cx="922" cy="13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2800">
                    <a:solidFill>
                      <a:srgbClr val="000000"/>
                    </a:solidFill>
                    <a:cs typeface="+mn-ea"/>
                    <a:sym typeface="+mn-lt"/>
                  </a:rPr>
                  <a:t>1</a:t>
                </a:r>
              </a:p>
              <a:p>
                <a:pPr algn="ctr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2800">
                    <a:solidFill>
                      <a:srgbClr val="000000"/>
                    </a:solidFill>
                    <a:cs typeface="+mn-ea"/>
                    <a:sym typeface="+mn-lt"/>
                  </a:rPr>
                  <a:t>10</a:t>
                </a:r>
                <a:endParaRPr lang="zh-CN" altLang="en-US" sz="120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cxnSp>
            <p:nvCxnSpPr>
              <p:cNvPr id="28" name="直接连接符 27"/>
              <p:cNvCxnSpPr/>
              <p:nvPr/>
            </p:nvCxnSpPr>
            <p:spPr>
              <a:xfrm>
                <a:off x="7173" y="3141"/>
                <a:ext cx="85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组合 8"/>
            <p:cNvGrpSpPr/>
            <p:nvPr/>
          </p:nvGrpSpPr>
          <p:grpSpPr bwMode="auto">
            <a:xfrm>
              <a:off x="10699" y="1623"/>
              <a:ext cx="1237" cy="1366"/>
              <a:chOff x="6894" y="2512"/>
              <a:chExt cx="1237" cy="1366"/>
            </a:xfrm>
          </p:grpSpPr>
          <p:sp>
            <p:nvSpPr>
              <p:cNvPr id="25" name="文本框 9"/>
              <p:cNvSpPr txBox="1">
                <a:spLocks noChangeArrowheads="1"/>
              </p:cNvSpPr>
              <p:nvPr/>
            </p:nvSpPr>
            <p:spPr bwMode="auto">
              <a:xfrm>
                <a:off x="6894" y="2512"/>
                <a:ext cx="1237" cy="13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2800">
                    <a:solidFill>
                      <a:srgbClr val="000000"/>
                    </a:solidFill>
                    <a:cs typeface="+mn-ea"/>
                    <a:sym typeface="+mn-lt"/>
                  </a:rPr>
                  <a:t>1</a:t>
                </a:r>
              </a:p>
              <a:p>
                <a:pPr algn="ctr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2800">
                    <a:solidFill>
                      <a:srgbClr val="000000"/>
                    </a:solidFill>
                    <a:cs typeface="+mn-ea"/>
                    <a:sym typeface="+mn-lt"/>
                  </a:rPr>
                  <a:t>10</a:t>
                </a:r>
                <a:r>
                  <a:rPr lang="en-US" altLang="zh-CN" sz="2800">
                    <a:solidFill>
                      <a:srgbClr val="000000"/>
                    </a:solidFill>
                    <a:cs typeface="+mn-ea"/>
                    <a:sym typeface="+mn-lt"/>
                  </a:rPr>
                  <a:t>0</a:t>
                </a:r>
              </a:p>
            </p:txBody>
          </p:sp>
          <p:cxnSp>
            <p:nvCxnSpPr>
              <p:cNvPr id="26" name="直接连接符 25"/>
              <p:cNvCxnSpPr/>
              <p:nvPr/>
            </p:nvCxnSpPr>
            <p:spPr>
              <a:xfrm>
                <a:off x="6929" y="3172"/>
                <a:ext cx="119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组合 11"/>
            <p:cNvGrpSpPr/>
            <p:nvPr/>
          </p:nvGrpSpPr>
          <p:grpSpPr bwMode="auto">
            <a:xfrm>
              <a:off x="12830" y="1753"/>
              <a:ext cx="1569" cy="1366"/>
              <a:chOff x="21334" y="1150"/>
              <a:chExt cx="1569" cy="1366"/>
            </a:xfrm>
          </p:grpSpPr>
          <p:sp>
            <p:nvSpPr>
              <p:cNvPr id="23" name="文本框 13"/>
              <p:cNvSpPr txBox="1">
                <a:spLocks noChangeArrowheads="1"/>
              </p:cNvSpPr>
              <p:nvPr/>
            </p:nvSpPr>
            <p:spPr bwMode="auto">
              <a:xfrm>
                <a:off x="21334" y="1150"/>
                <a:ext cx="1553" cy="13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2800">
                    <a:solidFill>
                      <a:srgbClr val="000000"/>
                    </a:solidFill>
                    <a:cs typeface="+mn-ea"/>
                    <a:sym typeface="+mn-lt"/>
                  </a:rPr>
                  <a:t>1</a:t>
                </a:r>
              </a:p>
              <a:p>
                <a:pPr algn="ctr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2800">
                    <a:solidFill>
                      <a:srgbClr val="000000"/>
                    </a:solidFill>
                    <a:cs typeface="+mn-ea"/>
                    <a:sym typeface="+mn-lt"/>
                  </a:rPr>
                  <a:t>10</a:t>
                </a:r>
                <a:r>
                  <a:rPr lang="en-US" altLang="zh-CN" sz="2800">
                    <a:solidFill>
                      <a:srgbClr val="000000"/>
                    </a:solidFill>
                    <a:cs typeface="+mn-ea"/>
                    <a:sym typeface="+mn-lt"/>
                  </a:rPr>
                  <a:t>00</a:t>
                </a:r>
              </a:p>
            </p:txBody>
          </p:sp>
          <p:cxnSp>
            <p:nvCxnSpPr>
              <p:cNvPr id="24" name="直接连接符 23"/>
              <p:cNvCxnSpPr/>
              <p:nvPr/>
            </p:nvCxnSpPr>
            <p:spPr>
              <a:xfrm>
                <a:off x="21370" y="1751"/>
                <a:ext cx="1533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9" name="TextBox 29"/>
          <p:cNvSpPr txBox="1">
            <a:spLocks noChangeArrowheads="1"/>
          </p:cNvSpPr>
          <p:nvPr/>
        </p:nvSpPr>
        <p:spPr bwMode="auto">
          <a:xfrm>
            <a:off x="1069976" y="3516601"/>
            <a:ext cx="4806950" cy="2228559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93.5</a:t>
            </a:r>
            <a:r>
              <a:rPr lang="zh-CN" altLang="en-US" sz="32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÷</a:t>
            </a:r>
            <a:r>
              <a:rPr lang="en-US" altLang="zh-CN" sz="32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10</a:t>
            </a:r>
            <a:r>
              <a:rPr lang="zh-CN" altLang="en-US" sz="32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＝</a:t>
            </a:r>
            <a:r>
              <a:rPr lang="en-US" sz="32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9.35</a:t>
            </a:r>
          </a:p>
          <a:p>
            <a:pPr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93.5</a:t>
            </a:r>
            <a:r>
              <a:rPr lang="zh-CN" altLang="en-US" sz="32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÷</a:t>
            </a:r>
            <a:r>
              <a:rPr lang="en-US" altLang="zh-CN" sz="32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100</a:t>
            </a:r>
            <a:r>
              <a:rPr lang="zh-CN" altLang="en-US" sz="32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＝</a:t>
            </a:r>
            <a:r>
              <a:rPr lang="en-US" altLang="zh-CN" sz="32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0.935</a:t>
            </a:r>
          </a:p>
          <a:p>
            <a:pPr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93.5</a:t>
            </a:r>
            <a:r>
              <a:rPr lang="zh-CN" altLang="en-US" sz="32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÷</a:t>
            </a:r>
            <a:r>
              <a:rPr lang="en-US" altLang="zh-CN" sz="32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1000</a:t>
            </a:r>
            <a:r>
              <a:rPr lang="zh-CN" altLang="en-US" sz="32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＝</a:t>
            </a:r>
            <a:r>
              <a:rPr lang="en-US" altLang="zh-CN" sz="32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0.0935</a:t>
            </a:r>
          </a:p>
        </p:txBody>
      </p:sp>
      <p:sp>
        <p:nvSpPr>
          <p:cNvPr id="31" name="TextBox 29"/>
          <p:cNvSpPr txBox="1">
            <a:spLocks noChangeArrowheads="1"/>
          </p:cNvSpPr>
          <p:nvPr/>
        </p:nvSpPr>
        <p:spPr bwMode="auto">
          <a:xfrm>
            <a:off x="6124576" y="3516601"/>
            <a:ext cx="4806950" cy="2228559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500</a:t>
            </a:r>
            <a:r>
              <a:rPr lang="zh-CN" altLang="en-US" sz="32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÷</a:t>
            </a:r>
            <a:r>
              <a:rPr lang="en-US" altLang="zh-CN" sz="32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10</a:t>
            </a:r>
            <a:r>
              <a:rPr lang="zh-CN" altLang="en-US" sz="32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＝</a:t>
            </a:r>
            <a:r>
              <a:rPr lang="en-US" sz="32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50</a:t>
            </a:r>
          </a:p>
          <a:p>
            <a:pPr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500</a:t>
            </a:r>
            <a:r>
              <a:rPr lang="zh-CN" altLang="en-US" sz="32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÷</a:t>
            </a:r>
            <a:r>
              <a:rPr lang="en-US" altLang="zh-CN" sz="32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100</a:t>
            </a:r>
            <a:r>
              <a:rPr lang="zh-CN" altLang="en-US" sz="32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＝</a:t>
            </a:r>
            <a:r>
              <a:rPr lang="en-US" altLang="zh-CN" sz="32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5</a:t>
            </a:r>
          </a:p>
          <a:p>
            <a:pPr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500</a:t>
            </a:r>
            <a:r>
              <a:rPr lang="zh-CN" altLang="en-US" sz="32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÷</a:t>
            </a:r>
            <a:r>
              <a:rPr lang="en-US" altLang="zh-CN" sz="32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1000</a:t>
            </a:r>
            <a:r>
              <a:rPr lang="zh-CN" altLang="en-US" sz="32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＝</a:t>
            </a:r>
            <a:r>
              <a:rPr lang="en-US" altLang="zh-CN" sz="32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0.5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22"/>
          <p:cNvSpPr txBox="1">
            <a:spLocks noChangeArrowheads="1"/>
          </p:cNvSpPr>
          <p:nvPr/>
        </p:nvSpPr>
        <p:spPr bwMode="auto">
          <a:xfrm>
            <a:off x="1069976" y="2154673"/>
            <a:ext cx="7378699" cy="592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38480" indent="-53848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2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93.5         500          9999</a:t>
            </a:r>
          </a:p>
        </p:txBody>
      </p:sp>
      <p:grpSp>
        <p:nvGrpSpPr>
          <p:cNvPr id="29698" name="组合 1"/>
          <p:cNvGrpSpPr/>
          <p:nvPr/>
        </p:nvGrpSpPr>
        <p:grpSpPr bwMode="auto">
          <a:xfrm>
            <a:off x="596900" y="995942"/>
            <a:ext cx="10401300" cy="984736"/>
            <a:chOff x="705" y="1569"/>
            <a:chExt cx="16380" cy="1550"/>
          </a:xfrm>
        </p:grpSpPr>
        <p:sp>
          <p:nvSpPr>
            <p:cNvPr id="29699" name="Text Box 22"/>
            <p:cNvSpPr txBox="1">
              <a:spLocks noChangeArrowheads="1"/>
            </p:cNvSpPr>
            <p:nvPr/>
          </p:nvSpPr>
          <p:spPr bwMode="auto">
            <a:xfrm>
              <a:off x="705" y="1753"/>
              <a:ext cx="16380" cy="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800" dirty="0">
                  <a:solidFill>
                    <a:srgbClr val="000000"/>
                  </a:solidFill>
                  <a:cs typeface="+mn-ea"/>
                  <a:sym typeface="+mn-lt"/>
                </a:rPr>
                <a:t>   </a:t>
              </a:r>
              <a:r>
                <a:rPr lang="en-US" altLang="zh-CN" sz="2800" dirty="0" err="1">
                  <a:solidFill>
                    <a:srgbClr val="000000"/>
                  </a:solidFill>
                  <a:cs typeface="+mn-ea"/>
                  <a:sym typeface="+mn-lt"/>
                </a:rPr>
                <a:t>把下面的数分别缩小到原来的</a:t>
              </a:r>
              <a:r>
                <a:rPr lang="en-US" altLang="zh-CN" sz="2800" dirty="0">
                  <a:solidFill>
                    <a:srgbClr val="000000"/>
                  </a:solidFill>
                  <a:cs typeface="+mn-ea"/>
                  <a:sym typeface="+mn-lt"/>
                </a:rPr>
                <a:t>           、         、               。</a:t>
              </a:r>
              <a:endParaRPr lang="zh-CN" altLang="en-US" sz="2800" dirty="0">
                <a:solidFill>
                  <a:srgbClr val="00B0F0"/>
                </a:solidFill>
                <a:cs typeface="+mn-ea"/>
                <a:sym typeface="+mn-lt"/>
              </a:endParaRPr>
            </a:p>
          </p:txBody>
        </p:sp>
        <p:grpSp>
          <p:nvGrpSpPr>
            <p:cNvPr id="29700" name="组合 2"/>
            <p:cNvGrpSpPr/>
            <p:nvPr/>
          </p:nvGrpSpPr>
          <p:grpSpPr bwMode="auto">
            <a:xfrm>
              <a:off x="8950" y="1569"/>
              <a:ext cx="922" cy="1366"/>
              <a:chOff x="7122" y="2458"/>
              <a:chExt cx="922" cy="1366"/>
            </a:xfrm>
          </p:grpSpPr>
          <p:sp>
            <p:nvSpPr>
              <p:cNvPr id="29701" name="文本框 6"/>
              <p:cNvSpPr txBox="1">
                <a:spLocks noChangeArrowheads="1"/>
              </p:cNvSpPr>
              <p:nvPr/>
            </p:nvSpPr>
            <p:spPr bwMode="auto">
              <a:xfrm>
                <a:off x="7122" y="2458"/>
                <a:ext cx="922" cy="13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2800">
                    <a:solidFill>
                      <a:srgbClr val="000000"/>
                    </a:solidFill>
                    <a:cs typeface="+mn-ea"/>
                    <a:sym typeface="+mn-lt"/>
                  </a:rPr>
                  <a:t>1</a:t>
                </a:r>
              </a:p>
              <a:p>
                <a:pPr algn="ctr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2800">
                    <a:solidFill>
                      <a:srgbClr val="000000"/>
                    </a:solidFill>
                    <a:cs typeface="+mn-ea"/>
                    <a:sym typeface="+mn-lt"/>
                  </a:rPr>
                  <a:t>10</a:t>
                </a:r>
                <a:endParaRPr lang="zh-CN" altLang="en-US" sz="120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cxnSp>
            <p:nvCxnSpPr>
              <p:cNvPr id="8" name="直接连接符 7"/>
              <p:cNvCxnSpPr/>
              <p:nvPr/>
            </p:nvCxnSpPr>
            <p:spPr>
              <a:xfrm>
                <a:off x="7173" y="3141"/>
                <a:ext cx="85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9703" name="组合 8"/>
            <p:cNvGrpSpPr/>
            <p:nvPr/>
          </p:nvGrpSpPr>
          <p:grpSpPr bwMode="auto">
            <a:xfrm>
              <a:off x="10699" y="1623"/>
              <a:ext cx="1237" cy="1366"/>
              <a:chOff x="6894" y="2512"/>
              <a:chExt cx="1237" cy="1366"/>
            </a:xfrm>
          </p:grpSpPr>
          <p:sp>
            <p:nvSpPr>
              <p:cNvPr id="29704" name="文本框 9"/>
              <p:cNvSpPr txBox="1">
                <a:spLocks noChangeArrowheads="1"/>
              </p:cNvSpPr>
              <p:nvPr/>
            </p:nvSpPr>
            <p:spPr bwMode="auto">
              <a:xfrm>
                <a:off x="6894" y="2512"/>
                <a:ext cx="1237" cy="13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2800">
                    <a:solidFill>
                      <a:srgbClr val="000000"/>
                    </a:solidFill>
                    <a:cs typeface="+mn-ea"/>
                    <a:sym typeface="+mn-lt"/>
                  </a:rPr>
                  <a:t>1</a:t>
                </a:r>
              </a:p>
              <a:p>
                <a:pPr algn="ctr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2800">
                    <a:solidFill>
                      <a:srgbClr val="000000"/>
                    </a:solidFill>
                    <a:cs typeface="+mn-ea"/>
                    <a:sym typeface="+mn-lt"/>
                  </a:rPr>
                  <a:t>10</a:t>
                </a:r>
                <a:r>
                  <a:rPr lang="en-US" altLang="zh-CN" sz="2800">
                    <a:solidFill>
                      <a:srgbClr val="000000"/>
                    </a:solidFill>
                    <a:cs typeface="+mn-ea"/>
                    <a:sym typeface="+mn-lt"/>
                  </a:rPr>
                  <a:t>0</a:t>
                </a:r>
              </a:p>
            </p:txBody>
          </p:sp>
          <p:cxnSp>
            <p:nvCxnSpPr>
              <p:cNvPr id="17" name="直接连接符 16"/>
              <p:cNvCxnSpPr/>
              <p:nvPr/>
            </p:nvCxnSpPr>
            <p:spPr>
              <a:xfrm>
                <a:off x="6929" y="3172"/>
                <a:ext cx="119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9706" name="组合 11"/>
            <p:cNvGrpSpPr/>
            <p:nvPr/>
          </p:nvGrpSpPr>
          <p:grpSpPr bwMode="auto">
            <a:xfrm>
              <a:off x="12830" y="1753"/>
              <a:ext cx="1569" cy="1366"/>
              <a:chOff x="21334" y="1150"/>
              <a:chExt cx="1569" cy="1366"/>
            </a:xfrm>
          </p:grpSpPr>
          <p:sp>
            <p:nvSpPr>
              <p:cNvPr id="29707" name="文本框 13"/>
              <p:cNvSpPr txBox="1">
                <a:spLocks noChangeArrowheads="1"/>
              </p:cNvSpPr>
              <p:nvPr/>
            </p:nvSpPr>
            <p:spPr bwMode="auto">
              <a:xfrm>
                <a:off x="21334" y="1150"/>
                <a:ext cx="1553" cy="13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2800">
                    <a:solidFill>
                      <a:srgbClr val="000000"/>
                    </a:solidFill>
                    <a:cs typeface="+mn-ea"/>
                    <a:sym typeface="+mn-lt"/>
                  </a:rPr>
                  <a:t>1</a:t>
                </a:r>
              </a:p>
              <a:p>
                <a:pPr algn="ctr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2800">
                    <a:solidFill>
                      <a:srgbClr val="000000"/>
                    </a:solidFill>
                    <a:cs typeface="+mn-ea"/>
                    <a:sym typeface="+mn-lt"/>
                  </a:rPr>
                  <a:t>10</a:t>
                </a:r>
                <a:r>
                  <a:rPr lang="en-US" altLang="zh-CN" sz="2800">
                    <a:solidFill>
                      <a:srgbClr val="000000"/>
                    </a:solidFill>
                    <a:cs typeface="+mn-ea"/>
                    <a:sym typeface="+mn-lt"/>
                  </a:rPr>
                  <a:t>00</a:t>
                </a:r>
              </a:p>
            </p:txBody>
          </p:sp>
          <p:cxnSp>
            <p:nvCxnSpPr>
              <p:cNvPr id="15" name="直接连接符 14"/>
              <p:cNvCxnSpPr/>
              <p:nvPr/>
            </p:nvCxnSpPr>
            <p:spPr>
              <a:xfrm>
                <a:off x="21370" y="1751"/>
                <a:ext cx="1533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1059497" y="3191127"/>
            <a:ext cx="4805363" cy="255403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9999</a:t>
            </a:r>
            <a:r>
              <a:rPr lang="zh-CN" altLang="en-US" sz="28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÷</a:t>
            </a:r>
            <a:r>
              <a:rPr lang="en-US" altLang="zh-CN" sz="28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10</a:t>
            </a:r>
            <a:r>
              <a:rPr lang="zh-CN" altLang="en-US" sz="28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＝</a:t>
            </a:r>
            <a:r>
              <a:rPr lang="en-US" sz="28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999.9</a:t>
            </a:r>
          </a:p>
          <a:p>
            <a:pPr eaLnBrk="1" fontAlgn="base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9999</a:t>
            </a:r>
            <a:r>
              <a:rPr lang="zh-CN" altLang="en-US" sz="28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÷</a:t>
            </a:r>
            <a:r>
              <a:rPr lang="en-US" altLang="zh-CN" sz="28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100</a:t>
            </a:r>
            <a:r>
              <a:rPr lang="zh-CN" altLang="en-US" sz="28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＝</a:t>
            </a:r>
            <a:r>
              <a:rPr lang="en-US" altLang="zh-CN" sz="28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99.99</a:t>
            </a:r>
          </a:p>
          <a:p>
            <a:pPr eaLnBrk="1" fontAlgn="base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9999</a:t>
            </a:r>
            <a:r>
              <a:rPr lang="zh-CN" altLang="en-US" sz="28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÷</a:t>
            </a:r>
            <a:r>
              <a:rPr lang="en-US" altLang="zh-CN" sz="28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1000</a:t>
            </a:r>
            <a:r>
              <a:rPr lang="zh-CN" altLang="en-US" sz="28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＝</a:t>
            </a:r>
            <a:r>
              <a:rPr lang="en-US" altLang="zh-CN" sz="28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9.999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400" dirty="0">
                <a:solidFill>
                  <a:prstClr val="black"/>
                </a:solidFill>
                <a:cs typeface="+mn-ea"/>
                <a:sym typeface="+mn-lt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 Box 22"/>
          <p:cNvSpPr txBox="1">
            <a:spLocks noChangeArrowheads="1"/>
          </p:cNvSpPr>
          <p:nvPr/>
        </p:nvSpPr>
        <p:spPr bwMode="auto">
          <a:xfrm>
            <a:off x="629786" y="1205463"/>
            <a:ext cx="11359014" cy="539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38480" indent="-53848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2.把 6.25 </a:t>
            </a:r>
            <a:r>
              <a:rPr lang="en-US" altLang="zh-CN" sz="2800" dirty="0" err="1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改写成下面的数，它的大小各有什么变化</a:t>
            </a:r>
            <a:r>
              <a:rPr lang="en-US" altLang="zh-CN" sz="28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？</a:t>
            </a:r>
            <a:r>
              <a:rPr lang="zh-CN" altLang="en-US" sz="2400" dirty="0">
                <a:solidFill>
                  <a:srgbClr val="00B0F0"/>
                </a:solidFill>
                <a:latin typeface="+mn-lt"/>
                <a:ea typeface="+mn-ea"/>
                <a:cs typeface="+mn-ea"/>
                <a:sym typeface="+mn-lt"/>
              </a:rPr>
              <a:t>（选自教材</a:t>
            </a:r>
            <a:r>
              <a:rPr lang="en-US" altLang="zh-CN" sz="2400" dirty="0">
                <a:solidFill>
                  <a:srgbClr val="00B0F0"/>
                </a:solidFill>
                <a:latin typeface="+mn-lt"/>
                <a:ea typeface="+mn-ea"/>
                <a:cs typeface="+mn-ea"/>
                <a:sym typeface="+mn-lt"/>
              </a:rPr>
              <a:t>P46 </a:t>
            </a:r>
            <a:r>
              <a:rPr lang="zh-CN" altLang="en-US" sz="2400" dirty="0">
                <a:solidFill>
                  <a:srgbClr val="00B0F0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2400" dirty="0">
                <a:solidFill>
                  <a:srgbClr val="00B0F0"/>
                </a:solidFill>
                <a:latin typeface="+mn-lt"/>
                <a:ea typeface="+mn-ea"/>
                <a:cs typeface="+mn-ea"/>
                <a:sym typeface="+mn-lt"/>
              </a:rPr>
              <a:t>T1</a:t>
            </a:r>
            <a:r>
              <a:rPr lang="zh-CN" altLang="en-US" sz="2400" dirty="0">
                <a:solidFill>
                  <a:srgbClr val="00B0F0"/>
                </a:solidFill>
                <a:latin typeface="+mn-lt"/>
                <a:ea typeface="+mn-ea"/>
                <a:cs typeface="+mn-ea"/>
                <a:sym typeface="+mn-lt"/>
              </a:rPr>
              <a:t>）</a:t>
            </a:r>
          </a:p>
        </p:txBody>
      </p:sp>
      <p:sp>
        <p:nvSpPr>
          <p:cNvPr id="30722" name="文本框 1"/>
          <p:cNvSpPr txBox="1">
            <a:spLocks noChangeArrowheads="1"/>
          </p:cNvSpPr>
          <p:nvPr/>
        </p:nvSpPr>
        <p:spPr bwMode="auto">
          <a:xfrm>
            <a:off x="1221016" y="2260541"/>
            <a:ext cx="70342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>
                <a:solidFill>
                  <a:srgbClr val="000000"/>
                </a:solidFill>
                <a:cs typeface="+mn-ea"/>
                <a:sym typeface="+mn-lt"/>
              </a:rPr>
              <a:t>62.5      0.625      625      0.0625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1221016" y="2963109"/>
            <a:ext cx="7034213" cy="53963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8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62.5</a:t>
            </a:r>
            <a:r>
              <a:rPr lang="zh-CN" altLang="en-US" sz="28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：扩大到原来的</a:t>
            </a:r>
            <a:r>
              <a:rPr lang="en-US" altLang="zh-CN" sz="28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10</a:t>
            </a:r>
            <a:r>
              <a:rPr lang="zh-CN" altLang="en-US" sz="28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倍；</a:t>
            </a:r>
          </a:p>
        </p:txBody>
      </p:sp>
      <p:grpSp>
        <p:nvGrpSpPr>
          <p:cNvPr id="19" name="组合 18"/>
          <p:cNvGrpSpPr/>
          <p:nvPr/>
        </p:nvGrpSpPr>
        <p:grpSpPr bwMode="auto">
          <a:xfrm>
            <a:off x="1221016" y="3682092"/>
            <a:ext cx="7032625" cy="867815"/>
            <a:chOff x="2625" y="5894"/>
            <a:chExt cx="11076" cy="1367"/>
          </a:xfrm>
        </p:grpSpPr>
        <p:sp>
          <p:nvSpPr>
            <p:cNvPr id="9" name="TextBox 29"/>
            <p:cNvSpPr txBox="1">
              <a:spLocks noChangeArrowheads="1"/>
            </p:cNvSpPr>
            <p:nvPr/>
          </p:nvSpPr>
          <p:spPr bwMode="auto">
            <a:xfrm>
              <a:off x="2625" y="6234"/>
              <a:ext cx="11076" cy="850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fontAlgn="base" hangingPunct="1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2800" dirty="0">
                  <a:solidFill>
                    <a:srgbClr val="FF0000"/>
                  </a:solidFill>
                  <a:latin typeface="+mn-lt"/>
                  <a:ea typeface="+mn-ea"/>
                  <a:cs typeface="+mn-ea"/>
                  <a:sym typeface="+mn-lt"/>
                </a:rPr>
                <a:t>0.625</a:t>
              </a:r>
              <a:r>
                <a:rPr lang="zh-CN" altLang="en-US" sz="2800" dirty="0">
                  <a:solidFill>
                    <a:srgbClr val="FF0000"/>
                  </a:solidFill>
                  <a:latin typeface="+mn-lt"/>
                  <a:ea typeface="+mn-ea"/>
                  <a:cs typeface="+mn-ea"/>
                  <a:sym typeface="+mn-lt"/>
                </a:rPr>
                <a:t>：缩小到原来的 </a:t>
              </a:r>
              <a:r>
                <a:rPr lang="en-US" altLang="zh-CN" sz="2800" dirty="0">
                  <a:solidFill>
                    <a:srgbClr val="FF0000"/>
                  </a:solidFill>
                  <a:latin typeface="+mn-lt"/>
                  <a:ea typeface="+mn-ea"/>
                  <a:cs typeface="+mn-ea"/>
                  <a:sym typeface="+mn-lt"/>
                </a:rPr>
                <a:t>     </a:t>
              </a:r>
              <a:r>
                <a:rPr lang="zh-CN" altLang="en-US" sz="2800" dirty="0">
                  <a:solidFill>
                    <a:srgbClr val="FF0000"/>
                  </a:solidFill>
                  <a:latin typeface="+mn-lt"/>
                  <a:ea typeface="+mn-ea"/>
                  <a:cs typeface="+mn-ea"/>
                  <a:sym typeface="+mn-lt"/>
                </a:rPr>
                <a:t>倍；</a:t>
              </a:r>
            </a:p>
          </p:txBody>
        </p:sp>
        <p:grpSp>
          <p:nvGrpSpPr>
            <p:cNvPr id="30726" name="组合 9"/>
            <p:cNvGrpSpPr/>
            <p:nvPr/>
          </p:nvGrpSpPr>
          <p:grpSpPr bwMode="auto">
            <a:xfrm>
              <a:off x="8087" y="5894"/>
              <a:ext cx="922" cy="1367"/>
              <a:chOff x="8640" y="2642"/>
              <a:chExt cx="922" cy="1367"/>
            </a:xfrm>
          </p:grpSpPr>
          <p:sp>
            <p:nvSpPr>
              <p:cNvPr id="30727" name="文本框 10"/>
              <p:cNvSpPr txBox="1">
                <a:spLocks noChangeArrowheads="1"/>
              </p:cNvSpPr>
              <p:nvPr/>
            </p:nvSpPr>
            <p:spPr bwMode="auto">
              <a:xfrm>
                <a:off x="8640" y="2642"/>
                <a:ext cx="922" cy="13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2800">
                    <a:solidFill>
                      <a:srgbClr val="FF0000"/>
                    </a:solidFill>
                    <a:cs typeface="+mn-ea"/>
                    <a:sym typeface="+mn-lt"/>
                  </a:rPr>
                  <a:t>1</a:t>
                </a:r>
              </a:p>
              <a:p>
                <a:pPr algn="ctr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2800">
                    <a:solidFill>
                      <a:srgbClr val="FF0000"/>
                    </a:solidFill>
                    <a:cs typeface="+mn-ea"/>
                    <a:sym typeface="+mn-lt"/>
                  </a:rPr>
                  <a:t>10</a:t>
                </a:r>
              </a:p>
            </p:txBody>
          </p:sp>
          <p:cxnSp>
            <p:nvCxnSpPr>
              <p:cNvPr id="12" name="直接连接符 11"/>
              <p:cNvCxnSpPr/>
              <p:nvPr/>
            </p:nvCxnSpPr>
            <p:spPr>
              <a:xfrm>
                <a:off x="8691" y="3352"/>
                <a:ext cx="850" cy="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3" name="TextBox 29"/>
          <p:cNvSpPr txBox="1">
            <a:spLocks noChangeArrowheads="1"/>
          </p:cNvSpPr>
          <p:nvPr/>
        </p:nvSpPr>
        <p:spPr bwMode="auto">
          <a:xfrm>
            <a:off x="1221016" y="4729255"/>
            <a:ext cx="7034213" cy="53963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8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625</a:t>
            </a:r>
            <a:r>
              <a:rPr lang="zh-CN" altLang="en-US" sz="28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：扩大到原来的</a:t>
            </a:r>
            <a:r>
              <a:rPr lang="en-US" altLang="zh-CN" sz="28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100</a:t>
            </a:r>
            <a:r>
              <a:rPr lang="zh-CN" altLang="en-US" sz="28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倍；</a:t>
            </a:r>
          </a:p>
        </p:txBody>
      </p:sp>
      <p:grpSp>
        <p:nvGrpSpPr>
          <p:cNvPr id="18" name="组合 17"/>
          <p:cNvGrpSpPr/>
          <p:nvPr/>
        </p:nvGrpSpPr>
        <p:grpSpPr bwMode="auto">
          <a:xfrm>
            <a:off x="1221016" y="5448239"/>
            <a:ext cx="7032625" cy="867815"/>
            <a:chOff x="2625" y="8760"/>
            <a:chExt cx="11076" cy="1367"/>
          </a:xfrm>
        </p:grpSpPr>
        <p:sp>
          <p:nvSpPr>
            <p:cNvPr id="14" name="TextBox 29"/>
            <p:cNvSpPr txBox="1">
              <a:spLocks noChangeArrowheads="1"/>
            </p:cNvSpPr>
            <p:nvPr/>
          </p:nvSpPr>
          <p:spPr bwMode="auto">
            <a:xfrm>
              <a:off x="2625" y="9100"/>
              <a:ext cx="11076" cy="850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fontAlgn="base" hangingPunct="1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2800" dirty="0">
                  <a:solidFill>
                    <a:srgbClr val="FF0000"/>
                  </a:solidFill>
                  <a:latin typeface="+mn-lt"/>
                  <a:ea typeface="+mn-ea"/>
                  <a:cs typeface="+mn-ea"/>
                  <a:sym typeface="+mn-lt"/>
                </a:rPr>
                <a:t>0.0625</a:t>
              </a:r>
              <a:r>
                <a:rPr lang="zh-CN" altLang="en-US" sz="2800" dirty="0">
                  <a:solidFill>
                    <a:srgbClr val="FF0000"/>
                  </a:solidFill>
                  <a:latin typeface="+mn-lt"/>
                  <a:ea typeface="+mn-ea"/>
                  <a:cs typeface="+mn-ea"/>
                  <a:sym typeface="+mn-lt"/>
                </a:rPr>
                <a:t>：缩小到原来的 </a:t>
              </a:r>
              <a:r>
                <a:rPr lang="en-US" altLang="zh-CN" sz="2800" dirty="0">
                  <a:solidFill>
                    <a:srgbClr val="FF0000"/>
                  </a:solidFill>
                  <a:latin typeface="+mn-lt"/>
                  <a:ea typeface="+mn-ea"/>
                  <a:cs typeface="+mn-ea"/>
                  <a:sym typeface="+mn-lt"/>
                </a:rPr>
                <a:t>             </a:t>
              </a:r>
              <a:r>
                <a:rPr lang="zh-CN" altLang="en-US" sz="2800" dirty="0">
                  <a:solidFill>
                    <a:srgbClr val="FF0000"/>
                  </a:solidFill>
                  <a:latin typeface="+mn-lt"/>
                  <a:ea typeface="+mn-ea"/>
                  <a:cs typeface="+mn-ea"/>
                  <a:sym typeface="+mn-lt"/>
                </a:rPr>
                <a:t>。</a:t>
              </a:r>
            </a:p>
          </p:txBody>
        </p:sp>
        <p:grpSp>
          <p:nvGrpSpPr>
            <p:cNvPr id="30732" name="组合 14"/>
            <p:cNvGrpSpPr/>
            <p:nvPr/>
          </p:nvGrpSpPr>
          <p:grpSpPr bwMode="auto">
            <a:xfrm>
              <a:off x="8665" y="8760"/>
              <a:ext cx="1253" cy="1367"/>
              <a:chOff x="8610" y="2642"/>
              <a:chExt cx="1253" cy="1367"/>
            </a:xfrm>
          </p:grpSpPr>
          <p:sp>
            <p:nvSpPr>
              <p:cNvPr id="30733" name="文本框 15"/>
              <p:cNvSpPr txBox="1">
                <a:spLocks noChangeArrowheads="1"/>
              </p:cNvSpPr>
              <p:nvPr/>
            </p:nvSpPr>
            <p:spPr bwMode="auto">
              <a:xfrm>
                <a:off x="8610" y="2642"/>
                <a:ext cx="1238" cy="13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2800">
                    <a:solidFill>
                      <a:srgbClr val="FF0000"/>
                    </a:solidFill>
                    <a:cs typeface="+mn-ea"/>
                    <a:sym typeface="+mn-lt"/>
                  </a:rPr>
                  <a:t>1</a:t>
                </a:r>
              </a:p>
              <a:p>
                <a:pPr algn="ctr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2800">
                    <a:solidFill>
                      <a:srgbClr val="FF0000"/>
                    </a:solidFill>
                    <a:cs typeface="+mn-ea"/>
                    <a:sym typeface="+mn-lt"/>
                  </a:rPr>
                  <a:t>10</a:t>
                </a:r>
                <a:r>
                  <a:rPr lang="en-US" altLang="zh-CN" sz="2800">
                    <a:solidFill>
                      <a:srgbClr val="FF0000"/>
                    </a:solidFill>
                    <a:cs typeface="+mn-ea"/>
                    <a:sym typeface="+mn-lt"/>
                  </a:rPr>
                  <a:t>0</a:t>
                </a:r>
              </a:p>
            </p:txBody>
          </p:sp>
          <p:cxnSp>
            <p:nvCxnSpPr>
              <p:cNvPr id="17" name="直接连接符 16"/>
              <p:cNvCxnSpPr/>
              <p:nvPr/>
            </p:nvCxnSpPr>
            <p:spPr>
              <a:xfrm>
                <a:off x="8673" y="3272"/>
                <a:ext cx="1190" cy="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6" name="文本框 15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400" dirty="0">
                <a:solidFill>
                  <a:prstClr val="black"/>
                </a:solidFill>
                <a:cs typeface="+mn-ea"/>
                <a:sym typeface="+mn-lt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4" t="17780"/>
          <a:stretch>
            <a:fillRect/>
          </a:stretch>
        </p:blipFill>
        <p:spPr bwMode="auto">
          <a:xfrm>
            <a:off x="1228726" y="2252663"/>
            <a:ext cx="10234613" cy="388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6" name="Text Box 22"/>
          <p:cNvSpPr txBox="1">
            <a:spLocks noChangeArrowheads="1"/>
          </p:cNvSpPr>
          <p:nvPr/>
        </p:nvSpPr>
        <p:spPr bwMode="auto">
          <a:xfrm>
            <a:off x="721518" y="1115334"/>
            <a:ext cx="9850437" cy="539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>
                <a:solidFill>
                  <a:srgbClr val="000000"/>
                </a:solidFill>
                <a:cs typeface="+mn-ea"/>
                <a:sym typeface="+mn-lt"/>
              </a:rPr>
              <a:t>3.在下表中填出每种商品的总价。</a:t>
            </a:r>
          </a:p>
        </p:txBody>
      </p:sp>
      <p:sp>
        <p:nvSpPr>
          <p:cNvPr id="31747" name="文本框 1"/>
          <p:cNvSpPr txBox="1">
            <a:spLocks noChangeArrowheads="1"/>
          </p:cNvSpPr>
          <p:nvPr/>
        </p:nvSpPr>
        <p:spPr bwMode="auto">
          <a:xfrm>
            <a:off x="5884180" y="1154318"/>
            <a:ext cx="31566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rgbClr val="00B0F0"/>
                </a:solidFill>
                <a:cs typeface="+mn-ea"/>
                <a:sym typeface="+mn-lt"/>
              </a:rPr>
              <a:t>（选自教材</a:t>
            </a:r>
            <a:r>
              <a:rPr lang="en-US" altLang="zh-CN" sz="2400" b="1" dirty="0">
                <a:solidFill>
                  <a:srgbClr val="00B0F0"/>
                </a:solidFill>
                <a:cs typeface="+mn-ea"/>
                <a:sym typeface="+mn-lt"/>
              </a:rPr>
              <a:t>P46 </a:t>
            </a:r>
            <a:r>
              <a:rPr lang="zh-CN" altLang="en-US" sz="2400" b="1" dirty="0">
                <a:solidFill>
                  <a:srgbClr val="00B0F0"/>
                </a:solidFill>
                <a:cs typeface="+mn-ea"/>
                <a:sym typeface="+mn-lt"/>
              </a:rPr>
              <a:t> </a:t>
            </a:r>
            <a:r>
              <a:rPr lang="en-US" altLang="zh-CN" sz="2400" b="1" dirty="0">
                <a:solidFill>
                  <a:srgbClr val="00B0F0"/>
                </a:solidFill>
                <a:cs typeface="+mn-ea"/>
                <a:sym typeface="+mn-lt"/>
              </a:rPr>
              <a:t>T2</a:t>
            </a:r>
            <a:r>
              <a:rPr lang="zh-CN" altLang="en-US" sz="2400" b="1" dirty="0">
                <a:solidFill>
                  <a:srgbClr val="00B0F0"/>
                </a:solidFill>
                <a:cs typeface="+mn-ea"/>
                <a:sym typeface="+mn-lt"/>
              </a:rPr>
              <a:t>）</a:t>
            </a:r>
            <a:endParaRPr lang="zh-CN" altLang="en-US" sz="120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9" name="TextBox 29"/>
          <p:cNvSpPr txBox="1">
            <a:spLocks noChangeArrowheads="1"/>
          </p:cNvSpPr>
          <p:nvPr/>
        </p:nvSpPr>
        <p:spPr bwMode="auto">
          <a:xfrm>
            <a:off x="5678489" y="3508881"/>
            <a:ext cx="1335087" cy="584775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26.3</a:t>
            </a:r>
          </a:p>
        </p:txBody>
      </p:sp>
      <p:sp>
        <p:nvSpPr>
          <p:cNvPr id="2" name="TextBox 29"/>
          <p:cNvSpPr txBox="1">
            <a:spLocks noChangeArrowheads="1"/>
          </p:cNvSpPr>
          <p:nvPr/>
        </p:nvSpPr>
        <p:spPr bwMode="auto">
          <a:xfrm>
            <a:off x="7705725" y="3508881"/>
            <a:ext cx="1335088" cy="584775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263</a:t>
            </a:r>
          </a:p>
        </p:txBody>
      </p:sp>
      <p:sp>
        <p:nvSpPr>
          <p:cNvPr id="3" name="TextBox 29"/>
          <p:cNvSpPr txBox="1">
            <a:spLocks noChangeArrowheads="1"/>
          </p:cNvSpPr>
          <p:nvPr/>
        </p:nvSpPr>
        <p:spPr bwMode="auto">
          <a:xfrm>
            <a:off x="9731376" y="3508881"/>
            <a:ext cx="1336675" cy="584775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2630</a:t>
            </a:r>
          </a:p>
        </p:txBody>
      </p:sp>
      <p:sp>
        <p:nvSpPr>
          <p:cNvPr id="4" name="TextBox 29"/>
          <p:cNvSpPr txBox="1">
            <a:spLocks noChangeArrowheads="1"/>
          </p:cNvSpPr>
          <p:nvPr/>
        </p:nvSpPr>
        <p:spPr bwMode="auto">
          <a:xfrm>
            <a:off x="5678489" y="4437570"/>
            <a:ext cx="1335087" cy="584775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4.5</a:t>
            </a:r>
          </a:p>
        </p:txBody>
      </p:sp>
      <p:sp>
        <p:nvSpPr>
          <p:cNvPr id="5" name="TextBox 29"/>
          <p:cNvSpPr txBox="1">
            <a:spLocks noChangeArrowheads="1"/>
          </p:cNvSpPr>
          <p:nvPr/>
        </p:nvSpPr>
        <p:spPr bwMode="auto">
          <a:xfrm>
            <a:off x="7705725" y="4437570"/>
            <a:ext cx="1335088" cy="584775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45</a:t>
            </a:r>
          </a:p>
        </p:txBody>
      </p:sp>
      <p:sp>
        <p:nvSpPr>
          <p:cNvPr id="6" name="TextBox 29"/>
          <p:cNvSpPr txBox="1">
            <a:spLocks noChangeArrowheads="1"/>
          </p:cNvSpPr>
          <p:nvPr/>
        </p:nvSpPr>
        <p:spPr bwMode="auto">
          <a:xfrm>
            <a:off x="9731376" y="4437570"/>
            <a:ext cx="1336675" cy="584775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450</a:t>
            </a:r>
          </a:p>
        </p:txBody>
      </p:sp>
      <p:sp>
        <p:nvSpPr>
          <p:cNvPr id="7" name="TextBox 29"/>
          <p:cNvSpPr txBox="1">
            <a:spLocks noChangeArrowheads="1"/>
          </p:cNvSpPr>
          <p:nvPr/>
        </p:nvSpPr>
        <p:spPr bwMode="auto">
          <a:xfrm>
            <a:off x="5678489" y="5378956"/>
            <a:ext cx="1335087" cy="584775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38.9</a:t>
            </a:r>
          </a:p>
        </p:txBody>
      </p:sp>
      <p:sp>
        <p:nvSpPr>
          <p:cNvPr id="10" name="TextBox 29"/>
          <p:cNvSpPr txBox="1">
            <a:spLocks noChangeArrowheads="1"/>
          </p:cNvSpPr>
          <p:nvPr/>
        </p:nvSpPr>
        <p:spPr bwMode="auto">
          <a:xfrm>
            <a:off x="7705725" y="5378956"/>
            <a:ext cx="1335088" cy="584775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389</a:t>
            </a:r>
          </a:p>
        </p:txBody>
      </p:sp>
      <p:sp>
        <p:nvSpPr>
          <p:cNvPr id="11" name="TextBox 29"/>
          <p:cNvSpPr txBox="1">
            <a:spLocks noChangeArrowheads="1"/>
          </p:cNvSpPr>
          <p:nvPr/>
        </p:nvSpPr>
        <p:spPr bwMode="auto">
          <a:xfrm>
            <a:off x="9731376" y="5378956"/>
            <a:ext cx="1336675" cy="584775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3890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400" dirty="0">
                <a:solidFill>
                  <a:prstClr val="black"/>
                </a:solidFill>
                <a:cs typeface="+mn-ea"/>
                <a:sym typeface="+mn-lt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  <p:bldP spid="3" grpId="0"/>
      <p:bldP spid="4" grpId="0"/>
      <p:bldP spid="5" grpId="0"/>
      <p:bldP spid="6" grpId="0"/>
      <p:bldP spid="7" grpId="0"/>
      <p:bldP spid="10" grpId="0"/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 Box 22"/>
          <p:cNvSpPr txBox="1">
            <a:spLocks noChangeArrowheads="1"/>
          </p:cNvSpPr>
          <p:nvPr/>
        </p:nvSpPr>
        <p:spPr bwMode="auto">
          <a:xfrm>
            <a:off x="950913" y="1125041"/>
            <a:ext cx="10706100" cy="66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8480" indent="-53848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4.</a:t>
            </a:r>
          </a:p>
        </p:txBody>
      </p:sp>
      <p:sp>
        <p:nvSpPr>
          <p:cNvPr id="32770" name="文本框 1"/>
          <p:cNvSpPr txBox="1">
            <a:spLocks noChangeArrowheads="1"/>
          </p:cNvSpPr>
          <p:nvPr/>
        </p:nvSpPr>
        <p:spPr bwMode="auto">
          <a:xfrm>
            <a:off x="1264558" y="1219618"/>
            <a:ext cx="365516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>
                <a:solidFill>
                  <a:srgbClr val="00B0F0"/>
                </a:solidFill>
                <a:cs typeface="+mn-ea"/>
                <a:sym typeface="+mn-lt"/>
              </a:rPr>
              <a:t>（选自教材</a:t>
            </a:r>
            <a:r>
              <a:rPr lang="en-US" altLang="zh-CN" sz="2800" b="1" dirty="0">
                <a:solidFill>
                  <a:srgbClr val="00B0F0"/>
                </a:solidFill>
                <a:cs typeface="+mn-ea"/>
                <a:sym typeface="+mn-lt"/>
              </a:rPr>
              <a:t>P46 </a:t>
            </a:r>
            <a:r>
              <a:rPr lang="zh-CN" altLang="en-US" sz="2800" b="1" dirty="0">
                <a:solidFill>
                  <a:srgbClr val="00B0F0"/>
                </a:solidFill>
                <a:cs typeface="+mn-ea"/>
                <a:sym typeface="+mn-lt"/>
              </a:rPr>
              <a:t> </a:t>
            </a:r>
            <a:r>
              <a:rPr lang="en-US" altLang="zh-CN" sz="2800" b="1" dirty="0">
                <a:solidFill>
                  <a:srgbClr val="00B0F0"/>
                </a:solidFill>
                <a:cs typeface="+mn-ea"/>
                <a:sym typeface="+mn-lt"/>
              </a:rPr>
              <a:t>T3</a:t>
            </a:r>
            <a:r>
              <a:rPr lang="zh-CN" altLang="en-US" sz="2800" b="1" dirty="0">
                <a:solidFill>
                  <a:srgbClr val="00B0F0"/>
                </a:solidFill>
                <a:cs typeface="+mn-ea"/>
                <a:sym typeface="+mn-lt"/>
              </a:rPr>
              <a:t>）</a:t>
            </a:r>
            <a:endParaRPr lang="zh-CN" altLang="en-US" sz="140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pic>
        <p:nvPicPr>
          <p:cNvPr id="32771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6"/>
          <a:stretch>
            <a:fillRect/>
          </a:stretch>
        </p:blipFill>
        <p:spPr bwMode="auto">
          <a:xfrm>
            <a:off x="755197" y="2269230"/>
            <a:ext cx="10653032" cy="2251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9"/>
          <p:cNvSpPr txBox="1">
            <a:spLocks noChangeArrowheads="1"/>
          </p:cNvSpPr>
          <p:nvPr/>
        </p:nvSpPr>
        <p:spPr bwMode="auto">
          <a:xfrm>
            <a:off x="4165599" y="2580369"/>
            <a:ext cx="989013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800" b="1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43.5</a:t>
            </a:r>
          </a:p>
        </p:txBody>
      </p:sp>
      <p:sp>
        <p:nvSpPr>
          <p:cNvPr id="4" name="TextBox 29"/>
          <p:cNvSpPr txBox="1">
            <a:spLocks noChangeArrowheads="1"/>
          </p:cNvSpPr>
          <p:nvPr/>
        </p:nvSpPr>
        <p:spPr bwMode="auto">
          <a:xfrm>
            <a:off x="7037390" y="2609397"/>
            <a:ext cx="1213076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800" b="1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0.435</a:t>
            </a:r>
          </a:p>
        </p:txBody>
      </p:sp>
      <p:sp>
        <p:nvSpPr>
          <p:cNvPr id="5" name="TextBox 29"/>
          <p:cNvSpPr txBox="1">
            <a:spLocks noChangeArrowheads="1"/>
          </p:cNvSpPr>
          <p:nvPr/>
        </p:nvSpPr>
        <p:spPr bwMode="auto">
          <a:xfrm>
            <a:off x="10133244" y="2580369"/>
            <a:ext cx="989013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800" b="1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435</a:t>
            </a:r>
          </a:p>
        </p:txBody>
      </p:sp>
      <p:sp>
        <p:nvSpPr>
          <p:cNvPr id="6" name="TextBox 29"/>
          <p:cNvSpPr txBox="1">
            <a:spLocks noChangeArrowheads="1"/>
          </p:cNvSpPr>
          <p:nvPr/>
        </p:nvSpPr>
        <p:spPr bwMode="auto">
          <a:xfrm>
            <a:off x="4165599" y="3159807"/>
            <a:ext cx="989013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800" b="1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8</a:t>
            </a:r>
          </a:p>
        </p:txBody>
      </p:sp>
      <p:sp>
        <p:nvSpPr>
          <p:cNvPr id="10" name="TextBox 29"/>
          <p:cNvSpPr txBox="1">
            <a:spLocks noChangeArrowheads="1"/>
          </p:cNvSpPr>
          <p:nvPr/>
        </p:nvSpPr>
        <p:spPr bwMode="auto">
          <a:xfrm>
            <a:off x="7037390" y="3188835"/>
            <a:ext cx="1213076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800" b="1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0.8</a:t>
            </a:r>
          </a:p>
        </p:txBody>
      </p:sp>
      <p:sp>
        <p:nvSpPr>
          <p:cNvPr id="11" name="TextBox 29"/>
          <p:cNvSpPr txBox="1">
            <a:spLocks noChangeArrowheads="1"/>
          </p:cNvSpPr>
          <p:nvPr/>
        </p:nvSpPr>
        <p:spPr bwMode="auto">
          <a:xfrm>
            <a:off x="10133244" y="3159807"/>
            <a:ext cx="989013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800" b="1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8</a:t>
            </a:r>
          </a:p>
        </p:txBody>
      </p:sp>
      <p:sp>
        <p:nvSpPr>
          <p:cNvPr id="12" name="TextBox 29"/>
          <p:cNvSpPr txBox="1">
            <a:spLocks noChangeArrowheads="1"/>
          </p:cNvSpPr>
          <p:nvPr/>
        </p:nvSpPr>
        <p:spPr bwMode="auto">
          <a:xfrm>
            <a:off x="4165599" y="3715432"/>
            <a:ext cx="989013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800" b="1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670</a:t>
            </a:r>
          </a:p>
        </p:txBody>
      </p:sp>
      <p:sp>
        <p:nvSpPr>
          <p:cNvPr id="13" name="TextBox 29"/>
          <p:cNvSpPr txBox="1">
            <a:spLocks noChangeArrowheads="1"/>
          </p:cNvSpPr>
          <p:nvPr/>
        </p:nvSpPr>
        <p:spPr bwMode="auto">
          <a:xfrm>
            <a:off x="7037390" y="3744460"/>
            <a:ext cx="1213076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800" b="1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6.7</a:t>
            </a:r>
          </a:p>
        </p:txBody>
      </p:sp>
      <p:sp>
        <p:nvSpPr>
          <p:cNvPr id="14" name="TextBox 29"/>
          <p:cNvSpPr txBox="1">
            <a:spLocks noChangeArrowheads="1"/>
          </p:cNvSpPr>
          <p:nvPr/>
        </p:nvSpPr>
        <p:spPr bwMode="auto">
          <a:xfrm>
            <a:off x="10133244" y="3715432"/>
            <a:ext cx="989013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800" b="1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0.67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400" dirty="0">
                <a:solidFill>
                  <a:prstClr val="black"/>
                </a:solidFill>
                <a:cs typeface="+mn-ea"/>
                <a:sym typeface="+mn-lt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10" grpId="0"/>
      <p:bldP spid="11" grpId="0"/>
      <p:bldP spid="12" grpId="0"/>
      <p:bldP spid="13" grpId="0"/>
      <p:bldP spid="1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文本框 1"/>
          <p:cNvSpPr txBox="1">
            <a:spLocks noChangeArrowheads="1"/>
          </p:cNvSpPr>
          <p:nvPr/>
        </p:nvSpPr>
        <p:spPr bwMode="auto">
          <a:xfrm>
            <a:off x="812800" y="1293238"/>
            <a:ext cx="45561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>
                <a:solidFill>
                  <a:srgbClr val="000000"/>
                </a:solidFill>
                <a:cs typeface="+mn-ea"/>
                <a:sym typeface="+mn-lt"/>
              </a:rPr>
              <a:t>5.</a:t>
            </a:r>
            <a:r>
              <a:rPr lang="zh-CN" altLang="en-US" sz="3200">
                <a:solidFill>
                  <a:srgbClr val="000000"/>
                </a:solidFill>
                <a:cs typeface="+mn-ea"/>
                <a:sym typeface="+mn-lt"/>
              </a:rPr>
              <a:t>填一填。</a:t>
            </a:r>
          </a:p>
        </p:txBody>
      </p:sp>
      <p:pic>
        <p:nvPicPr>
          <p:cNvPr id="33794" name="图片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8600" y="1878013"/>
            <a:ext cx="5848350" cy="422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10"/>
          <p:cNvSpPr txBox="1">
            <a:spLocks noChangeArrowheads="1"/>
          </p:cNvSpPr>
          <p:nvPr/>
        </p:nvSpPr>
        <p:spPr bwMode="auto">
          <a:xfrm>
            <a:off x="7512638" y="3163391"/>
            <a:ext cx="1189037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483</a:t>
            </a:r>
          </a:p>
        </p:txBody>
      </p:sp>
      <p:sp>
        <p:nvSpPr>
          <p:cNvPr id="10" name="TextBox 10"/>
          <p:cNvSpPr txBox="1">
            <a:spLocks noChangeArrowheads="1"/>
          </p:cNvSpPr>
          <p:nvPr/>
        </p:nvSpPr>
        <p:spPr bwMode="auto">
          <a:xfrm>
            <a:off x="7361691" y="4419741"/>
            <a:ext cx="1979612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0.483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7443788" y="5515917"/>
            <a:ext cx="1979612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4830</a:t>
            </a:r>
          </a:p>
        </p:txBody>
      </p:sp>
      <p:sp>
        <p:nvSpPr>
          <p:cNvPr id="33798" name="文本框 1"/>
          <p:cNvSpPr txBox="1">
            <a:spLocks noChangeArrowheads="1"/>
          </p:cNvSpPr>
          <p:nvPr/>
        </p:nvSpPr>
        <p:spPr bwMode="auto">
          <a:xfrm>
            <a:off x="2583769" y="1293239"/>
            <a:ext cx="3655168" cy="539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538480" indent="-53848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>
                <a:solidFill>
                  <a:srgbClr val="00B0F0"/>
                </a:solidFill>
                <a:latin typeface="+mn-lt"/>
                <a:ea typeface="+mn-ea"/>
                <a:cs typeface="+mn-ea"/>
                <a:sym typeface="+mn-lt"/>
              </a:rPr>
              <a:t>（选自教材</a:t>
            </a:r>
            <a:r>
              <a:rPr lang="en-US" altLang="zh-CN" sz="2800" b="1" dirty="0">
                <a:solidFill>
                  <a:srgbClr val="00B0F0"/>
                </a:solidFill>
                <a:latin typeface="+mn-lt"/>
                <a:ea typeface="+mn-ea"/>
                <a:cs typeface="+mn-ea"/>
                <a:sym typeface="+mn-lt"/>
              </a:rPr>
              <a:t>P46</a:t>
            </a:r>
            <a:r>
              <a:rPr lang="zh-CN" altLang="en-US" sz="2800" b="1" dirty="0">
                <a:solidFill>
                  <a:srgbClr val="00B0F0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2800" b="1" dirty="0">
                <a:solidFill>
                  <a:srgbClr val="00B0F0"/>
                </a:solidFill>
                <a:latin typeface="+mn-lt"/>
                <a:ea typeface="+mn-ea"/>
                <a:cs typeface="+mn-ea"/>
                <a:sym typeface="+mn-lt"/>
              </a:rPr>
              <a:t> T4</a:t>
            </a:r>
            <a:r>
              <a:rPr lang="zh-CN" altLang="en-US" sz="2800" b="1" dirty="0">
                <a:solidFill>
                  <a:srgbClr val="00B0F0"/>
                </a:solidFill>
                <a:latin typeface="+mn-lt"/>
                <a:ea typeface="+mn-ea"/>
                <a:cs typeface="+mn-ea"/>
                <a:sym typeface="+mn-lt"/>
              </a:rPr>
              <a:t>）</a:t>
            </a:r>
            <a:endParaRPr lang="zh-CN" altLang="en-US" sz="1400" dirty="0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400" dirty="0">
                <a:solidFill>
                  <a:prstClr val="black"/>
                </a:solidFill>
                <a:cs typeface="+mn-ea"/>
                <a:sym typeface="+mn-lt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图片 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526" y="1377951"/>
            <a:ext cx="6837363" cy="429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10"/>
          <p:cNvSpPr txBox="1">
            <a:spLocks noChangeArrowheads="1"/>
          </p:cNvSpPr>
          <p:nvPr/>
        </p:nvSpPr>
        <p:spPr bwMode="auto">
          <a:xfrm rot="960000">
            <a:off x="5229975" y="2731562"/>
            <a:ext cx="1552575" cy="52322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800" b="1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÷</a:t>
            </a:r>
            <a:r>
              <a:rPr lang="en-US" altLang="zh-CN" sz="2800" b="1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10</a:t>
            </a:r>
          </a:p>
        </p:txBody>
      </p:sp>
      <p:sp>
        <p:nvSpPr>
          <p:cNvPr id="2" name="TextBox 10"/>
          <p:cNvSpPr txBox="1">
            <a:spLocks noChangeArrowheads="1"/>
          </p:cNvSpPr>
          <p:nvPr/>
        </p:nvSpPr>
        <p:spPr bwMode="auto">
          <a:xfrm rot="21000000">
            <a:off x="5066779" y="3624470"/>
            <a:ext cx="2297112" cy="52322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800" b="1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÷</a:t>
            </a:r>
            <a:r>
              <a:rPr lang="en-US" altLang="zh-CN" sz="2800" b="1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1000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 rot="19440000">
            <a:off x="5301729" y="4270570"/>
            <a:ext cx="1827212" cy="52322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800" b="1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×</a:t>
            </a:r>
            <a:r>
              <a:rPr lang="en-US" altLang="zh-CN" sz="2800" b="1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100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400" dirty="0">
                <a:solidFill>
                  <a:prstClr val="black"/>
                </a:solidFill>
                <a:cs typeface="+mn-ea"/>
                <a:sym typeface="+mn-lt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  <p:bldP spid="1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6446837" y="2148485"/>
            <a:ext cx="3776663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290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zh-CN" altLang="en-US" sz="60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cs typeface="+mn-ea"/>
                <a:sym typeface="+mn-lt"/>
              </a:rPr>
              <a:t>课堂小结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6732587" y="3501232"/>
            <a:ext cx="4162425" cy="4635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9200">
              <a:lnSpc>
                <a:spcPct val="150000"/>
              </a:lnSpc>
              <a:defRPr/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学而不思则惘，思而不学则殆</a:t>
            </a:r>
            <a:endParaRPr lang="en-US" altLang="zh-CN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椭圆 13"/>
          <p:cNvSpPr>
            <a:spLocks noChangeAspect="1"/>
          </p:cNvSpPr>
          <p:nvPr/>
        </p:nvSpPr>
        <p:spPr>
          <a:xfrm>
            <a:off x="3973512" y="2287588"/>
            <a:ext cx="2087563" cy="2085975"/>
          </a:xfrm>
          <a:prstGeom prst="ellipse">
            <a:avLst/>
          </a:prstGeom>
          <a:gradFill>
            <a:gsLst>
              <a:gs pos="0">
                <a:srgbClr val="C00000"/>
              </a:gs>
              <a:gs pos="22000">
                <a:srgbClr val="FFC000"/>
              </a:gs>
              <a:gs pos="84000">
                <a:srgbClr val="00B0F0"/>
              </a:gs>
              <a:gs pos="62000">
                <a:srgbClr val="00B050"/>
              </a:gs>
              <a:gs pos="42000">
                <a:srgbClr val="92D050"/>
              </a:gs>
              <a:gs pos="100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800" dirty="0">
                <a:solidFill>
                  <a:schemeClr val="tx1"/>
                </a:solidFill>
                <a:cs typeface="+mn-ea"/>
                <a:sym typeface="+mn-lt"/>
              </a:rPr>
              <a:t>03</a:t>
            </a:r>
            <a:endParaRPr lang="zh-CN" altLang="en-US" sz="48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4275137" y="2436813"/>
            <a:ext cx="1800225" cy="1800225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4</a:t>
            </a:r>
            <a:endParaRPr lang="zh-CN" altLang="en-US" sz="80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16" name="直接连接符 15"/>
          <p:cNvCxnSpPr/>
          <p:nvPr/>
        </p:nvCxnSpPr>
        <p:spPr>
          <a:xfrm flipV="1">
            <a:off x="6061075" y="3343276"/>
            <a:ext cx="470535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6446837" y="2148485"/>
            <a:ext cx="3776663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2900" algn="ctr" defTabSz="914400" eaLnBrk="1" hangingPunct="1">
              <a:lnSpc>
                <a:spcPct val="90000"/>
              </a:lnSpc>
              <a:spcBef>
                <a:spcPts val="1000"/>
              </a:spcBef>
              <a:defRPr/>
            </a:pPr>
            <a:r>
              <a:rPr lang="zh-CN" altLang="en-US" sz="60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cs typeface="+mn-ea"/>
                <a:sym typeface="+mn-lt"/>
              </a:rPr>
              <a:t>温故知新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6732587" y="3501232"/>
            <a:ext cx="4162425" cy="46294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92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学而时习之，不亦说乎</a:t>
            </a:r>
            <a:endParaRPr lang="en-US" altLang="zh-CN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椭圆 13"/>
          <p:cNvSpPr>
            <a:spLocks noChangeAspect="1"/>
          </p:cNvSpPr>
          <p:nvPr/>
        </p:nvSpPr>
        <p:spPr>
          <a:xfrm>
            <a:off x="3973512" y="2287588"/>
            <a:ext cx="2087563" cy="2085975"/>
          </a:xfrm>
          <a:prstGeom prst="ellipse">
            <a:avLst/>
          </a:prstGeom>
          <a:gradFill>
            <a:gsLst>
              <a:gs pos="0">
                <a:srgbClr val="C00000"/>
              </a:gs>
              <a:gs pos="22000">
                <a:srgbClr val="FFC000"/>
              </a:gs>
              <a:gs pos="84000">
                <a:srgbClr val="00B0F0"/>
              </a:gs>
              <a:gs pos="62000">
                <a:srgbClr val="00B050"/>
              </a:gs>
              <a:gs pos="42000">
                <a:srgbClr val="92D050"/>
              </a:gs>
              <a:gs pos="100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800" dirty="0">
                <a:solidFill>
                  <a:schemeClr val="tx1"/>
                </a:solidFill>
                <a:cs typeface="+mn-ea"/>
                <a:sym typeface="+mn-lt"/>
              </a:rPr>
              <a:t>03</a:t>
            </a:r>
            <a:endParaRPr lang="zh-CN" altLang="en-US" sz="48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4275137" y="2436813"/>
            <a:ext cx="1800225" cy="1800225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1</a:t>
            </a:r>
            <a:endParaRPr lang="zh-CN" altLang="en-US" sz="80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16" name="直接连接符 15"/>
          <p:cNvCxnSpPr/>
          <p:nvPr/>
        </p:nvCxnSpPr>
        <p:spPr>
          <a:xfrm flipV="1">
            <a:off x="6061075" y="3343276"/>
            <a:ext cx="470535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944799" y="1237485"/>
            <a:ext cx="6040756" cy="561692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zh-CN" sz="3200" b="1" noProof="1">
                <a:cs typeface="+mn-ea"/>
                <a:sym typeface="+mn-lt"/>
              </a:rPr>
              <a:t>这节课你们都学会了哪些知识？</a:t>
            </a:r>
          </a:p>
        </p:txBody>
      </p:sp>
      <p:grpSp>
        <p:nvGrpSpPr>
          <p:cNvPr id="11" name="组合 10"/>
          <p:cNvGrpSpPr/>
          <p:nvPr/>
        </p:nvGrpSpPr>
        <p:grpSpPr bwMode="auto">
          <a:xfrm>
            <a:off x="1128714" y="2116139"/>
            <a:ext cx="9943147" cy="2914525"/>
            <a:chOff x="1543" y="2428"/>
            <a:chExt cx="15659" cy="4591"/>
          </a:xfrm>
        </p:grpSpPr>
        <p:sp>
          <p:nvSpPr>
            <p:cNvPr id="35844" name="文本框 2"/>
            <p:cNvSpPr txBox="1">
              <a:spLocks noChangeArrowheads="1"/>
            </p:cNvSpPr>
            <p:nvPr/>
          </p:nvSpPr>
          <p:spPr bwMode="auto">
            <a:xfrm>
              <a:off x="1543" y="2428"/>
              <a:ext cx="15659" cy="40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zh-CN" sz="2800" b="1" dirty="0">
                  <a:cs typeface="+mn-ea"/>
                  <a:sym typeface="+mn-lt"/>
                </a:rPr>
                <a:t>小数点位置的移动引起小数大小变化的规律：     </a:t>
              </a:r>
            </a:p>
            <a:p>
              <a: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zh-CN" sz="2800" b="1" dirty="0">
                  <a:cs typeface="+mn-ea"/>
                  <a:sym typeface="+mn-lt"/>
                </a:rPr>
                <a:t>        小数点向右（向左）移动一位、两位、三位……小数就扩大（缩小）到原数的 10 倍</a:t>
              </a:r>
              <a:r>
                <a:rPr lang="en-US" altLang="zh-CN" sz="2800" b="1" dirty="0">
                  <a:cs typeface="+mn-ea"/>
                  <a:sym typeface="+mn-lt"/>
                </a:rPr>
                <a:t>(</a:t>
              </a:r>
              <a:r>
                <a:rPr lang="zh-CN" altLang="zh-CN" sz="2800" b="1" dirty="0">
                  <a:cs typeface="+mn-ea"/>
                  <a:sym typeface="+mn-lt"/>
                </a:rPr>
                <a:t>  </a:t>
              </a:r>
              <a:r>
                <a:rPr lang="en-US" altLang="zh-CN" sz="2800" b="1" dirty="0">
                  <a:cs typeface="+mn-ea"/>
                  <a:sym typeface="+mn-lt"/>
                </a:rPr>
                <a:t>    </a:t>
              </a:r>
              <a:r>
                <a:rPr lang="zh-CN" altLang="zh-CN" sz="2800" b="1" dirty="0">
                  <a:cs typeface="+mn-ea"/>
                  <a:sym typeface="+mn-lt"/>
                </a:rPr>
                <a:t> </a:t>
              </a:r>
              <a:r>
                <a:rPr lang="en-US" altLang="zh-CN" sz="2800" b="1" dirty="0">
                  <a:cs typeface="+mn-ea"/>
                  <a:sym typeface="+mn-lt"/>
                </a:rPr>
                <a:t>)</a:t>
              </a:r>
              <a:r>
                <a:rPr lang="zh-CN" altLang="zh-CN" sz="2800" b="1" dirty="0">
                  <a:cs typeface="+mn-ea"/>
                  <a:sym typeface="+mn-lt"/>
                </a:rPr>
                <a:t>、100 倍</a:t>
              </a:r>
              <a:r>
                <a:rPr lang="en-US" altLang="zh-CN" sz="2800" b="1" dirty="0">
                  <a:cs typeface="+mn-ea"/>
                  <a:sym typeface="+mn-lt"/>
                </a:rPr>
                <a:t>(</a:t>
              </a:r>
              <a:r>
                <a:rPr lang="zh-CN" altLang="zh-CN" sz="2800" b="1" dirty="0">
                  <a:cs typeface="+mn-ea"/>
                  <a:sym typeface="+mn-lt"/>
                </a:rPr>
                <a:t>  </a:t>
              </a:r>
              <a:r>
                <a:rPr lang="en-US" altLang="zh-CN" sz="2800" b="1" dirty="0">
                  <a:cs typeface="+mn-ea"/>
                  <a:sym typeface="+mn-lt"/>
                </a:rPr>
                <a:t>   </a:t>
              </a:r>
              <a:r>
                <a:rPr lang="zh-CN" altLang="zh-CN" sz="2800" b="1" dirty="0">
                  <a:cs typeface="+mn-ea"/>
                  <a:sym typeface="+mn-lt"/>
                </a:rPr>
                <a:t>   </a:t>
              </a:r>
              <a:r>
                <a:rPr lang="en-US" altLang="zh-CN" sz="2800" b="1" dirty="0">
                  <a:cs typeface="+mn-ea"/>
                  <a:sym typeface="+mn-lt"/>
                </a:rPr>
                <a:t>)</a:t>
              </a:r>
              <a:r>
                <a:rPr lang="zh-CN" altLang="zh-CN" sz="2800" b="1" dirty="0">
                  <a:cs typeface="+mn-ea"/>
                  <a:sym typeface="+mn-lt"/>
                </a:rPr>
                <a:t>、1000 倍</a:t>
              </a:r>
              <a:r>
                <a:rPr lang="en-US" altLang="zh-CN" sz="2800" b="1" dirty="0">
                  <a:cs typeface="+mn-ea"/>
                  <a:sym typeface="+mn-lt"/>
                </a:rPr>
                <a:t>(</a:t>
              </a:r>
              <a:r>
                <a:rPr lang="zh-CN" altLang="zh-CN" sz="2800" b="1" dirty="0">
                  <a:cs typeface="+mn-ea"/>
                  <a:sym typeface="+mn-lt"/>
                </a:rPr>
                <a:t>   </a:t>
              </a:r>
              <a:r>
                <a:rPr lang="en-US" altLang="zh-CN" sz="2800" b="1" dirty="0">
                  <a:cs typeface="+mn-ea"/>
                  <a:sym typeface="+mn-lt"/>
                </a:rPr>
                <a:t>   </a:t>
              </a:r>
              <a:r>
                <a:rPr lang="zh-CN" altLang="zh-CN" sz="2800" b="1" dirty="0">
                  <a:cs typeface="+mn-ea"/>
                  <a:sym typeface="+mn-lt"/>
                </a:rPr>
                <a:t> </a:t>
              </a:r>
              <a:r>
                <a:rPr lang="en-US" altLang="zh-CN" sz="2800" b="1" dirty="0">
                  <a:cs typeface="+mn-ea"/>
                  <a:sym typeface="+mn-lt"/>
                </a:rPr>
                <a:t>       </a:t>
              </a:r>
              <a:r>
                <a:rPr lang="zh-CN" altLang="zh-CN" sz="2800" b="1" dirty="0">
                  <a:cs typeface="+mn-ea"/>
                  <a:sym typeface="+mn-lt"/>
                </a:rPr>
                <a:t>  </a:t>
              </a:r>
              <a:r>
                <a:rPr lang="en-US" altLang="zh-CN" sz="2800" b="1" dirty="0">
                  <a:cs typeface="+mn-ea"/>
                  <a:sym typeface="+mn-lt"/>
                </a:rPr>
                <a:t>)</a:t>
              </a:r>
              <a:r>
                <a:rPr lang="zh-CN" altLang="zh-CN" sz="2800" b="1" dirty="0">
                  <a:cs typeface="+mn-ea"/>
                  <a:sym typeface="+mn-lt"/>
                </a:rPr>
                <a:t>……</a:t>
              </a:r>
            </a:p>
          </p:txBody>
        </p:sp>
        <p:grpSp>
          <p:nvGrpSpPr>
            <p:cNvPr id="35845" name="组合 4"/>
            <p:cNvGrpSpPr/>
            <p:nvPr/>
          </p:nvGrpSpPr>
          <p:grpSpPr bwMode="auto">
            <a:xfrm>
              <a:off x="9140" y="4347"/>
              <a:ext cx="1008" cy="1542"/>
              <a:chOff x="4512" y="2060"/>
              <a:chExt cx="1008" cy="1542"/>
            </a:xfrm>
          </p:grpSpPr>
          <p:sp>
            <p:nvSpPr>
              <p:cNvPr id="35846" name="文本框 5"/>
              <p:cNvSpPr txBox="1">
                <a:spLocks noChangeArrowheads="1"/>
              </p:cNvSpPr>
              <p:nvPr/>
            </p:nvSpPr>
            <p:spPr bwMode="auto">
              <a:xfrm>
                <a:off x="4512" y="2060"/>
                <a:ext cx="1008" cy="15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3200" b="1" dirty="0">
                    <a:cs typeface="+mn-ea"/>
                    <a:sym typeface="+mn-lt"/>
                  </a:rPr>
                  <a:t>1</a:t>
                </a:r>
              </a:p>
              <a:p>
                <a:pPr algn="ctr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3200" b="1" dirty="0">
                    <a:cs typeface="+mn-ea"/>
                    <a:sym typeface="+mn-lt"/>
                  </a:rPr>
                  <a:t>10</a:t>
                </a:r>
              </a:p>
            </p:txBody>
          </p:sp>
          <p:cxnSp>
            <p:nvCxnSpPr>
              <p:cNvPr id="7" name="直接连接符 6"/>
              <p:cNvCxnSpPr/>
              <p:nvPr/>
            </p:nvCxnSpPr>
            <p:spPr>
              <a:xfrm>
                <a:off x="4605" y="2782"/>
                <a:ext cx="850" cy="0"/>
              </a:xfrm>
              <a:prstGeom prst="line">
                <a:avLst/>
              </a:prstGeom>
              <a:ln w="254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848" name="组合 7"/>
            <p:cNvGrpSpPr/>
            <p:nvPr/>
          </p:nvGrpSpPr>
          <p:grpSpPr bwMode="auto">
            <a:xfrm>
              <a:off x="12784" y="4414"/>
              <a:ext cx="1366" cy="1542"/>
              <a:chOff x="19148" y="767"/>
              <a:chExt cx="1366" cy="1542"/>
            </a:xfrm>
          </p:grpSpPr>
          <p:sp>
            <p:nvSpPr>
              <p:cNvPr id="35849" name="文本框 8"/>
              <p:cNvSpPr txBox="1">
                <a:spLocks noChangeArrowheads="1"/>
              </p:cNvSpPr>
              <p:nvPr/>
            </p:nvSpPr>
            <p:spPr bwMode="auto">
              <a:xfrm>
                <a:off x="19148" y="767"/>
                <a:ext cx="1366" cy="15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3200" b="1">
                    <a:cs typeface="+mn-ea"/>
                    <a:sym typeface="+mn-lt"/>
                  </a:rPr>
                  <a:t>1</a:t>
                </a:r>
              </a:p>
              <a:p>
                <a:pPr algn="ctr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3200" b="1">
                    <a:cs typeface="+mn-ea"/>
                    <a:sym typeface="+mn-lt"/>
                  </a:rPr>
                  <a:t>10</a:t>
                </a:r>
                <a:r>
                  <a:rPr lang="en-US" altLang="zh-CN" sz="3200" b="1">
                    <a:cs typeface="+mn-ea"/>
                    <a:sym typeface="+mn-lt"/>
                  </a:rPr>
                  <a:t>0</a:t>
                </a:r>
              </a:p>
            </p:txBody>
          </p:sp>
          <p:cxnSp>
            <p:nvCxnSpPr>
              <p:cNvPr id="10" name="直接连接符 9"/>
              <p:cNvCxnSpPr/>
              <p:nvPr/>
            </p:nvCxnSpPr>
            <p:spPr>
              <a:xfrm>
                <a:off x="19237" y="1489"/>
                <a:ext cx="1190" cy="0"/>
              </a:xfrm>
              <a:prstGeom prst="line">
                <a:avLst/>
              </a:prstGeom>
              <a:ln w="254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851" name="组合 11"/>
            <p:cNvGrpSpPr/>
            <p:nvPr/>
          </p:nvGrpSpPr>
          <p:grpSpPr bwMode="auto">
            <a:xfrm>
              <a:off x="2263" y="5477"/>
              <a:ext cx="1725" cy="1542"/>
              <a:chOff x="2867" y="1830"/>
              <a:chExt cx="1725" cy="1542"/>
            </a:xfrm>
          </p:grpSpPr>
          <p:sp>
            <p:nvSpPr>
              <p:cNvPr id="35852" name="文本框 12"/>
              <p:cNvSpPr txBox="1">
                <a:spLocks noChangeArrowheads="1"/>
              </p:cNvSpPr>
              <p:nvPr/>
            </p:nvSpPr>
            <p:spPr bwMode="auto">
              <a:xfrm>
                <a:off x="2867" y="1830"/>
                <a:ext cx="1725" cy="15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3200" b="1">
                    <a:cs typeface="+mn-ea"/>
                    <a:sym typeface="+mn-lt"/>
                  </a:rPr>
                  <a:t>1</a:t>
                </a:r>
              </a:p>
              <a:p>
                <a:pPr algn="ctr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3200" b="1">
                    <a:cs typeface="+mn-ea"/>
                    <a:sym typeface="+mn-lt"/>
                  </a:rPr>
                  <a:t>10</a:t>
                </a:r>
                <a:r>
                  <a:rPr lang="en-US" altLang="zh-CN" sz="3200" b="1">
                    <a:cs typeface="+mn-ea"/>
                    <a:sym typeface="+mn-lt"/>
                  </a:rPr>
                  <a:t>00</a:t>
                </a:r>
              </a:p>
            </p:txBody>
          </p:sp>
          <p:cxnSp>
            <p:nvCxnSpPr>
              <p:cNvPr id="14" name="直接连接符 13"/>
              <p:cNvCxnSpPr/>
              <p:nvPr/>
            </p:nvCxnSpPr>
            <p:spPr>
              <a:xfrm>
                <a:off x="2947" y="2552"/>
                <a:ext cx="1588" cy="0"/>
              </a:xfrm>
              <a:prstGeom prst="line">
                <a:avLst/>
              </a:prstGeom>
              <a:ln w="254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5" name="文本框 14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400" dirty="0">
                <a:solidFill>
                  <a:prstClr val="black"/>
                </a:solidFill>
                <a:cs typeface="+mn-ea"/>
                <a:sym typeface="+mn-lt"/>
              </a:rPr>
              <a:t>课堂小结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 bwMode="auto">
          <a:xfrm>
            <a:off x="987311" y="1498765"/>
            <a:ext cx="10060622" cy="3415665"/>
            <a:chOff x="1203" y="2893"/>
            <a:chExt cx="15845" cy="5379"/>
          </a:xfrm>
        </p:grpSpPr>
        <p:sp>
          <p:nvSpPr>
            <p:cNvPr id="36866" name="文本框 114"/>
            <p:cNvSpPr txBox="1">
              <a:spLocks noChangeArrowheads="1"/>
            </p:cNvSpPr>
            <p:nvPr/>
          </p:nvSpPr>
          <p:spPr bwMode="auto">
            <a:xfrm>
              <a:off x="1203" y="2893"/>
              <a:ext cx="15845" cy="5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base">
                <a:lnSpc>
                  <a:spcPct val="2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zh-CN" sz="2800" dirty="0">
                  <a:cs typeface="+mn-ea"/>
                  <a:sym typeface="+mn-lt"/>
                </a:rPr>
                <a:t>把一个小数扩大（缩小）到它的10 倍（        ）、100 倍（         ）、1000 倍（           ）……就是把这个数分别乘（除以）10、100、1000……也就是把小数点分别向右（向左）移动一位、两位、三位……</a:t>
              </a:r>
            </a:p>
          </p:txBody>
        </p:sp>
        <p:grpSp>
          <p:nvGrpSpPr>
            <p:cNvPr id="36867" name="组合 3"/>
            <p:cNvGrpSpPr/>
            <p:nvPr/>
          </p:nvGrpSpPr>
          <p:grpSpPr bwMode="auto">
            <a:xfrm>
              <a:off x="10943" y="2893"/>
              <a:ext cx="1190" cy="1890"/>
              <a:chOff x="12313" y="5494"/>
              <a:chExt cx="1190" cy="1890"/>
            </a:xfrm>
          </p:grpSpPr>
          <p:sp>
            <p:nvSpPr>
              <p:cNvPr id="36868" name="文本框 2"/>
              <p:cNvSpPr txBox="1">
                <a:spLocks noChangeArrowheads="1"/>
              </p:cNvSpPr>
              <p:nvPr/>
            </p:nvSpPr>
            <p:spPr bwMode="auto">
              <a:xfrm>
                <a:off x="12313" y="5494"/>
                <a:ext cx="1190" cy="18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4000" b="1" dirty="0">
                    <a:solidFill>
                      <a:srgbClr val="00B050"/>
                    </a:solidFill>
                    <a:cs typeface="+mn-ea"/>
                    <a:sym typeface="+mn-lt"/>
                  </a:rPr>
                  <a:t>1</a:t>
                </a:r>
              </a:p>
              <a:p>
                <a:pPr algn="ctr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4000" b="1" dirty="0">
                    <a:solidFill>
                      <a:srgbClr val="00B050"/>
                    </a:solidFill>
                    <a:cs typeface="+mn-ea"/>
                    <a:sym typeface="+mn-lt"/>
                  </a:rPr>
                  <a:t>10</a:t>
                </a:r>
              </a:p>
            </p:txBody>
          </p:sp>
          <p:cxnSp>
            <p:nvCxnSpPr>
              <p:cNvPr id="5" name="直接连接符 4"/>
              <p:cNvCxnSpPr/>
              <p:nvPr/>
            </p:nvCxnSpPr>
            <p:spPr>
              <a:xfrm>
                <a:off x="12499" y="6424"/>
                <a:ext cx="850" cy="0"/>
              </a:xfrm>
              <a:prstGeom prst="line">
                <a:avLst/>
              </a:prstGeom>
              <a:ln w="254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870" name="组合 5"/>
            <p:cNvGrpSpPr/>
            <p:nvPr/>
          </p:nvGrpSpPr>
          <p:grpSpPr bwMode="auto">
            <a:xfrm>
              <a:off x="1819" y="4043"/>
              <a:ext cx="1639" cy="1890"/>
              <a:chOff x="13039" y="5264"/>
              <a:chExt cx="1639" cy="1890"/>
            </a:xfrm>
          </p:grpSpPr>
          <p:sp>
            <p:nvSpPr>
              <p:cNvPr id="36871" name="文本框 6"/>
              <p:cNvSpPr txBox="1">
                <a:spLocks noChangeArrowheads="1"/>
              </p:cNvSpPr>
              <p:nvPr/>
            </p:nvSpPr>
            <p:spPr bwMode="auto">
              <a:xfrm>
                <a:off x="13039" y="5264"/>
                <a:ext cx="1639" cy="18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4000" b="1">
                    <a:solidFill>
                      <a:srgbClr val="00B050"/>
                    </a:solidFill>
                    <a:cs typeface="+mn-ea"/>
                    <a:sym typeface="+mn-lt"/>
                  </a:rPr>
                  <a:t>1</a:t>
                </a:r>
              </a:p>
              <a:p>
                <a:pPr algn="ctr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4000" b="1">
                    <a:solidFill>
                      <a:srgbClr val="00B050"/>
                    </a:solidFill>
                    <a:cs typeface="+mn-ea"/>
                    <a:sym typeface="+mn-lt"/>
                  </a:rPr>
                  <a:t>10</a:t>
                </a:r>
                <a:r>
                  <a:rPr lang="en-US" altLang="zh-CN" sz="4000" b="1">
                    <a:solidFill>
                      <a:srgbClr val="00B050"/>
                    </a:solidFill>
                    <a:cs typeface="+mn-ea"/>
                    <a:sym typeface="+mn-lt"/>
                  </a:rPr>
                  <a:t>0</a:t>
                </a:r>
              </a:p>
            </p:txBody>
          </p:sp>
          <p:cxnSp>
            <p:nvCxnSpPr>
              <p:cNvPr id="8" name="直接连接符 7"/>
              <p:cNvCxnSpPr/>
              <p:nvPr/>
            </p:nvCxnSpPr>
            <p:spPr>
              <a:xfrm>
                <a:off x="13264" y="6194"/>
                <a:ext cx="1248" cy="0"/>
              </a:xfrm>
              <a:prstGeom prst="line">
                <a:avLst/>
              </a:prstGeom>
              <a:ln w="254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873" name="组合 8"/>
            <p:cNvGrpSpPr/>
            <p:nvPr/>
          </p:nvGrpSpPr>
          <p:grpSpPr bwMode="auto">
            <a:xfrm>
              <a:off x="6733" y="4117"/>
              <a:ext cx="2088" cy="1890"/>
              <a:chOff x="11538" y="5353"/>
              <a:chExt cx="2088" cy="1890"/>
            </a:xfrm>
          </p:grpSpPr>
          <p:sp>
            <p:nvSpPr>
              <p:cNvPr id="36874" name="文本框 9"/>
              <p:cNvSpPr txBox="1">
                <a:spLocks noChangeArrowheads="1"/>
              </p:cNvSpPr>
              <p:nvPr/>
            </p:nvSpPr>
            <p:spPr bwMode="auto">
              <a:xfrm>
                <a:off x="11538" y="5353"/>
                <a:ext cx="2088" cy="18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4000" b="1">
                    <a:solidFill>
                      <a:srgbClr val="00B050"/>
                    </a:solidFill>
                    <a:cs typeface="+mn-ea"/>
                    <a:sym typeface="+mn-lt"/>
                  </a:rPr>
                  <a:t>1</a:t>
                </a:r>
              </a:p>
              <a:p>
                <a:pPr algn="ctr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4000" b="1">
                    <a:solidFill>
                      <a:srgbClr val="00B050"/>
                    </a:solidFill>
                    <a:cs typeface="+mn-ea"/>
                    <a:sym typeface="+mn-lt"/>
                  </a:rPr>
                  <a:t>10</a:t>
                </a:r>
                <a:r>
                  <a:rPr lang="en-US" altLang="zh-CN" sz="4000" b="1">
                    <a:solidFill>
                      <a:srgbClr val="00B050"/>
                    </a:solidFill>
                    <a:cs typeface="+mn-ea"/>
                    <a:sym typeface="+mn-lt"/>
                  </a:rPr>
                  <a:t>00</a:t>
                </a:r>
              </a:p>
            </p:txBody>
          </p:sp>
          <p:cxnSp>
            <p:nvCxnSpPr>
              <p:cNvPr id="12" name="直接连接符 11"/>
              <p:cNvCxnSpPr/>
              <p:nvPr/>
            </p:nvCxnSpPr>
            <p:spPr>
              <a:xfrm>
                <a:off x="11801" y="6283"/>
                <a:ext cx="1585" cy="0"/>
              </a:xfrm>
              <a:prstGeom prst="line">
                <a:avLst/>
              </a:prstGeom>
              <a:ln w="254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3" name="文本框 12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400" dirty="0">
                <a:solidFill>
                  <a:prstClr val="black"/>
                </a:solidFill>
                <a:cs typeface="+mn-ea"/>
                <a:sym typeface="+mn-lt"/>
              </a:rPr>
              <a:t>课堂小结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4615078" y="3423103"/>
            <a:ext cx="596900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4573803" y="2178503"/>
            <a:ext cx="6010275" cy="5715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5449570" y="3851910"/>
            <a:ext cx="216027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180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讲师：</a:t>
            </a:r>
            <a:r>
              <a:rPr lang="en-US" altLang="zh-CN" sz="180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PPT818</a:t>
            </a:r>
            <a:endParaRPr lang="zh-CN" altLang="en-US" sz="18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副标题 2"/>
          <p:cNvSpPr>
            <a:spLocks noChangeArrowheads="1"/>
          </p:cNvSpPr>
          <p:nvPr/>
        </p:nvSpPr>
        <p:spPr bwMode="auto">
          <a:xfrm>
            <a:off x="3943565" y="2480903"/>
            <a:ext cx="7089913" cy="7429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marL="0" algn="ctr" defTabSz="914400">
              <a:lnSpc>
                <a:spcPct val="90000"/>
              </a:lnSpc>
              <a:spcBef>
                <a:spcPts val="1000"/>
              </a:spcBef>
            </a:pPr>
            <a:r>
              <a:rPr lang="zh-CN" altLang="en-US" sz="48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atin typeface="+mn-lt"/>
                <a:ea typeface="+mn-ea"/>
                <a:cs typeface="+mn-ea"/>
                <a:sym typeface="+mn-lt"/>
              </a:rPr>
              <a:t>感谢各位的仔细聆听</a:t>
            </a:r>
          </a:p>
        </p:txBody>
      </p:sp>
      <p:grpSp>
        <p:nvGrpSpPr>
          <p:cNvPr id="10" name="PA_组合 42"/>
          <p:cNvGrpSpPr/>
          <p:nvPr>
            <p:custDataLst>
              <p:tags r:id="rId1"/>
            </p:custDataLst>
          </p:nvPr>
        </p:nvGrpSpPr>
        <p:grpSpPr>
          <a:xfrm>
            <a:off x="6815757" y="1033916"/>
            <a:ext cx="540000" cy="540000"/>
            <a:chOff x="5309025" y="2094564"/>
            <a:chExt cx="1461661" cy="1461661"/>
          </a:xfrm>
        </p:grpSpPr>
        <p:sp>
          <p:nvSpPr>
            <p:cNvPr id="11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2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6EADAA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13" name="PA_组合 45"/>
          <p:cNvGrpSpPr/>
          <p:nvPr>
            <p:custDataLst>
              <p:tags r:id="rId2"/>
            </p:custDataLst>
          </p:nvPr>
        </p:nvGrpSpPr>
        <p:grpSpPr>
          <a:xfrm>
            <a:off x="7355757" y="1033916"/>
            <a:ext cx="540000" cy="540000"/>
            <a:chOff x="5309025" y="2094564"/>
            <a:chExt cx="1461661" cy="1461661"/>
          </a:xfrm>
        </p:grpSpPr>
        <p:sp>
          <p:nvSpPr>
            <p:cNvPr id="14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5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F3913F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16" name="PA_组合 48"/>
          <p:cNvGrpSpPr/>
          <p:nvPr>
            <p:custDataLst>
              <p:tags r:id="rId3"/>
            </p:custDataLst>
          </p:nvPr>
        </p:nvGrpSpPr>
        <p:grpSpPr>
          <a:xfrm>
            <a:off x="7852285" y="1033916"/>
            <a:ext cx="540000" cy="540000"/>
            <a:chOff x="5309025" y="2094564"/>
            <a:chExt cx="1461661" cy="1461661"/>
          </a:xfrm>
        </p:grpSpPr>
        <p:sp>
          <p:nvSpPr>
            <p:cNvPr id="17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8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56CA93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19" name="PA_组合 51"/>
          <p:cNvGrpSpPr/>
          <p:nvPr>
            <p:custDataLst>
              <p:tags r:id="rId4"/>
            </p:custDataLst>
          </p:nvPr>
        </p:nvGrpSpPr>
        <p:grpSpPr>
          <a:xfrm>
            <a:off x="8354861" y="1033916"/>
            <a:ext cx="540000" cy="540000"/>
            <a:chOff x="5309025" y="2094564"/>
            <a:chExt cx="1461661" cy="1461661"/>
          </a:xfrm>
        </p:grpSpPr>
        <p:sp>
          <p:nvSpPr>
            <p:cNvPr id="20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1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FB606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22" name="PA_文本框 26"/>
          <p:cNvSpPr txBox="1"/>
          <p:nvPr>
            <p:custDataLst>
              <p:tags r:id="rId5"/>
            </p:custDataLst>
          </p:nvPr>
        </p:nvSpPr>
        <p:spPr>
          <a:xfrm>
            <a:off x="6789670" y="1033916"/>
            <a:ext cx="540000" cy="540000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noAutofit/>
          </a:bodyPr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四</a:t>
            </a:r>
            <a:endParaRPr lang="zh-CN" altLang="en-US" sz="3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3" name="PA_文本框 26"/>
          <p:cNvSpPr txBox="1"/>
          <p:nvPr>
            <p:custDataLst>
              <p:tags r:id="rId6"/>
            </p:custDataLst>
          </p:nvPr>
        </p:nvSpPr>
        <p:spPr>
          <a:xfrm>
            <a:off x="7355757" y="1033916"/>
            <a:ext cx="540000" cy="540000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noAutofit/>
          </a:bodyPr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下</a:t>
            </a:r>
          </a:p>
        </p:txBody>
      </p:sp>
      <p:sp>
        <p:nvSpPr>
          <p:cNvPr id="24" name="PA_矩形 56"/>
          <p:cNvSpPr/>
          <p:nvPr>
            <p:custDataLst>
              <p:tags r:id="rId7"/>
            </p:custDataLst>
          </p:nvPr>
        </p:nvSpPr>
        <p:spPr>
          <a:xfrm>
            <a:off x="7839622" y="1057499"/>
            <a:ext cx="540000" cy="540000"/>
          </a:xfrm>
          <a:prstGeom prst="rect">
            <a:avLst/>
          </a:prstGeom>
        </p:spPr>
        <p:txBody>
          <a:bodyPr wrap="square" lIns="121889" tIns="60944" rIns="121889" bIns="60944">
            <a:noAutofit/>
          </a:bodyPr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数</a:t>
            </a:r>
          </a:p>
        </p:txBody>
      </p:sp>
      <p:sp>
        <p:nvSpPr>
          <p:cNvPr id="25" name="PA_矩形 57"/>
          <p:cNvSpPr/>
          <p:nvPr>
            <p:custDataLst>
              <p:tags r:id="rId8"/>
            </p:custDataLst>
          </p:nvPr>
        </p:nvSpPr>
        <p:spPr>
          <a:xfrm>
            <a:off x="8354861" y="1033916"/>
            <a:ext cx="540000" cy="540000"/>
          </a:xfrm>
          <a:prstGeom prst="rect">
            <a:avLst/>
          </a:prstGeom>
        </p:spPr>
        <p:txBody>
          <a:bodyPr wrap="square" lIns="121889" tIns="60944" rIns="121889" bIns="60944">
            <a:noAutofit/>
          </a:bodyPr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学</a:t>
            </a:r>
          </a:p>
        </p:txBody>
      </p:sp>
      <p:pic>
        <p:nvPicPr>
          <p:cNvPr id="26" name="Picture 2" descr="“书”的图片搜索结果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914" y="770391"/>
            <a:ext cx="990171" cy="83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55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5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5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5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55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组合 6"/>
          <p:cNvGrpSpPr/>
          <p:nvPr/>
        </p:nvGrpSpPr>
        <p:grpSpPr bwMode="auto">
          <a:xfrm>
            <a:off x="656381" y="1720850"/>
            <a:ext cx="9975850" cy="3416300"/>
            <a:chOff x="743" y="1791"/>
            <a:chExt cx="15712" cy="5378"/>
          </a:xfrm>
        </p:grpSpPr>
        <p:sp>
          <p:nvSpPr>
            <p:cNvPr id="7171" name="Text Box 14"/>
            <p:cNvSpPr txBox="1">
              <a:spLocks noChangeArrowheads="1"/>
            </p:cNvSpPr>
            <p:nvPr/>
          </p:nvSpPr>
          <p:spPr bwMode="auto">
            <a:xfrm>
              <a:off x="743" y="1791"/>
              <a:ext cx="15712" cy="5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zh-CN" sz="3600" dirty="0">
                  <a:solidFill>
                    <a:srgbClr val="000000"/>
                  </a:solidFill>
                  <a:cs typeface="+mn-ea"/>
                  <a:sym typeface="+mn-lt"/>
                </a:rPr>
                <a:t>填一填。</a:t>
              </a:r>
            </a:p>
            <a:p>
              <a: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zh-CN" sz="3600" dirty="0">
                  <a:solidFill>
                    <a:srgbClr val="000000"/>
                  </a:solidFill>
                  <a:cs typeface="+mn-ea"/>
                  <a:sym typeface="+mn-lt"/>
                </a:rPr>
                <a:t>        </a:t>
              </a:r>
              <a:r>
                <a:rPr lang="en-US" altLang="zh-CN" sz="3600" dirty="0">
                  <a:solidFill>
                    <a:srgbClr val="000000"/>
                  </a:solidFill>
                  <a:cs typeface="+mn-ea"/>
                  <a:sym typeface="+mn-lt"/>
                </a:rPr>
                <a:t>0.120            0.12             3.6         3.600</a:t>
              </a:r>
            </a:p>
            <a:p>
              <a: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altLang="zh-CN" sz="3600" dirty="0">
                <a:solidFill>
                  <a:srgbClr val="000000"/>
                </a:solidFill>
                <a:cs typeface="+mn-ea"/>
                <a:sym typeface="+mn-lt"/>
              </a:endParaRPr>
            </a:p>
            <a:p>
              <a: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3600" dirty="0">
                  <a:solidFill>
                    <a:srgbClr val="000000"/>
                  </a:solidFill>
                  <a:cs typeface="+mn-ea"/>
                  <a:sym typeface="+mn-lt"/>
                </a:rPr>
                <a:t>        5.34         53.4               7.25         72.5</a:t>
              </a:r>
            </a:p>
          </p:txBody>
        </p:sp>
        <p:sp>
          <p:nvSpPr>
            <p:cNvPr id="3" name="椭圆 2"/>
            <p:cNvSpPr/>
            <p:nvPr/>
          </p:nvSpPr>
          <p:spPr>
            <a:xfrm>
              <a:off x="4933" y="3233"/>
              <a:ext cx="1248" cy="1247"/>
            </a:xfrm>
            <a:prstGeom prst="ellipse">
              <a:avLst/>
            </a:prstGeom>
            <a:noFill/>
            <a:ln w="254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noProof="1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4" name="椭圆 3"/>
            <p:cNvSpPr/>
            <p:nvPr/>
          </p:nvSpPr>
          <p:spPr>
            <a:xfrm>
              <a:off x="11912" y="3270"/>
              <a:ext cx="1248" cy="1247"/>
            </a:xfrm>
            <a:prstGeom prst="ellipse">
              <a:avLst/>
            </a:prstGeom>
            <a:noFill/>
            <a:ln w="254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noProof="1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5" name="椭圆 4"/>
            <p:cNvSpPr/>
            <p:nvPr/>
          </p:nvSpPr>
          <p:spPr>
            <a:xfrm>
              <a:off x="4141" y="5775"/>
              <a:ext cx="1248" cy="1247"/>
            </a:xfrm>
            <a:prstGeom prst="ellipse">
              <a:avLst/>
            </a:prstGeom>
            <a:noFill/>
            <a:ln w="254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noProof="1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6" name="椭圆 5"/>
            <p:cNvSpPr/>
            <p:nvPr/>
          </p:nvSpPr>
          <p:spPr>
            <a:xfrm>
              <a:off x="11912" y="5735"/>
              <a:ext cx="1248" cy="1247"/>
            </a:xfrm>
            <a:prstGeom prst="ellipse">
              <a:avLst/>
            </a:prstGeom>
            <a:noFill/>
            <a:ln w="254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noProof="1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1" name="TextBox 11"/>
          <p:cNvSpPr txBox="1">
            <a:spLocks noChangeArrowheads="1"/>
          </p:cNvSpPr>
          <p:nvPr/>
        </p:nvSpPr>
        <p:spPr bwMode="auto">
          <a:xfrm>
            <a:off x="3264581" y="2660632"/>
            <a:ext cx="844550" cy="7683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4400" b="1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＝</a:t>
            </a:r>
          </a:p>
        </p:txBody>
      </p:sp>
      <p:sp>
        <p:nvSpPr>
          <p:cNvPr id="8" name="TextBox 11"/>
          <p:cNvSpPr txBox="1">
            <a:spLocks noChangeArrowheads="1"/>
          </p:cNvSpPr>
          <p:nvPr/>
        </p:nvSpPr>
        <p:spPr bwMode="auto">
          <a:xfrm>
            <a:off x="7747682" y="2662219"/>
            <a:ext cx="844550" cy="7683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4400" b="1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＝</a:t>
            </a:r>
          </a:p>
        </p:txBody>
      </p:sp>
      <p:sp>
        <p:nvSpPr>
          <p:cNvPr id="9" name="TextBox 11"/>
          <p:cNvSpPr txBox="1">
            <a:spLocks noChangeArrowheads="1"/>
          </p:cNvSpPr>
          <p:nvPr/>
        </p:nvSpPr>
        <p:spPr bwMode="auto">
          <a:xfrm>
            <a:off x="2766479" y="4275207"/>
            <a:ext cx="844550" cy="7683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4400" b="1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＜</a:t>
            </a:r>
          </a:p>
        </p:txBody>
      </p:sp>
      <p:sp>
        <p:nvSpPr>
          <p:cNvPr id="10" name="TextBox 11"/>
          <p:cNvSpPr txBox="1">
            <a:spLocks noChangeArrowheads="1"/>
          </p:cNvSpPr>
          <p:nvPr/>
        </p:nvSpPr>
        <p:spPr bwMode="auto">
          <a:xfrm>
            <a:off x="7695622" y="4249725"/>
            <a:ext cx="844550" cy="7683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4400" b="1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＜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400" dirty="0">
                <a:solidFill>
                  <a:prstClr val="black"/>
                </a:solidFill>
                <a:cs typeface="+mn-ea"/>
                <a:sym typeface="+mn-lt"/>
              </a:rPr>
              <a:t>温故知新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6446837" y="2148485"/>
            <a:ext cx="3776663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290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zh-CN" altLang="en-US" sz="60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cs typeface="+mn-ea"/>
                <a:sym typeface="+mn-lt"/>
              </a:rPr>
              <a:t>新知探究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6732587" y="3501232"/>
            <a:ext cx="4162425" cy="4635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9200">
              <a:lnSpc>
                <a:spcPct val="150000"/>
              </a:lnSpc>
              <a:defRPr/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学，然后知不足。</a:t>
            </a:r>
            <a:endParaRPr lang="en-US" altLang="zh-CN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椭圆 13"/>
          <p:cNvSpPr>
            <a:spLocks noChangeAspect="1"/>
          </p:cNvSpPr>
          <p:nvPr/>
        </p:nvSpPr>
        <p:spPr>
          <a:xfrm>
            <a:off x="3973512" y="2287588"/>
            <a:ext cx="2087563" cy="2085975"/>
          </a:xfrm>
          <a:prstGeom prst="ellipse">
            <a:avLst/>
          </a:prstGeom>
          <a:gradFill>
            <a:gsLst>
              <a:gs pos="0">
                <a:srgbClr val="C00000"/>
              </a:gs>
              <a:gs pos="22000">
                <a:srgbClr val="FFC000"/>
              </a:gs>
              <a:gs pos="84000">
                <a:srgbClr val="00B0F0"/>
              </a:gs>
              <a:gs pos="62000">
                <a:srgbClr val="00B050"/>
              </a:gs>
              <a:gs pos="42000">
                <a:srgbClr val="92D050"/>
              </a:gs>
              <a:gs pos="100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800" dirty="0">
                <a:solidFill>
                  <a:schemeClr val="tx1"/>
                </a:solidFill>
                <a:cs typeface="+mn-ea"/>
                <a:sym typeface="+mn-lt"/>
              </a:rPr>
              <a:t>03</a:t>
            </a:r>
            <a:endParaRPr lang="zh-CN" altLang="en-US" sz="48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4275137" y="2436813"/>
            <a:ext cx="1800225" cy="1800225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2</a:t>
            </a:r>
            <a:endParaRPr lang="zh-CN" altLang="en-US" sz="80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16" name="直接连接符 15"/>
          <p:cNvCxnSpPr/>
          <p:nvPr/>
        </p:nvCxnSpPr>
        <p:spPr>
          <a:xfrm flipV="1">
            <a:off x="6061075" y="3343276"/>
            <a:ext cx="470535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图片 2" descr="标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26" y="1220788"/>
            <a:ext cx="21558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4" name="文本框 5"/>
          <p:cNvSpPr txBox="1">
            <a:spLocks noChangeArrowheads="1"/>
          </p:cNvSpPr>
          <p:nvPr/>
        </p:nvSpPr>
        <p:spPr bwMode="auto">
          <a:xfrm>
            <a:off x="1268102" y="1251278"/>
            <a:ext cx="17907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>
                <a:solidFill>
                  <a:srgbClr val="FF0000"/>
                </a:solidFill>
                <a:cs typeface="+mn-ea"/>
                <a:sym typeface="+mn-lt"/>
              </a:rPr>
              <a:t>知识点</a:t>
            </a:r>
            <a:r>
              <a:rPr lang="en-US" altLang="zh-CN" sz="2800" b="1" dirty="0">
                <a:solidFill>
                  <a:srgbClr val="FF0000"/>
                </a:solidFill>
                <a:cs typeface="+mn-ea"/>
                <a:sym typeface="+mn-lt"/>
              </a:rPr>
              <a:t>1</a:t>
            </a:r>
          </a:p>
        </p:txBody>
      </p:sp>
      <p:sp>
        <p:nvSpPr>
          <p:cNvPr id="8195" name="文本框 7"/>
          <p:cNvSpPr txBox="1">
            <a:spLocks noChangeArrowheads="1"/>
          </p:cNvSpPr>
          <p:nvPr/>
        </p:nvSpPr>
        <p:spPr bwMode="auto">
          <a:xfrm>
            <a:off x="3270733" y="1251278"/>
            <a:ext cx="80422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zh-CN" sz="2800" b="1" dirty="0">
                <a:solidFill>
                  <a:srgbClr val="FF0000"/>
                </a:solidFill>
                <a:cs typeface="+mn-ea"/>
                <a:sym typeface="+mn-lt"/>
              </a:rPr>
              <a:t>小数点移动引起小数大小变化的规律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新知探究</a:t>
            </a:r>
          </a:p>
        </p:txBody>
      </p:sp>
      <p:grpSp>
        <p:nvGrpSpPr>
          <p:cNvPr id="9" name="组合 10"/>
          <p:cNvGrpSpPr/>
          <p:nvPr/>
        </p:nvGrpSpPr>
        <p:grpSpPr bwMode="auto">
          <a:xfrm>
            <a:off x="1481938" y="2607425"/>
            <a:ext cx="748188" cy="2940050"/>
            <a:chOff x="1463253" y="2351381"/>
            <a:chExt cx="750028" cy="2941319"/>
          </a:xfrm>
        </p:grpSpPr>
        <p:cxnSp>
          <p:nvCxnSpPr>
            <p:cNvPr id="10" name="直接箭头连接符 10"/>
            <p:cNvCxnSpPr>
              <a:cxnSpLocks noChangeShapeType="1"/>
            </p:cNvCxnSpPr>
            <p:nvPr/>
          </p:nvCxnSpPr>
          <p:spPr bwMode="auto">
            <a:xfrm flipH="1">
              <a:off x="2208825" y="2575630"/>
              <a:ext cx="4456" cy="2544273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" name="TextBox 11"/>
            <p:cNvSpPr txBox="1">
              <a:spLocks noChangeArrowheads="1"/>
            </p:cNvSpPr>
            <p:nvPr/>
          </p:nvSpPr>
          <p:spPr bwMode="auto">
            <a:xfrm>
              <a:off x="1463253" y="2351381"/>
              <a:ext cx="740481" cy="2941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3600" dirty="0">
                  <a:solidFill>
                    <a:srgbClr val="FF0000"/>
                  </a:solidFill>
                  <a:cs typeface="+mn-ea"/>
                  <a:sym typeface="+mn-lt"/>
                </a:rPr>
                <a:t>从上往下观察</a:t>
              </a:r>
            </a:p>
          </p:txBody>
        </p:sp>
      </p:grpSp>
      <p:sp>
        <p:nvSpPr>
          <p:cNvPr id="12" name="圆角矩形 4"/>
          <p:cNvSpPr>
            <a:spLocks noChangeArrowheads="1"/>
          </p:cNvSpPr>
          <p:nvPr/>
        </p:nvSpPr>
        <p:spPr bwMode="auto">
          <a:xfrm>
            <a:off x="2688915" y="2616951"/>
            <a:ext cx="4002087" cy="2936875"/>
          </a:xfrm>
          <a:prstGeom prst="roundRect">
            <a:avLst>
              <a:gd name="adj" fmla="val 16667"/>
            </a:avLst>
          </a:prstGeom>
          <a:solidFill>
            <a:srgbClr val="DFDFF5"/>
          </a:solidFill>
          <a:ln w="19050">
            <a:solidFill>
              <a:srgbClr val="7030A0"/>
            </a:solidFill>
            <a:round/>
          </a:ln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360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3" name="TextBox 8"/>
          <p:cNvSpPr txBox="1">
            <a:spLocks noChangeArrowheads="1"/>
          </p:cNvSpPr>
          <p:nvPr/>
        </p:nvSpPr>
        <p:spPr bwMode="auto">
          <a:xfrm>
            <a:off x="2163452" y="2650288"/>
            <a:ext cx="2214563" cy="274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600">
                <a:solidFill>
                  <a:srgbClr val="000000"/>
                </a:solidFill>
                <a:cs typeface="+mn-ea"/>
                <a:sym typeface="+mn-lt"/>
              </a:rPr>
              <a:t>0.009m</a:t>
            </a:r>
            <a:endParaRPr lang="zh-CN" altLang="en-US" sz="3600">
              <a:solidFill>
                <a:srgbClr val="000000"/>
              </a:solidFill>
              <a:cs typeface="+mn-ea"/>
              <a:sym typeface="+mn-lt"/>
            </a:endParaRPr>
          </a:p>
          <a:p>
            <a:pPr algn="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600">
                <a:solidFill>
                  <a:srgbClr val="000000"/>
                </a:solidFill>
                <a:cs typeface="+mn-ea"/>
                <a:sym typeface="+mn-lt"/>
              </a:rPr>
              <a:t>0.09m</a:t>
            </a:r>
            <a:endParaRPr lang="zh-CN" altLang="en-US" sz="3600">
              <a:solidFill>
                <a:srgbClr val="000000"/>
              </a:solidFill>
              <a:cs typeface="+mn-ea"/>
              <a:sym typeface="+mn-lt"/>
            </a:endParaRPr>
          </a:p>
          <a:p>
            <a:pPr algn="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600">
                <a:solidFill>
                  <a:srgbClr val="000000"/>
                </a:solidFill>
                <a:cs typeface="+mn-ea"/>
                <a:sym typeface="+mn-lt"/>
              </a:rPr>
              <a:t>0.9m</a:t>
            </a:r>
            <a:endParaRPr lang="zh-CN" altLang="en-US" sz="3600">
              <a:solidFill>
                <a:srgbClr val="000000"/>
              </a:solidFill>
              <a:cs typeface="+mn-ea"/>
              <a:sym typeface="+mn-lt"/>
            </a:endParaRPr>
          </a:p>
          <a:p>
            <a:pPr algn="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600">
                <a:solidFill>
                  <a:srgbClr val="000000"/>
                </a:solidFill>
                <a:cs typeface="+mn-ea"/>
                <a:sym typeface="+mn-lt"/>
              </a:rPr>
              <a:t>9m</a:t>
            </a:r>
            <a:endParaRPr lang="zh-CN" altLang="en-US" sz="360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4" name="TextBox 6"/>
          <p:cNvSpPr txBox="1">
            <a:spLocks noChangeArrowheads="1"/>
          </p:cNvSpPr>
          <p:nvPr/>
        </p:nvSpPr>
        <p:spPr bwMode="auto">
          <a:xfrm>
            <a:off x="4224026" y="2697913"/>
            <a:ext cx="2649538" cy="274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3600">
                <a:solidFill>
                  <a:srgbClr val="000000"/>
                </a:solidFill>
                <a:cs typeface="+mn-ea"/>
                <a:sym typeface="+mn-lt"/>
              </a:rPr>
              <a:t>＝</a:t>
            </a:r>
            <a:r>
              <a:rPr lang="en-US" altLang="zh-CN" sz="3600">
                <a:solidFill>
                  <a:srgbClr val="000000"/>
                </a:solidFill>
                <a:cs typeface="+mn-ea"/>
                <a:sym typeface="+mn-lt"/>
              </a:rPr>
              <a:t>9mm</a:t>
            </a:r>
            <a:endParaRPr lang="zh-CN" altLang="en-US" sz="3600">
              <a:solidFill>
                <a:srgbClr val="000000"/>
              </a:solidFill>
              <a:cs typeface="+mn-ea"/>
              <a:sym typeface="+mn-lt"/>
            </a:endParaRP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3600">
                <a:solidFill>
                  <a:srgbClr val="000000"/>
                </a:solidFill>
                <a:cs typeface="+mn-ea"/>
                <a:sym typeface="+mn-lt"/>
              </a:rPr>
              <a:t>＝</a:t>
            </a:r>
            <a:r>
              <a:rPr lang="en-US" altLang="zh-CN" sz="3600">
                <a:solidFill>
                  <a:srgbClr val="000000"/>
                </a:solidFill>
                <a:cs typeface="+mn-ea"/>
                <a:sym typeface="+mn-lt"/>
              </a:rPr>
              <a:t>90mm</a:t>
            </a:r>
            <a:endParaRPr lang="zh-CN" altLang="en-US" sz="3600">
              <a:solidFill>
                <a:srgbClr val="000000"/>
              </a:solidFill>
              <a:cs typeface="+mn-ea"/>
              <a:sym typeface="+mn-lt"/>
            </a:endParaRP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3600">
                <a:solidFill>
                  <a:srgbClr val="000000"/>
                </a:solidFill>
                <a:cs typeface="+mn-ea"/>
                <a:sym typeface="+mn-lt"/>
              </a:rPr>
              <a:t>＝</a:t>
            </a:r>
            <a:r>
              <a:rPr lang="en-US" altLang="zh-CN" sz="3600">
                <a:solidFill>
                  <a:srgbClr val="000000"/>
                </a:solidFill>
                <a:cs typeface="+mn-ea"/>
                <a:sym typeface="+mn-lt"/>
              </a:rPr>
              <a:t>900mm</a:t>
            </a: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3600">
                <a:solidFill>
                  <a:srgbClr val="000000"/>
                </a:solidFill>
                <a:cs typeface="+mn-ea"/>
                <a:sym typeface="+mn-lt"/>
              </a:rPr>
              <a:t>＝</a:t>
            </a:r>
            <a:r>
              <a:rPr lang="en-US" altLang="zh-CN" sz="3600">
                <a:solidFill>
                  <a:srgbClr val="000000"/>
                </a:solidFill>
                <a:cs typeface="+mn-ea"/>
                <a:sym typeface="+mn-lt"/>
              </a:rPr>
              <a:t>9000mm</a:t>
            </a:r>
            <a:endParaRPr lang="zh-CN" altLang="en-US" sz="3600">
              <a:solidFill>
                <a:srgbClr val="000000"/>
              </a:solidFill>
              <a:cs typeface="+mn-ea"/>
              <a:sym typeface="+mn-lt"/>
            </a:endParaRPr>
          </a:p>
        </p:txBody>
      </p:sp>
      <p:grpSp>
        <p:nvGrpSpPr>
          <p:cNvPr id="15" name="组合 14"/>
          <p:cNvGrpSpPr/>
          <p:nvPr/>
        </p:nvGrpSpPr>
        <p:grpSpPr bwMode="auto">
          <a:xfrm>
            <a:off x="6989451" y="2389939"/>
            <a:ext cx="3467100" cy="3578225"/>
            <a:chOff x="5136509" y="241089"/>
            <a:chExt cx="3465898" cy="3576551"/>
          </a:xfrm>
        </p:grpSpPr>
        <p:pic>
          <p:nvPicPr>
            <p:cNvPr id="16" name="Picture 15" descr="F:\陈慎龙\模板、图片\人物图片\数学PPT模板\6.jpg6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999" t="-2850" r="41" b="-2617"/>
            <a:stretch>
              <a:fillRect/>
            </a:stretch>
          </p:blipFill>
          <p:spPr bwMode="auto">
            <a:xfrm>
              <a:off x="7018045" y="2089658"/>
              <a:ext cx="1584046" cy="17279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AutoShape 27"/>
            <p:cNvSpPr>
              <a:spLocks noChangeArrowheads="1"/>
            </p:cNvSpPr>
            <p:nvPr/>
          </p:nvSpPr>
          <p:spPr bwMode="auto">
            <a:xfrm>
              <a:off x="5136509" y="241089"/>
              <a:ext cx="3465898" cy="1540922"/>
            </a:xfrm>
            <a:prstGeom prst="wedgeRoundRectCallout">
              <a:avLst>
                <a:gd name="adj1" fmla="val 29037"/>
                <a:gd name="adj2" fmla="val 66537"/>
                <a:gd name="adj3" fmla="val 16667"/>
              </a:avLst>
            </a:prstGeom>
            <a:noFill/>
            <a:ln w="25400">
              <a:solidFill>
                <a:srgbClr val="00B0F0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4000">
                  <a:solidFill>
                    <a:srgbClr val="000000"/>
                  </a:solidFill>
                  <a:cs typeface="+mn-ea"/>
                  <a:sym typeface="+mn-lt"/>
                </a:rPr>
                <a:t>你发现了什么规律？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圆角矩形 2"/>
          <p:cNvSpPr>
            <a:spLocks noChangeArrowheads="1"/>
          </p:cNvSpPr>
          <p:nvPr/>
        </p:nvSpPr>
        <p:spPr bwMode="auto">
          <a:xfrm>
            <a:off x="1520686" y="1447800"/>
            <a:ext cx="9585324" cy="4324350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 w="25400">
            <a:solidFill>
              <a:srgbClr val="00B0F0"/>
            </a:solidFill>
            <a:round/>
          </a:ln>
        </p:spPr>
        <p:txBody>
          <a:bodyPr/>
          <a:lstStyle/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>
                <a:solidFill>
                  <a:srgbClr val="FF0000"/>
                </a:solidFill>
                <a:cs typeface="+mn-ea"/>
                <a:sym typeface="+mn-lt"/>
              </a:rPr>
              <a:t>小数点</a:t>
            </a:r>
            <a:r>
              <a:rPr lang="zh-CN" altLang="en-US" sz="2800" dirty="0">
                <a:solidFill>
                  <a:srgbClr val="000000"/>
                </a:solidFill>
                <a:cs typeface="+mn-ea"/>
                <a:sym typeface="+mn-lt"/>
              </a:rPr>
              <a:t>向右移动</a:t>
            </a:r>
            <a:r>
              <a:rPr lang="zh-CN" altLang="en-US" sz="2800" dirty="0">
                <a:solidFill>
                  <a:srgbClr val="FF0000"/>
                </a:solidFill>
                <a:cs typeface="+mn-ea"/>
                <a:sym typeface="+mn-lt"/>
              </a:rPr>
              <a:t>一位</a:t>
            </a:r>
            <a:r>
              <a:rPr lang="zh-CN" altLang="en-US" sz="2800" dirty="0">
                <a:solidFill>
                  <a:srgbClr val="000000"/>
                </a:solidFill>
                <a:cs typeface="+mn-ea"/>
                <a:sym typeface="+mn-lt"/>
              </a:rPr>
              <a:t>，相当于把原数乘10，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>
                <a:solidFill>
                  <a:srgbClr val="000000"/>
                </a:solidFill>
                <a:cs typeface="+mn-ea"/>
                <a:sym typeface="+mn-lt"/>
              </a:rPr>
              <a:t>小数就扩大到原数的10倍；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>
                <a:solidFill>
                  <a:srgbClr val="000000"/>
                </a:solidFill>
                <a:cs typeface="+mn-ea"/>
                <a:sym typeface="+mn-lt"/>
              </a:rPr>
              <a:t>移动</a:t>
            </a:r>
            <a:r>
              <a:rPr lang="zh-CN" altLang="en-US" sz="2800" dirty="0">
                <a:solidFill>
                  <a:srgbClr val="FF0000"/>
                </a:solidFill>
                <a:cs typeface="+mn-ea"/>
                <a:sym typeface="+mn-lt"/>
              </a:rPr>
              <a:t>两位</a:t>
            </a:r>
            <a:r>
              <a:rPr lang="zh-CN" altLang="en-US" sz="2800" dirty="0">
                <a:solidFill>
                  <a:srgbClr val="000000"/>
                </a:solidFill>
                <a:cs typeface="+mn-ea"/>
                <a:sym typeface="+mn-lt"/>
              </a:rPr>
              <a:t>，相当于把原数乘（        ），小数就扩大到原数的（        ）倍；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>
                <a:solidFill>
                  <a:srgbClr val="000000"/>
                </a:solidFill>
                <a:cs typeface="+mn-ea"/>
                <a:sym typeface="+mn-lt"/>
              </a:rPr>
              <a:t>移动</a:t>
            </a:r>
            <a:r>
              <a:rPr lang="zh-CN" altLang="en-US" sz="2800" dirty="0">
                <a:solidFill>
                  <a:srgbClr val="FF0000"/>
                </a:solidFill>
                <a:cs typeface="+mn-ea"/>
                <a:sym typeface="+mn-lt"/>
              </a:rPr>
              <a:t>三位</a:t>
            </a:r>
            <a:r>
              <a:rPr lang="zh-CN" altLang="en-US" sz="2800" dirty="0">
                <a:solidFill>
                  <a:srgbClr val="000000"/>
                </a:solidFill>
                <a:cs typeface="+mn-ea"/>
                <a:sym typeface="+mn-lt"/>
              </a:rPr>
              <a:t>，相当于把原数乘（        ），小数就扩大到原数的（        ）倍；……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146800" y="3061634"/>
            <a:ext cx="13811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>
                <a:solidFill>
                  <a:srgbClr val="FF0000"/>
                </a:solidFill>
                <a:cs typeface="+mn-ea"/>
                <a:sym typeface="+mn-lt"/>
              </a:rPr>
              <a:t>100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163694" y="3682069"/>
            <a:ext cx="15351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>
                <a:solidFill>
                  <a:srgbClr val="FF0000"/>
                </a:solidFill>
                <a:cs typeface="+mn-ea"/>
                <a:sym typeface="+mn-lt"/>
              </a:rPr>
              <a:t>100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942806" y="4358717"/>
            <a:ext cx="17891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>
                <a:solidFill>
                  <a:srgbClr val="FF0000"/>
                </a:solidFill>
                <a:cs typeface="+mn-ea"/>
                <a:sym typeface="+mn-lt"/>
              </a:rPr>
              <a:t>1000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213700" y="4991852"/>
            <a:ext cx="14351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>
                <a:solidFill>
                  <a:srgbClr val="FF0000"/>
                </a:solidFill>
                <a:cs typeface="+mn-ea"/>
                <a:sym typeface="+mn-lt"/>
              </a:rPr>
              <a:t>1000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bldLvl="0" animBg="1"/>
      <p:bldP spid="9" grpId="0"/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43" name="组合 10"/>
          <p:cNvGrpSpPr/>
          <p:nvPr/>
        </p:nvGrpSpPr>
        <p:grpSpPr bwMode="auto">
          <a:xfrm rot="10800000">
            <a:off x="1747357" y="2273300"/>
            <a:ext cx="786293" cy="2940050"/>
            <a:chOff x="2208825" y="2351381"/>
            <a:chExt cx="788234" cy="2941319"/>
          </a:xfrm>
        </p:grpSpPr>
        <p:cxnSp>
          <p:nvCxnSpPr>
            <p:cNvPr id="15368" name="直接箭头连接符 10"/>
            <p:cNvCxnSpPr>
              <a:cxnSpLocks noChangeShapeType="1"/>
            </p:cNvCxnSpPr>
            <p:nvPr/>
          </p:nvCxnSpPr>
          <p:spPr bwMode="auto">
            <a:xfrm flipH="1">
              <a:off x="2208825" y="2575630"/>
              <a:ext cx="4456" cy="2544273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369" name="TextBox 11"/>
            <p:cNvSpPr txBox="1">
              <a:spLocks noChangeArrowheads="1"/>
            </p:cNvSpPr>
            <p:nvPr/>
          </p:nvSpPr>
          <p:spPr bwMode="auto">
            <a:xfrm rot="10800000">
              <a:off x="2256572" y="2351381"/>
              <a:ext cx="740487" cy="2941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3600">
                  <a:solidFill>
                    <a:srgbClr val="FF0000"/>
                  </a:solidFill>
                  <a:cs typeface="+mn-ea"/>
                  <a:sym typeface="+mn-lt"/>
                </a:rPr>
                <a:t>从下往上观察</a:t>
              </a:r>
            </a:p>
          </p:txBody>
        </p:sp>
      </p:grpSp>
      <p:sp>
        <p:nvSpPr>
          <p:cNvPr id="15370" name="圆角矩形 4"/>
          <p:cNvSpPr>
            <a:spLocks noChangeArrowheads="1"/>
          </p:cNvSpPr>
          <p:nvPr/>
        </p:nvSpPr>
        <p:spPr bwMode="auto">
          <a:xfrm>
            <a:off x="2811464" y="2276476"/>
            <a:ext cx="4002087" cy="2936875"/>
          </a:xfrm>
          <a:prstGeom prst="roundRect">
            <a:avLst>
              <a:gd name="adj" fmla="val 16667"/>
            </a:avLst>
          </a:prstGeom>
          <a:solidFill>
            <a:srgbClr val="DFDFF5"/>
          </a:solidFill>
          <a:ln w="19050">
            <a:solidFill>
              <a:srgbClr val="7030A0"/>
            </a:solidFill>
            <a:round/>
          </a:ln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360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5371" name="TextBox 8"/>
          <p:cNvSpPr txBox="1">
            <a:spLocks noChangeArrowheads="1"/>
          </p:cNvSpPr>
          <p:nvPr/>
        </p:nvSpPr>
        <p:spPr bwMode="auto">
          <a:xfrm>
            <a:off x="2286001" y="2309813"/>
            <a:ext cx="2214563" cy="274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600" dirty="0">
                <a:solidFill>
                  <a:srgbClr val="000000"/>
                </a:solidFill>
                <a:cs typeface="+mn-ea"/>
                <a:sym typeface="+mn-lt"/>
              </a:rPr>
              <a:t>0.009m</a:t>
            </a:r>
            <a:endParaRPr lang="zh-CN" altLang="en-US" sz="3600" dirty="0">
              <a:solidFill>
                <a:srgbClr val="000000"/>
              </a:solidFill>
              <a:cs typeface="+mn-ea"/>
              <a:sym typeface="+mn-lt"/>
            </a:endParaRPr>
          </a:p>
          <a:p>
            <a:pPr algn="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600" dirty="0">
                <a:solidFill>
                  <a:srgbClr val="000000"/>
                </a:solidFill>
                <a:cs typeface="+mn-ea"/>
                <a:sym typeface="+mn-lt"/>
              </a:rPr>
              <a:t>0.09m</a:t>
            </a:r>
            <a:endParaRPr lang="zh-CN" altLang="en-US" sz="3600" dirty="0">
              <a:solidFill>
                <a:srgbClr val="000000"/>
              </a:solidFill>
              <a:cs typeface="+mn-ea"/>
              <a:sym typeface="+mn-lt"/>
            </a:endParaRPr>
          </a:p>
          <a:p>
            <a:pPr algn="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600" dirty="0">
                <a:solidFill>
                  <a:srgbClr val="000000"/>
                </a:solidFill>
                <a:cs typeface="+mn-ea"/>
                <a:sym typeface="+mn-lt"/>
              </a:rPr>
              <a:t>0.9m</a:t>
            </a:r>
            <a:endParaRPr lang="zh-CN" altLang="en-US" sz="3600" dirty="0">
              <a:solidFill>
                <a:srgbClr val="000000"/>
              </a:solidFill>
              <a:cs typeface="+mn-ea"/>
              <a:sym typeface="+mn-lt"/>
            </a:endParaRPr>
          </a:p>
          <a:p>
            <a:pPr algn="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600" dirty="0">
                <a:solidFill>
                  <a:srgbClr val="000000"/>
                </a:solidFill>
                <a:cs typeface="+mn-ea"/>
                <a:sym typeface="+mn-lt"/>
              </a:rPr>
              <a:t>9m</a:t>
            </a:r>
            <a:endParaRPr lang="zh-CN" altLang="en-US" sz="360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5372" name="TextBox 6"/>
          <p:cNvSpPr txBox="1">
            <a:spLocks noChangeArrowheads="1"/>
          </p:cNvSpPr>
          <p:nvPr/>
        </p:nvSpPr>
        <p:spPr bwMode="auto">
          <a:xfrm>
            <a:off x="4346575" y="2357438"/>
            <a:ext cx="2649538" cy="274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3600">
                <a:solidFill>
                  <a:srgbClr val="000000"/>
                </a:solidFill>
                <a:cs typeface="+mn-ea"/>
                <a:sym typeface="+mn-lt"/>
              </a:rPr>
              <a:t>＝</a:t>
            </a:r>
            <a:r>
              <a:rPr lang="en-US" altLang="zh-CN" sz="3600">
                <a:solidFill>
                  <a:srgbClr val="000000"/>
                </a:solidFill>
                <a:cs typeface="+mn-ea"/>
                <a:sym typeface="+mn-lt"/>
              </a:rPr>
              <a:t>9mm</a:t>
            </a:r>
            <a:endParaRPr lang="zh-CN" altLang="en-US" sz="3600">
              <a:solidFill>
                <a:srgbClr val="000000"/>
              </a:solidFill>
              <a:cs typeface="+mn-ea"/>
              <a:sym typeface="+mn-lt"/>
            </a:endParaRP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3600">
                <a:solidFill>
                  <a:srgbClr val="000000"/>
                </a:solidFill>
                <a:cs typeface="+mn-ea"/>
                <a:sym typeface="+mn-lt"/>
              </a:rPr>
              <a:t>＝</a:t>
            </a:r>
            <a:r>
              <a:rPr lang="en-US" altLang="zh-CN" sz="3600">
                <a:solidFill>
                  <a:srgbClr val="000000"/>
                </a:solidFill>
                <a:cs typeface="+mn-ea"/>
                <a:sym typeface="+mn-lt"/>
              </a:rPr>
              <a:t>90mm</a:t>
            </a:r>
            <a:endParaRPr lang="zh-CN" altLang="en-US" sz="3600">
              <a:solidFill>
                <a:srgbClr val="000000"/>
              </a:solidFill>
              <a:cs typeface="+mn-ea"/>
              <a:sym typeface="+mn-lt"/>
            </a:endParaRP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3600">
                <a:solidFill>
                  <a:srgbClr val="000000"/>
                </a:solidFill>
                <a:cs typeface="+mn-ea"/>
                <a:sym typeface="+mn-lt"/>
              </a:rPr>
              <a:t>＝</a:t>
            </a:r>
            <a:r>
              <a:rPr lang="en-US" altLang="zh-CN" sz="3600">
                <a:solidFill>
                  <a:srgbClr val="000000"/>
                </a:solidFill>
                <a:cs typeface="+mn-ea"/>
                <a:sym typeface="+mn-lt"/>
              </a:rPr>
              <a:t>900mm</a:t>
            </a: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3600">
                <a:solidFill>
                  <a:srgbClr val="000000"/>
                </a:solidFill>
                <a:cs typeface="+mn-ea"/>
                <a:sym typeface="+mn-lt"/>
              </a:rPr>
              <a:t>＝</a:t>
            </a:r>
            <a:r>
              <a:rPr lang="en-US" altLang="zh-CN" sz="3600">
                <a:solidFill>
                  <a:srgbClr val="000000"/>
                </a:solidFill>
                <a:cs typeface="+mn-ea"/>
                <a:sym typeface="+mn-lt"/>
              </a:rPr>
              <a:t>9000mm</a:t>
            </a:r>
            <a:endParaRPr lang="zh-CN" altLang="en-US" sz="3600">
              <a:solidFill>
                <a:srgbClr val="000000"/>
              </a:solidFill>
              <a:cs typeface="+mn-ea"/>
              <a:sym typeface="+mn-lt"/>
            </a:endParaRPr>
          </a:p>
        </p:txBody>
      </p:sp>
      <p:grpSp>
        <p:nvGrpSpPr>
          <p:cNvPr id="13" name="组合 12"/>
          <p:cNvGrpSpPr/>
          <p:nvPr/>
        </p:nvGrpSpPr>
        <p:grpSpPr bwMode="auto">
          <a:xfrm>
            <a:off x="7112000" y="2049464"/>
            <a:ext cx="3467100" cy="3578225"/>
            <a:chOff x="5136509" y="241089"/>
            <a:chExt cx="3465898" cy="3576551"/>
          </a:xfrm>
        </p:grpSpPr>
        <p:pic>
          <p:nvPicPr>
            <p:cNvPr id="15374" name="Picture 15" descr="F:\陈慎龙\模板、图片\人物图片\数学PPT模板\6.jpg6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999" t="-2850" r="41" b="-2617"/>
            <a:stretch>
              <a:fillRect/>
            </a:stretch>
          </p:blipFill>
          <p:spPr bwMode="auto">
            <a:xfrm>
              <a:off x="7018045" y="2089658"/>
              <a:ext cx="1584046" cy="17279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75" name="AutoShape 27"/>
            <p:cNvSpPr>
              <a:spLocks noChangeArrowheads="1"/>
            </p:cNvSpPr>
            <p:nvPr/>
          </p:nvSpPr>
          <p:spPr bwMode="auto">
            <a:xfrm>
              <a:off x="5136509" y="241089"/>
              <a:ext cx="3465898" cy="1540922"/>
            </a:xfrm>
            <a:prstGeom prst="wedgeRoundRectCallout">
              <a:avLst>
                <a:gd name="adj1" fmla="val 29037"/>
                <a:gd name="adj2" fmla="val 66537"/>
                <a:gd name="adj3" fmla="val 16667"/>
              </a:avLst>
            </a:prstGeom>
            <a:noFill/>
            <a:ln w="25400">
              <a:solidFill>
                <a:srgbClr val="00B0F0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4000">
                  <a:solidFill>
                    <a:srgbClr val="000000"/>
                  </a:solidFill>
                  <a:cs typeface="+mn-ea"/>
                  <a:sym typeface="+mn-lt"/>
                </a:rPr>
                <a:t>你发现了什么规律？</a:t>
              </a:r>
            </a:p>
          </p:txBody>
        </p:sp>
      </p:grpSp>
      <p:sp>
        <p:nvSpPr>
          <p:cNvPr id="17" name="文本框 16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5" name="组合 14"/>
          <p:cNvGrpSpPr/>
          <p:nvPr/>
        </p:nvGrpSpPr>
        <p:grpSpPr bwMode="auto">
          <a:xfrm>
            <a:off x="1019176" y="1677261"/>
            <a:ext cx="10093325" cy="4195722"/>
            <a:chOff x="1369" y="2642"/>
            <a:chExt cx="15896" cy="6606"/>
          </a:xfrm>
        </p:grpSpPr>
        <p:sp>
          <p:nvSpPr>
            <p:cNvPr id="16386" name="圆角矩形 2"/>
            <p:cNvSpPr>
              <a:spLocks noChangeArrowheads="1"/>
            </p:cNvSpPr>
            <p:nvPr/>
          </p:nvSpPr>
          <p:spPr bwMode="auto">
            <a:xfrm>
              <a:off x="1369" y="2642"/>
              <a:ext cx="15896" cy="6606"/>
            </a:xfrm>
            <a:prstGeom prst="roundRect">
              <a:avLst>
                <a:gd name="adj" fmla="val 16667"/>
              </a:avLst>
            </a:prstGeom>
            <a:solidFill>
              <a:srgbClr val="CCECFF"/>
            </a:solidFill>
            <a:ln w="25400">
              <a:solidFill>
                <a:srgbClr val="00B0F0"/>
              </a:solidFill>
              <a:round/>
            </a:ln>
          </p:spPr>
          <p:txBody>
            <a:bodyPr/>
            <a:lstStyle/>
            <a:p>
              <a:pPr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800" dirty="0">
                  <a:solidFill>
                    <a:srgbClr val="FF0000"/>
                  </a:solidFill>
                  <a:cs typeface="+mn-ea"/>
                  <a:sym typeface="+mn-lt"/>
                </a:rPr>
                <a:t>小数点</a:t>
              </a:r>
              <a:r>
                <a:rPr lang="zh-CN" altLang="en-US" sz="2800" dirty="0">
                  <a:solidFill>
                    <a:srgbClr val="000000"/>
                  </a:solidFill>
                  <a:cs typeface="+mn-ea"/>
                  <a:sym typeface="+mn-lt"/>
                </a:rPr>
                <a:t>向左移动</a:t>
              </a:r>
              <a:r>
                <a:rPr lang="zh-CN" altLang="en-US" sz="2800" dirty="0">
                  <a:solidFill>
                    <a:srgbClr val="FF0000"/>
                  </a:solidFill>
                  <a:cs typeface="+mn-ea"/>
                  <a:sym typeface="+mn-lt"/>
                </a:rPr>
                <a:t>一位</a:t>
              </a:r>
              <a:r>
                <a:rPr lang="zh-CN" altLang="en-US" sz="2800" dirty="0">
                  <a:solidFill>
                    <a:srgbClr val="000000"/>
                  </a:solidFill>
                  <a:cs typeface="+mn-ea"/>
                  <a:sym typeface="+mn-lt"/>
                </a:rPr>
                <a:t>，相当于把原数除以10，小数就缩小到原数的          ；</a:t>
              </a:r>
            </a:p>
            <a:p>
              <a:pPr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800" dirty="0">
                  <a:solidFill>
                    <a:srgbClr val="000000"/>
                  </a:solidFill>
                  <a:cs typeface="+mn-ea"/>
                  <a:sym typeface="+mn-lt"/>
                </a:rPr>
                <a:t>移动</a:t>
              </a:r>
              <a:r>
                <a:rPr lang="zh-CN" altLang="en-US" sz="2800" dirty="0">
                  <a:solidFill>
                    <a:srgbClr val="FF0000"/>
                  </a:solidFill>
                  <a:cs typeface="+mn-ea"/>
                  <a:sym typeface="+mn-lt"/>
                </a:rPr>
                <a:t>两位</a:t>
              </a:r>
              <a:r>
                <a:rPr lang="zh-CN" altLang="en-US" sz="2800" dirty="0">
                  <a:solidFill>
                    <a:srgbClr val="000000"/>
                  </a:solidFill>
                  <a:cs typeface="+mn-ea"/>
                  <a:sym typeface="+mn-lt"/>
                </a:rPr>
                <a:t>，相当于把原数除以（       ），小数就缩小到原数的            ；</a:t>
              </a:r>
            </a:p>
            <a:p>
              <a:pPr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800" dirty="0">
                  <a:solidFill>
                    <a:srgbClr val="000000"/>
                  </a:solidFill>
                  <a:cs typeface="+mn-ea"/>
                  <a:sym typeface="+mn-lt"/>
                </a:rPr>
                <a:t>移动</a:t>
              </a:r>
              <a:r>
                <a:rPr lang="zh-CN" altLang="en-US" sz="2800" dirty="0">
                  <a:solidFill>
                    <a:srgbClr val="FF0000"/>
                  </a:solidFill>
                  <a:cs typeface="+mn-ea"/>
                  <a:sym typeface="+mn-lt"/>
                </a:rPr>
                <a:t>三位</a:t>
              </a:r>
              <a:r>
                <a:rPr lang="zh-CN" altLang="en-US" sz="2800" dirty="0">
                  <a:solidFill>
                    <a:srgbClr val="000000"/>
                  </a:solidFill>
                  <a:cs typeface="+mn-ea"/>
                  <a:sym typeface="+mn-lt"/>
                </a:rPr>
                <a:t>，相当于把原数除以（         ），小数就缩小到原数的             ；……</a:t>
              </a:r>
            </a:p>
          </p:txBody>
        </p:sp>
        <p:grpSp>
          <p:nvGrpSpPr>
            <p:cNvPr id="16387" name="组合 3"/>
            <p:cNvGrpSpPr/>
            <p:nvPr/>
          </p:nvGrpSpPr>
          <p:grpSpPr bwMode="auto">
            <a:xfrm>
              <a:off x="3754" y="3859"/>
              <a:ext cx="1008" cy="1541"/>
              <a:chOff x="3474" y="752"/>
              <a:chExt cx="1008" cy="1541"/>
            </a:xfrm>
          </p:grpSpPr>
          <p:sp>
            <p:nvSpPr>
              <p:cNvPr id="16388" name="文本框 1"/>
              <p:cNvSpPr txBox="1">
                <a:spLocks noChangeArrowheads="1"/>
              </p:cNvSpPr>
              <p:nvPr/>
            </p:nvSpPr>
            <p:spPr bwMode="auto">
              <a:xfrm>
                <a:off x="3474" y="752"/>
                <a:ext cx="1008" cy="15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3200" dirty="0">
                    <a:solidFill>
                      <a:srgbClr val="000000"/>
                    </a:solidFill>
                    <a:cs typeface="+mn-ea"/>
                    <a:sym typeface="+mn-lt"/>
                  </a:rPr>
                  <a:t>1</a:t>
                </a:r>
              </a:p>
              <a:p>
                <a:pPr algn="ctr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3200" dirty="0">
                    <a:solidFill>
                      <a:srgbClr val="000000"/>
                    </a:solidFill>
                    <a:cs typeface="+mn-ea"/>
                    <a:sym typeface="+mn-lt"/>
                  </a:rPr>
                  <a:t>10</a:t>
                </a:r>
                <a:endParaRPr lang="zh-CN" altLang="en-US" sz="1400" dirty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cxnSp>
            <p:nvCxnSpPr>
              <p:cNvPr id="3" name="直接连接符 2"/>
              <p:cNvCxnSpPr/>
              <p:nvPr/>
            </p:nvCxnSpPr>
            <p:spPr>
              <a:xfrm>
                <a:off x="3567" y="1490"/>
                <a:ext cx="85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390" name="组合 4"/>
            <p:cNvGrpSpPr/>
            <p:nvPr/>
          </p:nvGrpSpPr>
          <p:grpSpPr bwMode="auto">
            <a:xfrm>
              <a:off x="2566" y="5899"/>
              <a:ext cx="1551" cy="1192"/>
              <a:chOff x="3361" y="153"/>
              <a:chExt cx="1551" cy="1192"/>
            </a:xfrm>
          </p:grpSpPr>
          <p:sp>
            <p:nvSpPr>
              <p:cNvPr id="16391" name="文本框 5"/>
              <p:cNvSpPr txBox="1">
                <a:spLocks noChangeArrowheads="1"/>
              </p:cNvSpPr>
              <p:nvPr/>
            </p:nvSpPr>
            <p:spPr bwMode="auto">
              <a:xfrm>
                <a:off x="3361" y="153"/>
                <a:ext cx="1551" cy="1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2400" dirty="0">
                    <a:solidFill>
                      <a:srgbClr val="000000"/>
                    </a:solidFill>
                    <a:cs typeface="+mn-ea"/>
                    <a:sym typeface="+mn-lt"/>
                  </a:rPr>
                  <a:t>1</a:t>
                </a:r>
              </a:p>
              <a:p>
                <a:pPr algn="ctr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2400" dirty="0">
                    <a:solidFill>
                      <a:srgbClr val="000000"/>
                    </a:solidFill>
                    <a:cs typeface="+mn-ea"/>
                    <a:sym typeface="+mn-lt"/>
                  </a:rPr>
                  <a:t>(       )</a:t>
                </a:r>
              </a:p>
            </p:txBody>
          </p:sp>
          <p:cxnSp>
            <p:nvCxnSpPr>
              <p:cNvPr id="7" name="直接连接符 6"/>
              <p:cNvCxnSpPr/>
              <p:nvPr/>
            </p:nvCxnSpPr>
            <p:spPr>
              <a:xfrm>
                <a:off x="3725" y="772"/>
                <a:ext cx="822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393" name="组合 7"/>
            <p:cNvGrpSpPr/>
            <p:nvPr/>
          </p:nvGrpSpPr>
          <p:grpSpPr bwMode="auto">
            <a:xfrm>
              <a:off x="2566" y="8078"/>
              <a:ext cx="1447" cy="1018"/>
              <a:chOff x="3145" y="-368"/>
              <a:chExt cx="1447" cy="1018"/>
            </a:xfrm>
          </p:grpSpPr>
          <p:sp>
            <p:nvSpPr>
              <p:cNvPr id="16394" name="文本框 12"/>
              <p:cNvSpPr txBox="1">
                <a:spLocks noChangeArrowheads="1"/>
              </p:cNvSpPr>
              <p:nvPr/>
            </p:nvSpPr>
            <p:spPr bwMode="auto">
              <a:xfrm>
                <a:off x="3145" y="-368"/>
                <a:ext cx="1447" cy="10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2000" dirty="0">
                    <a:solidFill>
                      <a:srgbClr val="000000"/>
                    </a:solidFill>
                    <a:cs typeface="+mn-ea"/>
                    <a:sym typeface="+mn-lt"/>
                  </a:rPr>
                  <a:t>1</a:t>
                </a:r>
              </a:p>
              <a:p>
                <a:pPr algn="ctr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2000" dirty="0">
                    <a:solidFill>
                      <a:srgbClr val="000000"/>
                    </a:solidFill>
                    <a:cs typeface="+mn-ea"/>
                    <a:sym typeface="+mn-lt"/>
                  </a:rPr>
                  <a:t>(        )</a:t>
                </a:r>
              </a:p>
            </p:txBody>
          </p:sp>
          <p:cxnSp>
            <p:nvCxnSpPr>
              <p:cNvPr id="14" name="直接连接符 13"/>
              <p:cNvCxnSpPr/>
              <p:nvPr/>
            </p:nvCxnSpPr>
            <p:spPr>
              <a:xfrm>
                <a:off x="3298" y="117"/>
                <a:ext cx="1035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924790" y="3307583"/>
            <a:ext cx="13811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solidFill>
                  <a:srgbClr val="FF0000"/>
                </a:solidFill>
                <a:cs typeface="+mn-ea"/>
                <a:sym typeface="+mn-lt"/>
              </a:rPr>
              <a:t>100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504077" y="4134868"/>
            <a:ext cx="15351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000" dirty="0">
                <a:solidFill>
                  <a:srgbClr val="FF0000"/>
                </a:solidFill>
                <a:cs typeface="+mn-ea"/>
                <a:sym typeface="+mn-lt"/>
              </a:rPr>
              <a:t>100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867401" y="4624388"/>
            <a:ext cx="17891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solidFill>
                  <a:srgbClr val="FF0000"/>
                </a:solidFill>
                <a:cs typeface="+mn-ea"/>
                <a:sym typeface="+mn-lt"/>
              </a:rPr>
              <a:t>1000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510228" y="5381756"/>
            <a:ext cx="14366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000" dirty="0">
                <a:solidFill>
                  <a:srgbClr val="FF0000"/>
                </a:solidFill>
                <a:cs typeface="+mn-ea"/>
                <a:sym typeface="+mn-lt"/>
              </a:rPr>
              <a:t>1000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1"/>
</p:tagLst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vok1n2b">
      <a:majorFont>
        <a:latin typeface="Arial"/>
        <a:ea typeface="思源黑体 CN Regular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1103</Words>
  <Application>Microsoft Office PowerPoint</Application>
  <PresentationFormat>宽屏</PresentationFormat>
  <Paragraphs>266</Paragraphs>
  <Slides>32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32</vt:i4>
      </vt:variant>
    </vt:vector>
  </HeadingPairs>
  <TitlesOfParts>
    <vt:vector size="38" baseType="lpstr">
      <vt:lpstr>FandolFang R</vt:lpstr>
      <vt:lpstr>思源黑体 CN Regular</vt:lpstr>
      <vt:lpstr>宋体</vt:lpstr>
      <vt:lpstr>Arial</vt:lpstr>
      <vt:lpstr>Calibri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36</cp:revision>
  <dcterms:created xsi:type="dcterms:W3CDTF">2020-06-25T17:59:00Z</dcterms:created>
  <dcterms:modified xsi:type="dcterms:W3CDTF">2023-01-16T17:28:22Z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0966474E71694777AAC48C51B923CBF2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