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sldIdLst>
    <p:sldId id="294" r:id="rId2"/>
    <p:sldId id="310" r:id="rId3"/>
    <p:sldId id="295" r:id="rId4"/>
    <p:sldId id="296" r:id="rId5"/>
    <p:sldId id="297" r:id="rId6"/>
    <p:sldId id="298" r:id="rId7"/>
    <p:sldId id="299" r:id="rId8"/>
    <p:sldId id="300" r:id="rId9"/>
    <p:sldId id="301" r:id="rId10"/>
    <p:sldId id="302" r:id="rId11"/>
    <p:sldId id="303" r:id="rId12"/>
    <p:sldId id="311" r:id="rId13"/>
    <p:sldId id="304" r:id="rId14"/>
    <p:sldId id="305" r:id="rId15"/>
    <p:sldId id="309" r:id="rId16"/>
    <p:sldId id="306" r:id="rId17"/>
    <p:sldId id="307" r:id="rId18"/>
    <p:sldId id="308" r:id="rId1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4" autoAdjust="0"/>
    <p:restoredTop sz="94581"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ltLang="zh-CN"/>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ltLang="zh-CN"/>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ltLang="zh-CN"/>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fld id="{47B5CA56-E74B-451F-985B-5256B33B60DA}"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C797E8C7-CAFF-4252-B0D4-C5CF6B69EBE7}" type="slidenum">
              <a:rPr lang="en-US" altLang="zh-CN"/>
              <a:t>1</a:t>
            </a:fld>
            <a:endParaRPr lang="en-US" altLang="zh-CN"/>
          </a:p>
        </p:txBody>
      </p:sp>
      <p:sp>
        <p:nvSpPr>
          <p:cNvPr id="12291" name="Rectangle 2"/>
          <p:cNvSpPr>
            <a:spLocks noGrp="1" noRot="1" noChangeAspect="1" noChangeArrowheads="1" noTextEdit="1"/>
          </p:cNvSpPr>
          <p:nvPr>
            <p:ph type="sldImg"/>
          </p:nvPr>
        </p:nvSpPr>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6276F5D9-266F-4F21-821E-CCDF5BC2A552}" type="slidenum">
              <a:rPr lang="en-US" altLang="zh-CN"/>
              <a:t>10</a:t>
            </a:fld>
            <a:endParaRPr lang="en-US" altLang="zh-CN"/>
          </a:p>
        </p:txBody>
      </p:sp>
      <p:sp>
        <p:nvSpPr>
          <p:cNvPr id="30723" name="Rectangle 2"/>
          <p:cNvSpPr>
            <a:spLocks noGrp="1" noRot="1" noChangeAspect="1" noChangeArrowheads="1" noTextEdit="1"/>
          </p:cNvSpPr>
          <p:nvPr>
            <p:ph type="sldImg"/>
          </p:nvPr>
        </p:nvSpPr>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2F6E7688-1C63-4ABF-88EF-A5F402853F82}" type="slidenum">
              <a:rPr lang="en-US" altLang="zh-CN"/>
              <a:t>11</a:t>
            </a:fld>
            <a:endParaRPr lang="en-US" altLang="zh-CN"/>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EBB94F23-9694-4B9E-AD1B-50D4A537F6F8}" type="slidenum">
              <a:rPr lang="en-US" altLang="zh-CN"/>
              <a:t>13</a:t>
            </a:fld>
            <a:endParaRPr lang="en-US" altLang="zh-CN"/>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98F2B11A-21EC-4335-B852-0D35C5DF3A01}" type="slidenum">
              <a:rPr lang="en-US" altLang="zh-CN"/>
              <a:t>14</a:t>
            </a:fld>
            <a:endParaRPr lang="en-US" altLang="zh-CN"/>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B116C205-CCF0-492B-975D-36E5619BC172}" type="slidenum">
              <a:rPr lang="en-US" altLang="zh-CN"/>
              <a:t>15</a:t>
            </a:fld>
            <a:endParaRPr lang="en-US" altLang="zh-CN"/>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463C8CF4-D5F5-4CCE-A0C1-D1D5137F6497}" type="slidenum">
              <a:rPr lang="en-US" altLang="zh-CN"/>
              <a:t>16</a:t>
            </a:fld>
            <a:endParaRPr lang="en-US" altLang="zh-CN"/>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A0900DF0-DB93-40CA-8852-B8BFD01B669A}" type="slidenum">
              <a:rPr lang="en-US" altLang="zh-CN"/>
              <a:t>17</a:t>
            </a:fld>
            <a:endParaRPr lang="en-US" altLang="zh-CN"/>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2C096E74-DCD2-439D-8F58-554E7E17B99E}" type="slidenum">
              <a:rPr lang="en-US" altLang="zh-CN"/>
              <a:t>18</a:t>
            </a:fld>
            <a:endParaRPr lang="en-US" altLang="zh-CN"/>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anose="020B0604020202020204" pitchFamily="34" charset="0"/>
            </a:endParaRPr>
          </a:p>
        </p:txBody>
      </p:sp>
      <p:sp>
        <p:nvSpPr>
          <p:cNvPr id="1434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lgn="r" eaLnBrk="1" hangingPunct="1"/>
            <a:fld id="{5B927BA7-E166-4BA6-8178-372592E10C7B}" type="slidenum">
              <a:rPr lang="zh-CN" altLang="en-US" b="1">
                <a:latin typeface="Calibri" panose="020F0502020204030204" pitchFamily="34" charset="0"/>
                <a:ea typeface="黑体" panose="02010609060101010101" pitchFamily="2" charset="-122"/>
              </a:rPr>
              <a:t>2</a:t>
            </a:fld>
            <a:endParaRPr lang="zh-CN" altLang="en-US" b="1">
              <a:latin typeface="Calibri" panose="020F0502020204030204" pitchFamily="34" charset="0"/>
              <a:ea typeface="黑体" panose="0201060906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5D52A66C-4DBB-4EA9-BE51-91B326FC1A33}" type="slidenum">
              <a:rPr lang="en-US" altLang="zh-CN"/>
              <a:t>3</a:t>
            </a:fld>
            <a:endParaRPr lang="en-US" altLang="zh-CN"/>
          </a:p>
        </p:txBody>
      </p:sp>
      <p:sp>
        <p:nvSpPr>
          <p:cNvPr id="16387" name="Rectangle 2"/>
          <p:cNvSpPr>
            <a:spLocks noGrp="1" noRot="1" noChangeAspect="1" noChangeArrowheads="1" noTextEdit="1"/>
          </p:cNvSpPr>
          <p:nvPr>
            <p:ph type="sldImg"/>
          </p:nvPr>
        </p:nvSpPr>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7683800A-5A43-41A6-9E6B-CBA2461EDB00}" type="slidenum">
              <a:rPr lang="en-US" altLang="zh-CN"/>
              <a:t>4</a:t>
            </a:fld>
            <a:endParaRPr lang="en-US" altLang="zh-CN"/>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58C86DA9-91FE-4AED-818E-4304418974CF}" type="slidenum">
              <a:rPr lang="en-US" altLang="zh-CN"/>
              <a:t>5</a:t>
            </a:fld>
            <a:endParaRPr lang="en-US" altLang="zh-CN"/>
          </a:p>
        </p:txBody>
      </p:sp>
      <p:sp>
        <p:nvSpPr>
          <p:cNvPr id="20483" name="Rectangle 2"/>
          <p:cNvSpPr>
            <a:spLocks noGrp="1" noRot="1" noChangeAspect="1" noChangeArrowheads="1" noTextEdit="1"/>
          </p:cNvSpPr>
          <p:nvPr>
            <p:ph type="sldImg"/>
          </p:nvPr>
        </p:nvSpPr>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67826D5B-B978-47EE-A433-C07DA1D61402}" type="slidenum">
              <a:rPr lang="en-US" altLang="zh-CN"/>
              <a:t>6</a:t>
            </a:fld>
            <a:endParaRPr lang="en-US" altLang="zh-CN"/>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22EDEFA4-A564-4DF0-BA76-AC08AC8227C7}" type="slidenum">
              <a:rPr lang="en-US" altLang="zh-CN"/>
              <a:t>7</a:t>
            </a:fld>
            <a:endParaRPr lang="en-US" altLang="zh-CN"/>
          </a:p>
        </p:txBody>
      </p:sp>
      <p:sp>
        <p:nvSpPr>
          <p:cNvPr id="24579" name="Rectangle 2"/>
          <p:cNvSpPr>
            <a:spLocks noGrp="1" noRot="1" noChangeAspect="1" noChangeArrowheads="1" noTextEdit="1"/>
          </p:cNvSpPr>
          <p:nvPr>
            <p:ph type="sldImg"/>
          </p:nvPr>
        </p:nvSpPr>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7996A6E1-53FD-49AD-ABDD-25AE66361101}" type="slidenum">
              <a:rPr lang="en-US" altLang="zh-CN"/>
              <a:t>8</a:t>
            </a:fld>
            <a:endParaRPr lang="en-US" altLang="zh-CN"/>
          </a:p>
        </p:txBody>
      </p:sp>
      <p:sp>
        <p:nvSpPr>
          <p:cNvPr id="26627" name="Rectangle 2"/>
          <p:cNvSpPr>
            <a:spLocks noGrp="1" noRot="1" noChangeAspect="1" noChangeArrowheads="1" noTextEdit="1"/>
          </p:cNvSpPr>
          <p:nvPr>
            <p:ph type="sldImg"/>
          </p:nvPr>
        </p:nvSpPr>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宋体" panose="02010600030101010101" pitchFamily="2" charset="-122"/>
              </a:defRPr>
            </a:lvl1pPr>
            <a:lvl2pPr marL="742950" indent="-285750">
              <a:defRPr sz="1200">
                <a:solidFill>
                  <a:schemeClr val="tx1"/>
                </a:solidFill>
                <a:latin typeface="Arial" panose="020B0604020202020204" pitchFamily="34" charset="0"/>
                <a:ea typeface="宋体" panose="02010600030101010101" pitchFamily="2" charset="-122"/>
              </a:defRPr>
            </a:lvl2pPr>
            <a:lvl3pPr marL="1143000" indent="-228600">
              <a:defRPr sz="1200">
                <a:solidFill>
                  <a:schemeClr val="tx1"/>
                </a:solidFill>
                <a:latin typeface="Arial" panose="020B0604020202020204" pitchFamily="34" charset="0"/>
                <a:ea typeface="宋体" panose="02010600030101010101" pitchFamily="2" charset="-122"/>
              </a:defRPr>
            </a:lvl3pPr>
            <a:lvl4pPr marL="1600200" indent="-228600">
              <a:defRPr sz="1200">
                <a:solidFill>
                  <a:schemeClr val="tx1"/>
                </a:solidFill>
                <a:latin typeface="Arial" panose="020B0604020202020204" pitchFamily="34" charset="0"/>
                <a:ea typeface="宋体" panose="02010600030101010101" pitchFamily="2" charset="-122"/>
              </a:defRPr>
            </a:lvl4pPr>
            <a:lvl5pPr marL="2057400" indent="-22860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fld id="{B50EC69C-6CE4-4DE3-ABC0-78F8FF96BA20}" type="slidenum">
              <a:rPr lang="en-US" altLang="zh-CN"/>
              <a:t>9</a:t>
            </a:fld>
            <a:endParaRPr lang="en-US" altLang="zh-CN"/>
          </a:p>
        </p:txBody>
      </p:sp>
      <p:sp>
        <p:nvSpPr>
          <p:cNvPr id="28675" name="Rectangle 2"/>
          <p:cNvSpPr>
            <a:spLocks noGrp="1" noRot="1" noChangeAspect="1" noChangeArrowheads="1" noTextEdit="1"/>
          </p:cNvSpPr>
          <p:nvPr>
            <p:ph type="sldImg"/>
          </p:nvPr>
        </p:nvSpPr>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fld id="{22623D34-1766-46A7-A50F-2F93111CCC61}"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ABA65092-299E-41F8-903F-B0A694CE5D4A}"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首页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endParaRPr lang="en-US" altLang="zh-CN"/>
          </a:p>
        </p:txBody>
      </p:sp>
      <p:sp>
        <p:nvSpPr>
          <p:cNvPr id="7" name="页脚占位符 4"/>
          <p:cNvSpPr>
            <a:spLocks noGrp="1"/>
          </p:cNvSpPr>
          <p:nvPr>
            <p:ph type="ftr" sz="quarter" idx="11"/>
          </p:nvPr>
        </p:nvSpPr>
        <p:spPr/>
        <p:txBody>
          <a:bodyPr/>
          <a:lstStyle>
            <a:lvl1pPr>
              <a:defRPr/>
            </a:lvl1pPr>
          </a:lstStyle>
          <a:p>
            <a:pPr>
              <a:defRPr/>
            </a:pPr>
            <a:endParaRPr lang="en-US" altLang="zh-CN"/>
          </a:p>
        </p:txBody>
      </p:sp>
      <p:sp>
        <p:nvSpPr>
          <p:cNvPr id="8" name="灯片编号占位符 5"/>
          <p:cNvSpPr>
            <a:spLocks noGrp="1"/>
          </p:cNvSpPr>
          <p:nvPr>
            <p:ph type="sldNum" sz="quarter" idx="12"/>
          </p:nvPr>
        </p:nvSpPr>
        <p:spPr/>
        <p:txBody>
          <a:bodyPr/>
          <a:lstStyle>
            <a:lvl1pPr>
              <a:defRPr/>
            </a:lvl1pPr>
          </a:lstStyle>
          <a:p>
            <a:fld id="{7F41C7F7-4463-47C2-9268-062BADEAC295}"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2" name="图片 6" descr="无logo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问题引入</a:t>
            </a:r>
          </a:p>
        </p:txBody>
      </p:sp>
      <p:sp>
        <p:nvSpPr>
          <p:cNvPr id="5" name="日期占位符 3"/>
          <p:cNvSpPr>
            <a:spLocks noGrp="1"/>
          </p:cNvSpPr>
          <p:nvPr>
            <p:ph type="dt" sz="half" idx="10"/>
          </p:nvPr>
        </p:nvSpPr>
        <p:spPr/>
        <p:txBody>
          <a:bodyPr/>
          <a:lstStyle>
            <a:lvl1pPr>
              <a:defRPr b="0"/>
            </a:lvl1pPr>
          </a:lstStyle>
          <a:p>
            <a:pPr>
              <a:defRPr/>
            </a:pPr>
            <a:endParaRPr lang="en-US" altLang="zh-CN"/>
          </a:p>
        </p:txBody>
      </p:sp>
      <p:sp>
        <p:nvSpPr>
          <p:cNvPr id="6" name="页脚占位符 4"/>
          <p:cNvSpPr>
            <a:spLocks noGrp="1"/>
          </p:cNvSpPr>
          <p:nvPr>
            <p:ph type="ftr" sz="quarter" idx="11"/>
          </p:nvPr>
        </p:nvSpPr>
        <p:spPr/>
        <p:txBody>
          <a:bodyPr/>
          <a:lstStyle>
            <a:lvl1pPr>
              <a:defRPr b="0"/>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D9BDCDFD-FD3E-4FD9-81AB-EE7DCAF881B4}"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2" name="图片 6" descr="无logo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6501715" y="49428"/>
            <a:ext cx="1727886" cy="52322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观察思考</a:t>
            </a:r>
          </a:p>
        </p:txBody>
      </p:sp>
      <p:sp>
        <p:nvSpPr>
          <p:cNvPr id="5" name="日期占位符 3"/>
          <p:cNvSpPr>
            <a:spLocks noGrp="1"/>
          </p:cNvSpPr>
          <p:nvPr>
            <p:ph type="dt" sz="half" idx="10"/>
          </p:nvPr>
        </p:nvSpPr>
        <p:spPr/>
        <p:txBody>
          <a:bodyPr/>
          <a:lstStyle>
            <a:lvl1pPr>
              <a:defRPr b="0"/>
            </a:lvl1pPr>
          </a:lstStyle>
          <a:p>
            <a:pPr>
              <a:defRPr/>
            </a:pPr>
            <a:endParaRPr lang="en-US" altLang="zh-CN"/>
          </a:p>
        </p:txBody>
      </p:sp>
      <p:sp>
        <p:nvSpPr>
          <p:cNvPr id="6" name="页脚占位符 4"/>
          <p:cNvSpPr>
            <a:spLocks noGrp="1"/>
          </p:cNvSpPr>
          <p:nvPr>
            <p:ph type="ftr" sz="quarter" idx="11"/>
          </p:nvPr>
        </p:nvSpPr>
        <p:spPr/>
        <p:txBody>
          <a:bodyPr/>
          <a:lstStyle>
            <a:lvl1pPr>
              <a:defRPr b="0"/>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9C28127A-33F8-4E03-83E4-36E72CA180B4}"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标题和内容">
    <p:spTree>
      <p:nvGrpSpPr>
        <p:cNvPr id="1" name=""/>
        <p:cNvGrpSpPr/>
        <p:nvPr/>
      </p:nvGrpSpPr>
      <p:grpSpPr>
        <a:xfrm>
          <a:off x="0" y="0"/>
          <a:ext cx="0" cy="0"/>
          <a:chOff x="0" y="0"/>
          <a:chExt cx="0" cy="0"/>
        </a:xfrm>
      </p:grpSpPr>
      <p:pic>
        <p:nvPicPr>
          <p:cNvPr id="2" name="图片 6" descr="无logo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交流探究</a:t>
            </a:r>
          </a:p>
        </p:txBody>
      </p:sp>
      <p:sp>
        <p:nvSpPr>
          <p:cNvPr id="5" name="日期占位符 3"/>
          <p:cNvSpPr>
            <a:spLocks noGrp="1"/>
          </p:cNvSpPr>
          <p:nvPr>
            <p:ph type="dt" sz="half" idx="10"/>
          </p:nvPr>
        </p:nvSpPr>
        <p:spPr/>
        <p:txBody>
          <a:bodyPr/>
          <a:lstStyle>
            <a:lvl1pPr>
              <a:defRPr b="0"/>
            </a:lvl1pPr>
          </a:lstStyle>
          <a:p>
            <a:pPr>
              <a:defRPr/>
            </a:pPr>
            <a:endParaRPr lang="en-US" altLang="zh-CN"/>
          </a:p>
        </p:txBody>
      </p:sp>
      <p:sp>
        <p:nvSpPr>
          <p:cNvPr id="6" name="页脚占位符 4"/>
          <p:cNvSpPr>
            <a:spLocks noGrp="1"/>
          </p:cNvSpPr>
          <p:nvPr>
            <p:ph type="ftr" sz="quarter" idx="11"/>
          </p:nvPr>
        </p:nvSpPr>
        <p:spPr/>
        <p:txBody>
          <a:bodyPr/>
          <a:lstStyle>
            <a:lvl1pPr>
              <a:defRPr b="0"/>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9E39A456-1376-4B2D-9878-625A82FF919A}"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标题和内容">
    <p:spTree>
      <p:nvGrpSpPr>
        <p:cNvPr id="1" name=""/>
        <p:cNvGrpSpPr/>
        <p:nvPr/>
      </p:nvGrpSpPr>
      <p:grpSpPr>
        <a:xfrm>
          <a:off x="0" y="0"/>
          <a:ext cx="0" cy="0"/>
          <a:chOff x="0" y="0"/>
          <a:chExt cx="0" cy="0"/>
        </a:xfrm>
      </p:grpSpPr>
      <p:pic>
        <p:nvPicPr>
          <p:cNvPr id="2" name="图片 6" descr="无logo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巩固练习</a:t>
            </a:r>
          </a:p>
        </p:txBody>
      </p:sp>
      <p:sp>
        <p:nvSpPr>
          <p:cNvPr id="5" name="日期占位符 3"/>
          <p:cNvSpPr>
            <a:spLocks noGrp="1"/>
          </p:cNvSpPr>
          <p:nvPr>
            <p:ph type="dt" sz="half" idx="10"/>
          </p:nvPr>
        </p:nvSpPr>
        <p:spPr/>
        <p:txBody>
          <a:bodyPr/>
          <a:lstStyle>
            <a:lvl1pPr>
              <a:defRPr b="0"/>
            </a:lvl1pPr>
          </a:lstStyle>
          <a:p>
            <a:pPr>
              <a:defRPr/>
            </a:pPr>
            <a:endParaRPr lang="en-US" altLang="zh-CN"/>
          </a:p>
        </p:txBody>
      </p:sp>
      <p:sp>
        <p:nvSpPr>
          <p:cNvPr id="6" name="页脚占位符 4"/>
          <p:cNvSpPr>
            <a:spLocks noGrp="1"/>
          </p:cNvSpPr>
          <p:nvPr>
            <p:ph type="ftr" sz="quarter" idx="11"/>
          </p:nvPr>
        </p:nvSpPr>
        <p:spPr/>
        <p:txBody>
          <a:bodyPr/>
          <a:lstStyle>
            <a:lvl1pPr>
              <a:defRPr b="0"/>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1FFDA018-80F0-469B-8057-FFCD49C1CEE4}"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标题和内容">
    <p:spTree>
      <p:nvGrpSpPr>
        <p:cNvPr id="1" name=""/>
        <p:cNvGrpSpPr/>
        <p:nvPr/>
      </p:nvGrpSpPr>
      <p:grpSpPr>
        <a:xfrm>
          <a:off x="0" y="0"/>
          <a:ext cx="0" cy="0"/>
          <a:chOff x="0" y="0"/>
          <a:chExt cx="0" cy="0"/>
        </a:xfrm>
      </p:grpSpPr>
      <p:pic>
        <p:nvPicPr>
          <p:cNvPr id="2" name="图片 6" descr="无logo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6501715" y="49428"/>
            <a:ext cx="1727886"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defRPr/>
            </a:pPr>
            <a:r>
              <a:rPr lang="zh-CN" altLang="en-US" sz="2800" dirty="0">
                <a:solidFill>
                  <a:srgbClr val="FF0000"/>
                </a:solidFill>
                <a:latin typeface="黑体" panose="02010609060101010101" pitchFamily="2" charset="-122"/>
                <a:ea typeface="黑体" panose="02010609060101010101" pitchFamily="2" charset="-122"/>
              </a:rPr>
              <a:t>课堂小结</a:t>
            </a:r>
          </a:p>
        </p:txBody>
      </p:sp>
      <p:sp>
        <p:nvSpPr>
          <p:cNvPr id="5" name="日期占位符 3"/>
          <p:cNvSpPr>
            <a:spLocks noGrp="1"/>
          </p:cNvSpPr>
          <p:nvPr>
            <p:ph type="dt" sz="half" idx="10"/>
          </p:nvPr>
        </p:nvSpPr>
        <p:spPr/>
        <p:txBody>
          <a:bodyPr/>
          <a:lstStyle>
            <a:lvl1pPr>
              <a:defRPr b="0"/>
            </a:lvl1pPr>
          </a:lstStyle>
          <a:p>
            <a:pPr>
              <a:defRPr/>
            </a:pPr>
            <a:endParaRPr lang="en-US" altLang="zh-CN"/>
          </a:p>
        </p:txBody>
      </p:sp>
      <p:sp>
        <p:nvSpPr>
          <p:cNvPr id="6" name="页脚占位符 4"/>
          <p:cNvSpPr>
            <a:spLocks noGrp="1"/>
          </p:cNvSpPr>
          <p:nvPr>
            <p:ph type="ftr" sz="quarter" idx="11"/>
          </p:nvPr>
        </p:nvSpPr>
        <p:spPr/>
        <p:txBody>
          <a:bodyPr/>
          <a:lstStyle>
            <a:lvl1pPr>
              <a:defRPr b="0"/>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fld id="{3B925466-AB99-4427-AB32-34F3E9393025}"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标题和内容">
    <p:spTree>
      <p:nvGrpSpPr>
        <p:cNvPr id="1" name=""/>
        <p:cNvGrpSpPr/>
        <p:nvPr/>
      </p:nvGrpSpPr>
      <p:grpSpPr>
        <a:xfrm>
          <a:off x="0" y="0"/>
          <a:ext cx="0" cy="0"/>
          <a:chOff x="0" y="0"/>
          <a:chExt cx="0" cy="0"/>
        </a:xfrm>
      </p:grpSpPr>
      <p:pic>
        <p:nvPicPr>
          <p:cNvPr id="2" name="图片 6" descr="无logo绿色.png"/>
          <p:cNvPicPr>
            <a:picLocks noChangeAspect="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AD6C9C97-46F3-4994-B904-FDC794D8EE67}"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47A6DB19-EE65-40C3-8DC9-20337860C858}"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黑体" panose="02010609060101010101" pitchFamily="2" charset="-122"/>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黑体" panose="02010609060101010101" pitchFamily="2" charset="-122"/>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ea typeface="黑体" panose="02010609060101010101" pitchFamily="2" charset="-122"/>
              </a:defRPr>
            </a:lvl1pPr>
          </a:lstStyle>
          <a:p>
            <a:fld id="{4CBA67A5-32D4-4DD3-A925-0375BD110C6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黑体" panose="02010609060101010101" pitchFamily="2" charset="-122"/>
          <a:cs typeface="+mj-cs"/>
        </a:defRPr>
      </a:lvl1pPr>
      <a:lvl2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黑体" panose="0201060906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黑体" panose="02010609060101010101" pitchFamily="2"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黑体" panose="02010609060101010101" pitchFamily="2"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黑体" panose="02010609060101010101" pitchFamily="2"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2"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ctrTitle"/>
          </p:nvPr>
        </p:nvSpPr>
        <p:spPr>
          <a:xfrm>
            <a:off x="0" y="1628800"/>
            <a:ext cx="9144000" cy="1944216"/>
          </a:xfrm>
        </p:spPr>
        <p:txBody>
          <a:bodyPr/>
          <a:lstStyle/>
          <a:p>
            <a:pPr>
              <a:lnSpc>
                <a:spcPct val="150000"/>
              </a:lnSpc>
            </a:pPr>
            <a:r>
              <a:rPr lang="zh-CN" altLang="en-US" sz="4500" b="1" dirty="0" smtClean="0">
                <a:solidFill>
                  <a:srgbClr val="FF0000"/>
                </a:solidFill>
                <a:latin typeface="微软雅黑" panose="020B0503020204020204" pitchFamily="34" charset="-122"/>
                <a:ea typeface="微软雅黑" panose="020B0503020204020204" pitchFamily="34" charset="-122"/>
              </a:rPr>
              <a:t>5.1</a:t>
            </a:r>
            <a:r>
              <a:rPr lang="en-US" altLang="zh-CN" sz="4500" b="1" dirty="0" smtClean="0">
                <a:solidFill>
                  <a:srgbClr val="FF0000"/>
                </a:solidFill>
                <a:latin typeface="微软雅黑" panose="020B0503020204020204" pitchFamily="34" charset="-122"/>
                <a:ea typeface="微软雅黑" panose="020B0503020204020204" pitchFamily="34" charset="-122"/>
              </a:rPr>
              <a:t> </a:t>
            </a:r>
            <a:r>
              <a:rPr lang="zh-CN" altLang="en-US" sz="4500" b="1" dirty="0" smtClean="0">
                <a:solidFill>
                  <a:srgbClr val="FF0000"/>
                </a:solidFill>
                <a:latin typeface="微软雅黑" panose="020B0503020204020204" pitchFamily="34" charset="-122"/>
                <a:ea typeface="微软雅黑" panose="020B0503020204020204" pitchFamily="34" charset="-122"/>
              </a:rPr>
              <a:t>函数与它的表示法</a:t>
            </a:r>
            <a:r>
              <a:rPr lang="en-US" altLang="zh-CN" sz="4500" b="1" dirty="0">
                <a:solidFill>
                  <a:srgbClr val="FF0000"/>
                </a:solidFill>
                <a:latin typeface="微软雅黑" panose="020B0503020204020204" pitchFamily="34" charset="-122"/>
                <a:ea typeface="微软雅黑" panose="020B0503020204020204" pitchFamily="34" charset="-122"/>
              </a:rPr>
              <a:t/>
            </a:r>
            <a:br>
              <a:rPr lang="en-US" altLang="zh-CN" sz="4500" b="1" dirty="0">
                <a:solidFill>
                  <a:srgbClr val="FF0000"/>
                </a:solidFill>
                <a:latin typeface="微软雅黑" panose="020B0503020204020204" pitchFamily="34" charset="-122"/>
                <a:ea typeface="微软雅黑" panose="020B0503020204020204" pitchFamily="34" charset="-122"/>
              </a:rPr>
            </a:br>
            <a:r>
              <a:rPr lang="zh-CN" altLang="en-US" sz="3600" b="1" dirty="0" smtClean="0">
                <a:solidFill>
                  <a:srgbClr val="FF0000"/>
                </a:solidFill>
                <a:latin typeface="微软雅黑" panose="020B0503020204020204" pitchFamily="34" charset="-122"/>
                <a:ea typeface="微软雅黑" panose="020B0503020204020204" pitchFamily="34" charset="-122"/>
              </a:rPr>
              <a:t>第</a:t>
            </a:r>
            <a:r>
              <a:rPr lang="en-US" altLang="zh-CN" sz="3600" b="1" dirty="0" smtClean="0">
                <a:solidFill>
                  <a:srgbClr val="FF0000"/>
                </a:solidFill>
                <a:latin typeface="微软雅黑" panose="020B0503020204020204" pitchFamily="34" charset="-122"/>
                <a:ea typeface="微软雅黑" panose="020B0503020204020204" pitchFamily="34" charset="-122"/>
              </a:rPr>
              <a:t>1</a:t>
            </a:r>
            <a:r>
              <a:rPr lang="zh-CN" altLang="en-US" sz="3600" b="1" dirty="0" smtClean="0">
                <a:solidFill>
                  <a:srgbClr val="FF0000"/>
                </a:solidFill>
                <a:latin typeface="微软雅黑" panose="020B0503020204020204" pitchFamily="34" charset="-122"/>
                <a:ea typeface="微软雅黑" panose="020B0503020204020204" pitchFamily="34" charset="-122"/>
              </a:rPr>
              <a:t>课时</a:t>
            </a:r>
            <a:endParaRPr lang="zh-CN" altLang="en-US" sz="4500" b="1" dirty="0" smtClean="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0" y="5424483"/>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684213" y="4581525"/>
            <a:ext cx="7685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你能试着举出用这三种方法表示函数的例子吗？</a:t>
            </a:r>
          </a:p>
        </p:txBody>
      </p:sp>
      <p:pic>
        <p:nvPicPr>
          <p:cNvPr id="29699" name="Picture 7"/>
          <p:cNvPicPr>
            <a:picLocks noChangeAspect="1" noChangeArrowheads="1"/>
          </p:cNvPicPr>
          <p:nvPr/>
        </p:nvPicPr>
        <p:blipFill>
          <a:blip r:embed="rId3"/>
          <a:srcRect/>
          <a:stretch>
            <a:fillRect/>
          </a:stretch>
        </p:blipFill>
        <p:spPr bwMode="auto">
          <a:xfrm>
            <a:off x="5327650" y="908050"/>
            <a:ext cx="38163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9" name="Text Box 11"/>
          <p:cNvSpPr txBox="1">
            <a:spLocks noChangeArrowheads="1"/>
          </p:cNvSpPr>
          <p:nvPr/>
        </p:nvSpPr>
        <p:spPr bwMode="auto">
          <a:xfrm>
            <a:off x="250825" y="1389063"/>
            <a:ext cx="48275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两个变量间的函数关系，可有</a:t>
            </a:r>
          </a:p>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不同的表示方法，上面的三方</a:t>
            </a:r>
          </a:p>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法在解决具体问题时，都有广</a:t>
            </a:r>
          </a:p>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泛的应用</a:t>
            </a:r>
            <a:r>
              <a:rPr lang="en-US" altLang="zh-CN" sz="2800" dirty="0">
                <a:latin typeface="Times New Roman" panose="02020603050405020304" pitchFamily="18" charset="0"/>
                <a:sym typeface="Wingdings" panose="05000000000000000000" pitchFamily="2" charset="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box(in)">
                                      <p:cBhvr>
                                        <p:cTn id="7" dur="500"/>
                                        <p:tgtEl>
                                          <p:spTgt spid="942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dissolve">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7"/>
          <p:cNvSpPr>
            <a:spLocks noChangeArrowheads="1"/>
          </p:cNvSpPr>
          <p:nvPr/>
        </p:nvSpPr>
        <p:spPr bwMode="auto">
          <a:xfrm>
            <a:off x="1233488" y="985838"/>
            <a:ext cx="3168650" cy="928687"/>
          </a:xfrm>
          <a:prstGeom prst="cloudCallout">
            <a:avLst>
              <a:gd name="adj1" fmla="val 108519"/>
              <a:gd name="adj2" fmla="val 250440"/>
            </a:avLst>
          </a:prstGeom>
          <a:solidFill>
            <a:schemeClr val="accent1"/>
          </a:solidFill>
          <a:ln w="9525">
            <a:solidFill>
              <a:schemeClr val="tx1"/>
            </a:solidFill>
            <a:round/>
          </a:ln>
        </p:spPr>
        <p:txBody>
          <a:bodyPr/>
          <a:lstStyle/>
          <a:p>
            <a:pPr algn="ctr" eaLnBrk="1" hangingPunct="1"/>
            <a:r>
              <a:rPr lang="zh-CN" altLang="en-US" sz="4400">
                <a:solidFill>
                  <a:srgbClr val="FF3300"/>
                </a:solidFill>
                <a:latin typeface="Times New Roman" panose="02020603050405020304" pitchFamily="18" charset="0"/>
                <a:ea typeface="黑体" panose="02010609060101010101" pitchFamily="2" charset="-122"/>
              </a:rPr>
              <a:t>思考</a:t>
            </a:r>
          </a:p>
        </p:txBody>
      </p:sp>
      <p:sp>
        <p:nvSpPr>
          <p:cNvPr id="95240" name="Text Box 8"/>
          <p:cNvSpPr txBox="1">
            <a:spLocks noChangeArrowheads="1"/>
          </p:cNvSpPr>
          <p:nvPr/>
        </p:nvSpPr>
        <p:spPr bwMode="auto">
          <a:xfrm>
            <a:off x="1743075" y="4384675"/>
            <a:ext cx="1255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0000FF"/>
                </a:solidFill>
                <a:latin typeface="Times New Roman" panose="02020603050405020304" pitchFamily="18" charset="0"/>
                <a:sym typeface="Wingdings" panose="05000000000000000000" pitchFamily="2" charset="2"/>
              </a:rPr>
              <a:t>列表法</a:t>
            </a:r>
          </a:p>
        </p:txBody>
      </p:sp>
      <p:sp>
        <p:nvSpPr>
          <p:cNvPr id="95241" name="Text Box 9"/>
          <p:cNvSpPr txBox="1">
            <a:spLocks noChangeArrowheads="1"/>
          </p:cNvSpPr>
          <p:nvPr/>
        </p:nvSpPr>
        <p:spPr bwMode="auto">
          <a:xfrm>
            <a:off x="3490913" y="4365625"/>
            <a:ext cx="1255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0000FF"/>
                </a:solidFill>
                <a:latin typeface="Times New Roman" panose="02020603050405020304" pitchFamily="18" charset="0"/>
                <a:sym typeface="Wingdings" panose="05000000000000000000" pitchFamily="2" charset="2"/>
              </a:rPr>
              <a:t>解析法</a:t>
            </a:r>
          </a:p>
        </p:txBody>
      </p:sp>
      <p:sp>
        <p:nvSpPr>
          <p:cNvPr id="95242" name="Text Box 10"/>
          <p:cNvSpPr txBox="1">
            <a:spLocks noChangeArrowheads="1"/>
          </p:cNvSpPr>
          <p:nvPr/>
        </p:nvSpPr>
        <p:spPr bwMode="auto">
          <a:xfrm>
            <a:off x="5435600" y="4365625"/>
            <a:ext cx="1255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0000FF"/>
                </a:solidFill>
                <a:latin typeface="Times New Roman" panose="02020603050405020304" pitchFamily="18" charset="0"/>
                <a:sym typeface="Wingdings" panose="05000000000000000000" pitchFamily="2" charset="2"/>
              </a:rPr>
              <a:t>图象法</a:t>
            </a:r>
          </a:p>
        </p:txBody>
      </p:sp>
      <p:sp>
        <p:nvSpPr>
          <p:cNvPr id="31750" name="Text Box 12"/>
          <p:cNvSpPr txBox="1">
            <a:spLocks noChangeArrowheads="1"/>
          </p:cNvSpPr>
          <p:nvPr/>
        </p:nvSpPr>
        <p:spPr bwMode="auto">
          <a:xfrm>
            <a:off x="1077913" y="2565400"/>
            <a:ext cx="6646862"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rPr>
              <a:t>用描点法画函数图象时用到了函数关系的</a:t>
            </a:r>
          </a:p>
          <a:p>
            <a:pPr marL="342900" indent="-342900" eaLnBrk="1" hangingPunct="1">
              <a:spcBef>
                <a:spcPct val="20000"/>
              </a:spcBef>
            </a:pPr>
            <a:r>
              <a:rPr lang="zh-CN" altLang="en-US" sz="2800">
                <a:latin typeface="Times New Roman" panose="02020603050405020304" pitchFamily="18" charset="0"/>
              </a:rPr>
              <a:t>哪几种表示方法？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box(in)">
                                      <p:cBhvr>
                                        <p:cTn id="7" dur="500"/>
                                        <p:tgtEl>
                                          <p:spTgt spid="952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5241"/>
                                        </p:tgtEl>
                                        <p:attrNameLst>
                                          <p:attrName>style.visibility</p:attrName>
                                        </p:attrNameLst>
                                      </p:cBhvr>
                                      <p:to>
                                        <p:strVal val="visible"/>
                                      </p:to>
                                    </p:set>
                                    <p:animEffect transition="in" filter="diamond(in)">
                                      <p:cBhvr>
                                        <p:cTn id="12" dur="2000"/>
                                        <p:tgtEl>
                                          <p:spTgt spid="9524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5242"/>
                                        </p:tgtEl>
                                        <p:attrNameLst>
                                          <p:attrName>style.visibility</p:attrName>
                                        </p:attrNameLst>
                                      </p:cBhvr>
                                      <p:to>
                                        <p:strVal val="visible"/>
                                      </p:to>
                                    </p:set>
                                    <p:animEffect transition="in" filter="wedge">
                                      <p:cBhvr>
                                        <p:cTn id="17" dur="20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p:bldP spid="95241" grpId="0"/>
      <p:bldP spid="95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2195513" y="765175"/>
            <a:ext cx="452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algn="ctr" eaLnBrk="1" hangingPunct="1"/>
            <a:r>
              <a:rPr lang="zh-CN" altLang="en-US">
                <a:solidFill>
                  <a:srgbClr val="FF3300"/>
                </a:solidFill>
              </a:rPr>
              <a:t>三种表示方法的优缺点</a:t>
            </a:r>
          </a:p>
        </p:txBody>
      </p:sp>
      <p:graphicFrame>
        <p:nvGraphicFramePr>
          <p:cNvPr id="3" name="表格 2"/>
          <p:cNvGraphicFramePr>
            <a:graphicFrameLocks noGrp="1"/>
          </p:cNvGraphicFramePr>
          <p:nvPr/>
        </p:nvGraphicFramePr>
        <p:xfrm>
          <a:off x="827088" y="1497013"/>
          <a:ext cx="7627937" cy="4956176"/>
        </p:xfrm>
        <a:graphic>
          <a:graphicData uri="http://schemas.openxmlformats.org/drawingml/2006/table">
            <a:tbl>
              <a:tblPr firstRow="1" bandRow="1">
                <a:tableStyleId>{5C22544A-7EE6-4342-B048-85BDC9FD1C3A}</a:tableStyleId>
              </a:tblPr>
              <a:tblGrid>
                <a:gridCol w="1699760">
                  <a:extLst>
                    <a:ext uri="{9D8B030D-6E8A-4147-A177-3AD203B41FA5}">
                      <a16:colId xmlns:a16="http://schemas.microsoft.com/office/drawing/2014/main" val="20000"/>
                    </a:ext>
                  </a:extLst>
                </a:gridCol>
                <a:gridCol w="2908789">
                  <a:extLst>
                    <a:ext uri="{9D8B030D-6E8A-4147-A177-3AD203B41FA5}">
                      <a16:colId xmlns:a16="http://schemas.microsoft.com/office/drawing/2014/main" val="20001"/>
                    </a:ext>
                  </a:extLst>
                </a:gridCol>
                <a:gridCol w="3019388">
                  <a:extLst>
                    <a:ext uri="{9D8B030D-6E8A-4147-A177-3AD203B41FA5}">
                      <a16:colId xmlns:a16="http://schemas.microsoft.com/office/drawing/2014/main" val="20002"/>
                    </a:ext>
                  </a:extLst>
                </a:gridCol>
              </a:tblGrid>
              <a:tr h="864119">
                <a:tc>
                  <a:txBody>
                    <a:bodyPr/>
                    <a:lstStyle/>
                    <a:p>
                      <a:pPr algn="l"/>
                      <a:r>
                        <a:rPr lang="zh-CN" altLang="en-US" sz="2400" dirty="0" smtClean="0">
                          <a:latin typeface="黑体" panose="02010609060101010101" pitchFamily="2" charset="-122"/>
                          <a:ea typeface="黑体" panose="02010609060101010101" pitchFamily="2" charset="-122"/>
                        </a:rPr>
                        <a:t>表示方法</a:t>
                      </a:r>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r>
                        <a:rPr lang="zh-CN" altLang="en-US" sz="2400" dirty="0" smtClean="0">
                          <a:latin typeface="黑体" panose="02010609060101010101" pitchFamily="2" charset="-122"/>
                          <a:ea typeface="黑体" panose="02010609060101010101" pitchFamily="2" charset="-122"/>
                        </a:rPr>
                        <a:t>优点</a:t>
                      </a:r>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r>
                        <a:rPr lang="zh-CN" altLang="en-US" sz="2400" dirty="0" smtClean="0">
                          <a:latin typeface="黑体" panose="02010609060101010101" pitchFamily="2" charset="-122"/>
                          <a:ea typeface="黑体" panose="02010609060101010101" pitchFamily="2" charset="-122"/>
                        </a:rPr>
                        <a:t>缺点</a:t>
                      </a:r>
                      <a:endParaRPr lang="zh-CN" altLang="en-US" sz="2400" dirty="0">
                        <a:latin typeface="黑体" panose="02010609060101010101" pitchFamily="2" charset="-122"/>
                        <a:ea typeface="黑体" panose="02010609060101010101" pitchFamily="2" charset="-122"/>
                      </a:endParaRPr>
                    </a:p>
                  </a:txBody>
                  <a:tcPr marL="91441" marR="91441" marT="45721" marB="45721"/>
                </a:tc>
                <a:extLst>
                  <a:ext uri="{0D108BD9-81ED-4DB2-BD59-A6C34878D82A}">
                    <a16:rowId xmlns:a16="http://schemas.microsoft.com/office/drawing/2014/main" val="10000"/>
                  </a:ext>
                </a:extLst>
              </a:tr>
              <a:tr h="864119">
                <a:tc>
                  <a:txBody>
                    <a:bodyPr/>
                    <a:lstStyle/>
                    <a:p>
                      <a:pPr algn="l"/>
                      <a:r>
                        <a:rPr lang="zh-CN" altLang="en-US" sz="2400" dirty="0" smtClean="0">
                          <a:latin typeface="黑体" panose="02010609060101010101" pitchFamily="2" charset="-122"/>
                          <a:ea typeface="黑体" panose="02010609060101010101" pitchFamily="2" charset="-122"/>
                        </a:rPr>
                        <a:t>图象法</a:t>
                      </a:r>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endParaRPr lang="zh-CN" altLang="en-US" sz="2400" dirty="0">
                        <a:latin typeface="黑体" panose="02010609060101010101" pitchFamily="2" charset="-122"/>
                        <a:ea typeface="黑体" panose="02010609060101010101" pitchFamily="2" charset="-122"/>
                      </a:endParaRPr>
                    </a:p>
                  </a:txBody>
                  <a:tcPr marL="91441" marR="91441" marT="45721" marB="45721"/>
                </a:tc>
                <a:extLst>
                  <a:ext uri="{0D108BD9-81ED-4DB2-BD59-A6C34878D82A}">
                    <a16:rowId xmlns:a16="http://schemas.microsoft.com/office/drawing/2014/main" val="10001"/>
                  </a:ext>
                </a:extLst>
              </a:tr>
              <a:tr h="1211661">
                <a:tc>
                  <a:txBody>
                    <a:bodyPr/>
                    <a:lstStyle/>
                    <a:p>
                      <a:pPr algn="l"/>
                      <a:r>
                        <a:rPr lang="zh-CN" altLang="en-US" sz="2400" dirty="0" smtClean="0">
                          <a:latin typeface="黑体" panose="02010609060101010101" pitchFamily="2" charset="-122"/>
                          <a:ea typeface="黑体" panose="02010609060101010101" pitchFamily="2" charset="-122"/>
                        </a:rPr>
                        <a:t>列表法</a:t>
                      </a:r>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endParaRPr lang="en-US" altLang="zh-CN" sz="2400" dirty="0" smtClean="0">
                        <a:latin typeface="黑体" panose="02010609060101010101" pitchFamily="2" charset="-122"/>
                        <a:ea typeface="黑体" panose="02010609060101010101" pitchFamily="2" charset="-122"/>
                      </a:endParaRPr>
                    </a:p>
                  </a:txBody>
                  <a:tcPr marL="91441" marR="91441" marT="45721" marB="45721"/>
                </a:tc>
                <a:tc>
                  <a:txBody>
                    <a:bodyPr/>
                    <a:lstStyle/>
                    <a:p>
                      <a:pPr algn="l"/>
                      <a:endParaRPr lang="zh-CN" altLang="en-US" sz="2400" dirty="0">
                        <a:latin typeface="黑体" panose="02010609060101010101" pitchFamily="2" charset="-122"/>
                        <a:ea typeface="黑体" panose="02010609060101010101" pitchFamily="2" charset="-122"/>
                      </a:endParaRPr>
                    </a:p>
                  </a:txBody>
                  <a:tcPr marL="91441" marR="91441" marT="45721" marB="45721"/>
                </a:tc>
                <a:extLst>
                  <a:ext uri="{0D108BD9-81ED-4DB2-BD59-A6C34878D82A}">
                    <a16:rowId xmlns:a16="http://schemas.microsoft.com/office/drawing/2014/main" val="10002"/>
                  </a:ext>
                </a:extLst>
              </a:tr>
              <a:tr h="2016277">
                <a:tc>
                  <a:txBody>
                    <a:bodyPr/>
                    <a:lstStyle/>
                    <a:p>
                      <a:pPr algn="l"/>
                      <a:r>
                        <a:rPr lang="zh-CN" altLang="en-US" sz="2400" dirty="0" smtClean="0">
                          <a:latin typeface="黑体" panose="02010609060101010101" pitchFamily="2" charset="-122"/>
                          <a:ea typeface="黑体" panose="02010609060101010101" pitchFamily="2" charset="-122"/>
                        </a:rPr>
                        <a:t>解析法</a:t>
                      </a:r>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endParaRPr lang="zh-CN" altLang="en-US" sz="2400" dirty="0">
                        <a:latin typeface="黑体" panose="02010609060101010101" pitchFamily="2" charset="-122"/>
                        <a:ea typeface="黑体" panose="02010609060101010101" pitchFamily="2" charset="-122"/>
                      </a:endParaRPr>
                    </a:p>
                  </a:txBody>
                  <a:tcPr marL="91441" marR="91441" marT="45721" marB="45721"/>
                </a:tc>
                <a:tc>
                  <a:txBody>
                    <a:bodyPr/>
                    <a:lstStyle/>
                    <a:p>
                      <a:pPr algn="l"/>
                      <a:endParaRPr lang="en-US" altLang="zh-CN" sz="2400" dirty="0" smtClean="0">
                        <a:latin typeface="黑体" panose="02010609060101010101" pitchFamily="2" charset="-122"/>
                        <a:ea typeface="黑体" panose="02010609060101010101" pitchFamily="2" charset="-122"/>
                      </a:endParaRPr>
                    </a:p>
                  </a:txBody>
                  <a:tcPr marL="91441" marR="91441" marT="45721" marB="45721"/>
                </a:tc>
                <a:extLst>
                  <a:ext uri="{0D108BD9-81ED-4DB2-BD59-A6C34878D82A}">
                    <a16:rowId xmlns:a16="http://schemas.microsoft.com/office/drawing/2014/main" val="10003"/>
                  </a:ext>
                </a:extLst>
              </a:tr>
            </a:tbl>
          </a:graphicData>
        </a:graphic>
      </p:graphicFrame>
      <p:sp>
        <p:nvSpPr>
          <p:cNvPr id="4" name="矩形 3"/>
          <p:cNvSpPr>
            <a:spLocks noChangeArrowheads="1"/>
          </p:cNvSpPr>
          <p:nvPr/>
        </p:nvSpPr>
        <p:spPr bwMode="auto">
          <a:xfrm>
            <a:off x="2627313" y="2441575"/>
            <a:ext cx="172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a:solidFill>
                  <a:srgbClr val="FF0000"/>
                </a:solidFill>
                <a:latin typeface="黑体" panose="02010609060101010101" pitchFamily="2" charset="-122"/>
                <a:ea typeface="黑体" panose="02010609060101010101" pitchFamily="2" charset="-122"/>
              </a:rPr>
              <a:t>直观、形象</a:t>
            </a:r>
          </a:p>
        </p:txBody>
      </p:sp>
      <p:sp>
        <p:nvSpPr>
          <p:cNvPr id="5" name="矩形 4"/>
          <p:cNvSpPr>
            <a:spLocks noChangeArrowheads="1"/>
          </p:cNvSpPr>
          <p:nvPr/>
        </p:nvSpPr>
        <p:spPr bwMode="auto">
          <a:xfrm>
            <a:off x="5519738" y="2398713"/>
            <a:ext cx="266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00B050"/>
                </a:solidFill>
                <a:latin typeface="黑体" panose="02010609060101010101" pitchFamily="2" charset="-122"/>
                <a:ea typeface="黑体" panose="02010609060101010101" pitchFamily="2" charset="-122"/>
              </a:rPr>
              <a:t>不能准确由自变量的值确定函数值</a:t>
            </a:r>
          </a:p>
        </p:txBody>
      </p:sp>
      <p:sp>
        <p:nvSpPr>
          <p:cNvPr id="6" name="矩形 5"/>
          <p:cNvSpPr>
            <a:spLocks noChangeArrowheads="1"/>
          </p:cNvSpPr>
          <p:nvPr/>
        </p:nvSpPr>
        <p:spPr bwMode="auto">
          <a:xfrm>
            <a:off x="2597150" y="3248025"/>
            <a:ext cx="2500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黑体" panose="02010609060101010101" pitchFamily="2" charset="-122"/>
                <a:ea typeface="黑体" panose="02010609060101010101" pitchFamily="2" charset="-122"/>
              </a:rPr>
              <a:t>由自变量的值直接查出函数值</a:t>
            </a:r>
            <a:endParaRPr lang="en-US" altLang="zh-CN" sz="2400">
              <a:solidFill>
                <a:srgbClr val="FF0000"/>
              </a:solidFill>
              <a:latin typeface="黑体" panose="02010609060101010101" pitchFamily="2" charset="-122"/>
              <a:ea typeface="黑体" panose="02010609060101010101" pitchFamily="2" charset="-122"/>
            </a:endParaRPr>
          </a:p>
        </p:txBody>
      </p:sp>
      <p:sp>
        <p:nvSpPr>
          <p:cNvPr id="7" name="矩形 6"/>
          <p:cNvSpPr>
            <a:spLocks noChangeArrowheads="1"/>
          </p:cNvSpPr>
          <p:nvPr/>
        </p:nvSpPr>
        <p:spPr bwMode="auto">
          <a:xfrm>
            <a:off x="5435600" y="3259138"/>
            <a:ext cx="3157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00B050"/>
                </a:solidFill>
                <a:latin typeface="黑体" panose="02010609060101010101" pitchFamily="2" charset="-122"/>
                <a:ea typeface="黑体" panose="02010609060101010101" pitchFamily="2" charset="-122"/>
              </a:rPr>
              <a:t>只能表示出自变量的有限个离散值及其函数值，不易发现趋势</a:t>
            </a:r>
          </a:p>
        </p:txBody>
      </p:sp>
      <p:sp>
        <p:nvSpPr>
          <p:cNvPr id="8" name="矩形 7"/>
          <p:cNvSpPr>
            <a:spLocks noChangeArrowheads="1"/>
          </p:cNvSpPr>
          <p:nvPr/>
        </p:nvSpPr>
        <p:spPr bwMode="auto">
          <a:xfrm>
            <a:off x="2473325" y="4487863"/>
            <a:ext cx="31257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黑体" panose="02010609060101010101" pitchFamily="2" charset="-122"/>
                <a:ea typeface="黑体" panose="02010609060101010101" pitchFamily="2" charset="-122"/>
              </a:rPr>
              <a:t>全面、准确、方便，自变量在可取值范围内的每一个值都可以通过表达式求出它的函数值</a:t>
            </a:r>
          </a:p>
        </p:txBody>
      </p:sp>
      <p:sp>
        <p:nvSpPr>
          <p:cNvPr id="9" name="矩形 8"/>
          <p:cNvSpPr>
            <a:spLocks noChangeArrowheads="1"/>
          </p:cNvSpPr>
          <p:nvPr/>
        </p:nvSpPr>
        <p:spPr bwMode="auto">
          <a:xfrm>
            <a:off x="5454650" y="4797425"/>
            <a:ext cx="300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00B050"/>
                </a:solidFill>
                <a:latin typeface="黑体" panose="02010609060101010101" pitchFamily="2" charset="-122"/>
                <a:ea typeface="黑体" panose="02010609060101010101" pitchFamily="2" charset="-122"/>
              </a:rPr>
              <a:t>不够形象直观，并不是每一个函数都可以写出它的解析式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Text Box 6"/>
          <p:cNvSpPr txBox="1">
            <a:spLocks noChangeArrowheads="1"/>
          </p:cNvSpPr>
          <p:nvPr/>
        </p:nvSpPr>
        <p:spPr bwMode="auto">
          <a:xfrm>
            <a:off x="469900" y="2335213"/>
            <a:ext cx="4826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r>
              <a:rPr lang="zh-CN" altLang="en-US" sz="2800">
                <a:latin typeface="Times New Roman" panose="02020603050405020304" pitchFamily="18" charset="0"/>
                <a:sym typeface="Wingdings" panose="05000000000000000000" pitchFamily="2" charset="2"/>
              </a:rPr>
              <a:t>（</a:t>
            </a:r>
            <a:r>
              <a:rPr lang="en-US" altLang="zh-CN" sz="2800">
                <a:latin typeface="Times New Roman" panose="02020603050405020304" pitchFamily="18" charset="0"/>
                <a:sym typeface="Wingdings" panose="05000000000000000000" pitchFamily="2" charset="2"/>
              </a:rPr>
              <a:t>1</a:t>
            </a:r>
            <a:r>
              <a:rPr lang="zh-CN" altLang="en-US" sz="2800">
                <a:latin typeface="Times New Roman" panose="02020603050405020304" pitchFamily="18" charset="0"/>
                <a:sym typeface="Wingdings" panose="05000000000000000000" pitchFamily="2" charset="2"/>
              </a:rPr>
              <a:t>）在这个问题中，速度</a:t>
            </a:r>
            <a:r>
              <a:rPr lang="en-US" altLang="zh-CN" sz="2800">
                <a:latin typeface="Times New Roman" panose="02020603050405020304" pitchFamily="18" charset="0"/>
                <a:sym typeface="Wingdings" panose="05000000000000000000" pitchFamily="2" charset="2"/>
              </a:rPr>
              <a:t>y</a:t>
            </a:r>
            <a:r>
              <a:rPr lang="zh-CN" altLang="en-US" sz="2800">
                <a:latin typeface="Times New Roman" panose="02020603050405020304" pitchFamily="18" charset="0"/>
                <a:sym typeface="Wingdings" panose="05000000000000000000" pitchFamily="2" charset="2"/>
              </a:rPr>
              <a:t>与</a:t>
            </a:r>
          </a:p>
          <a:p>
            <a:pPr marL="342900" indent="-342900" eaLnBrk="1" hangingPunct="1"/>
            <a:r>
              <a:rPr lang="zh-CN" altLang="en-US" sz="2800">
                <a:latin typeface="Times New Roman" panose="02020603050405020304" pitchFamily="18" charset="0"/>
                <a:sym typeface="Wingdings" panose="05000000000000000000" pitchFamily="2" charset="2"/>
              </a:rPr>
              <a:t>时间</a:t>
            </a:r>
            <a:r>
              <a:rPr lang="en-US" altLang="zh-CN" sz="2800" i="1">
                <a:latin typeface="Times New Roman" panose="02020603050405020304" pitchFamily="18" charset="0"/>
                <a:sym typeface="Wingdings" panose="05000000000000000000" pitchFamily="2" charset="2"/>
              </a:rPr>
              <a:t>t</a:t>
            </a:r>
            <a:r>
              <a:rPr lang="zh-CN" altLang="en-US" sz="2800">
                <a:latin typeface="Times New Roman" panose="02020603050405020304" pitchFamily="18" charset="0"/>
                <a:sym typeface="Wingdings" panose="05000000000000000000" pitchFamily="2" charset="2"/>
              </a:rPr>
              <a:t>之间的函数关系是用</a:t>
            </a:r>
          </a:p>
          <a:p>
            <a:pPr marL="342900" indent="-342900" eaLnBrk="1" hangingPunct="1"/>
            <a:r>
              <a:rPr lang="zh-CN" altLang="en-US" sz="2800">
                <a:latin typeface="Times New Roman" panose="02020603050405020304" pitchFamily="18" charset="0"/>
                <a:sym typeface="Wingdings" panose="05000000000000000000" pitchFamily="2" charset="2"/>
              </a:rPr>
              <a:t>哪种方法表示的？</a:t>
            </a:r>
          </a:p>
        </p:txBody>
      </p:sp>
      <p:sp>
        <p:nvSpPr>
          <p:cNvPr id="96263" name="Text Box 7"/>
          <p:cNvSpPr txBox="1">
            <a:spLocks noChangeArrowheads="1"/>
          </p:cNvSpPr>
          <p:nvPr/>
        </p:nvSpPr>
        <p:spPr bwMode="auto">
          <a:xfrm>
            <a:off x="457200" y="4437063"/>
            <a:ext cx="40322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a:t>
            </a:r>
            <a:r>
              <a:rPr lang="en-US" altLang="zh-CN" sz="2800">
                <a:latin typeface="Times New Roman" panose="02020603050405020304" pitchFamily="18" charset="0"/>
                <a:sym typeface="Wingdings" panose="05000000000000000000" pitchFamily="2" charset="2"/>
              </a:rPr>
              <a:t>2</a:t>
            </a:r>
            <a:r>
              <a:rPr lang="zh-CN" altLang="en-US" sz="2800">
                <a:latin typeface="Times New Roman" panose="02020603050405020304" pitchFamily="18" charset="0"/>
                <a:sym typeface="Wingdings" panose="05000000000000000000" pitchFamily="2" charset="2"/>
              </a:rPr>
              <a:t>）时间</a:t>
            </a:r>
            <a:r>
              <a:rPr lang="en-US" altLang="zh-CN" sz="2800" i="1">
                <a:latin typeface="Times New Roman" panose="02020603050405020304" pitchFamily="18" charset="0"/>
                <a:sym typeface="Wingdings" panose="05000000000000000000" pitchFamily="2" charset="2"/>
              </a:rPr>
              <a:t>t</a:t>
            </a:r>
            <a:r>
              <a:rPr lang="zh-CN" altLang="en-US" sz="2800">
                <a:latin typeface="Times New Roman" panose="02020603050405020304" pitchFamily="18" charset="0"/>
                <a:sym typeface="Wingdings" panose="05000000000000000000" pitchFamily="2" charset="2"/>
              </a:rPr>
              <a:t>的取值范围是</a:t>
            </a:r>
          </a:p>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什么？</a:t>
            </a:r>
          </a:p>
        </p:txBody>
      </p:sp>
      <p:sp>
        <p:nvSpPr>
          <p:cNvPr id="96265" name="Text Box 9"/>
          <p:cNvSpPr txBox="1">
            <a:spLocks noChangeArrowheads="1"/>
          </p:cNvSpPr>
          <p:nvPr/>
        </p:nvSpPr>
        <p:spPr bwMode="auto">
          <a:xfrm>
            <a:off x="2767013" y="3813175"/>
            <a:ext cx="1255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FF3300"/>
                </a:solidFill>
                <a:latin typeface="Times New Roman" panose="02020603050405020304" pitchFamily="18" charset="0"/>
                <a:sym typeface="Wingdings" panose="05000000000000000000" pitchFamily="2" charset="2"/>
              </a:rPr>
              <a:t>图象法</a:t>
            </a:r>
          </a:p>
        </p:txBody>
      </p:sp>
      <p:sp>
        <p:nvSpPr>
          <p:cNvPr id="96266" name="Text Box 10"/>
          <p:cNvSpPr txBox="1">
            <a:spLocks noChangeArrowheads="1"/>
          </p:cNvSpPr>
          <p:nvPr/>
        </p:nvSpPr>
        <p:spPr bwMode="auto">
          <a:xfrm>
            <a:off x="2330450" y="5207000"/>
            <a:ext cx="103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0≤</a:t>
            </a: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≤7</a:t>
            </a:r>
          </a:p>
        </p:txBody>
      </p:sp>
      <p:sp>
        <p:nvSpPr>
          <p:cNvPr id="34822" name="Text Box 11"/>
          <p:cNvSpPr txBox="1">
            <a:spLocks noChangeArrowheads="1"/>
          </p:cNvSpPr>
          <p:nvPr/>
        </p:nvSpPr>
        <p:spPr bwMode="auto">
          <a:xfrm>
            <a:off x="485775" y="1154113"/>
            <a:ext cx="52800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latin typeface="Times New Roman" panose="02020603050405020304" pitchFamily="18" charset="0"/>
              </a:rPr>
              <a:t>1.</a:t>
            </a:r>
            <a:r>
              <a:rPr lang="zh-CN" altLang="en-US" sz="2800">
                <a:latin typeface="Times New Roman" panose="02020603050405020304" pitchFamily="18" charset="0"/>
              </a:rPr>
              <a:t>一辆汽车在行驶中，速度</a:t>
            </a:r>
            <a:r>
              <a:rPr lang="en-US" altLang="zh-CN" sz="2800" i="1">
                <a:latin typeface="Times New Roman" panose="02020603050405020304" pitchFamily="18" charset="0"/>
              </a:rPr>
              <a:t>v</a:t>
            </a:r>
            <a:r>
              <a:rPr lang="zh-CN" altLang="en-US" sz="2800">
                <a:latin typeface="Times New Roman" panose="02020603050405020304" pitchFamily="18" charset="0"/>
              </a:rPr>
              <a:t>随时</a:t>
            </a:r>
          </a:p>
          <a:p>
            <a:pPr marL="342900" indent="-342900" eaLnBrk="1" hangingPunct="1">
              <a:spcBef>
                <a:spcPct val="20000"/>
              </a:spcBef>
            </a:pPr>
            <a:r>
              <a:rPr lang="zh-CN" altLang="en-US" sz="2800">
                <a:latin typeface="Times New Roman" panose="02020603050405020304" pitchFamily="18" charset="0"/>
              </a:rPr>
              <a:t>间</a:t>
            </a:r>
            <a:r>
              <a:rPr lang="en-US" altLang="zh-CN" sz="2800" i="1">
                <a:latin typeface="Times New Roman" panose="02020603050405020304" pitchFamily="18" charset="0"/>
              </a:rPr>
              <a:t>t</a:t>
            </a:r>
            <a:r>
              <a:rPr lang="zh-CN" altLang="en-US" sz="2800">
                <a:latin typeface="Times New Roman" panose="02020603050405020304" pitchFamily="18" charset="0"/>
              </a:rPr>
              <a:t>变化的情况如图所示</a:t>
            </a:r>
            <a:r>
              <a:rPr lang="en-US" altLang="zh-CN" sz="2800">
                <a:latin typeface="Times New Roman" panose="02020603050405020304" pitchFamily="18" charset="0"/>
              </a:rPr>
              <a:t>.</a:t>
            </a:r>
          </a:p>
        </p:txBody>
      </p:sp>
      <p:pic>
        <p:nvPicPr>
          <p:cNvPr id="34823" name="Picture 13"/>
          <p:cNvPicPr>
            <a:picLocks noChangeAspect="1" noChangeArrowheads="1"/>
          </p:cNvPicPr>
          <p:nvPr/>
        </p:nvPicPr>
        <p:blipFill>
          <a:blip r:embed="rId3" cstate="email"/>
          <a:srcRect l="26357" t="15619" r="7704" b="10855"/>
          <a:stretch>
            <a:fillRect/>
          </a:stretch>
        </p:blipFill>
        <p:spPr bwMode="auto">
          <a:xfrm>
            <a:off x="5795963" y="1916113"/>
            <a:ext cx="3076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dissolve">
                                      <p:cBhvr>
                                        <p:cTn id="7" dur="2000"/>
                                        <p:tgtEl>
                                          <p:spTgt spid="962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6265"/>
                                        </p:tgtEl>
                                        <p:attrNameLst>
                                          <p:attrName>style.visibility</p:attrName>
                                        </p:attrNameLst>
                                      </p:cBhvr>
                                      <p:to>
                                        <p:strVal val="visible"/>
                                      </p:to>
                                    </p:set>
                                    <p:animEffect transition="in" filter="checkerboard(across)">
                                      <p:cBhvr>
                                        <p:cTn id="12" dur="500"/>
                                        <p:tgtEl>
                                          <p:spTgt spid="962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63"/>
                                        </p:tgtEl>
                                        <p:attrNameLst>
                                          <p:attrName>style.visibility</p:attrName>
                                        </p:attrNameLst>
                                      </p:cBhvr>
                                      <p:to>
                                        <p:strVal val="visible"/>
                                      </p:to>
                                    </p:set>
                                    <p:animEffect transition="in" filter="dissolve">
                                      <p:cBhvr>
                                        <p:cTn id="17" dur="2000"/>
                                        <p:tgtEl>
                                          <p:spTgt spid="9626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6266"/>
                                        </p:tgtEl>
                                        <p:attrNameLst>
                                          <p:attrName>style.visibility</p:attrName>
                                        </p:attrNameLst>
                                      </p:cBhvr>
                                      <p:to>
                                        <p:strVal val="visible"/>
                                      </p:to>
                                    </p:set>
                                    <p:anim calcmode="lin" valueType="num">
                                      <p:cBhvr additive="base">
                                        <p:cTn id="22" dur="500" fill="hold"/>
                                        <p:tgtEl>
                                          <p:spTgt spid="96266"/>
                                        </p:tgtEl>
                                        <p:attrNameLst>
                                          <p:attrName>ppt_x</p:attrName>
                                        </p:attrNameLst>
                                      </p:cBhvr>
                                      <p:tavLst>
                                        <p:tav tm="0">
                                          <p:val>
                                            <p:strVal val="#ppt_x"/>
                                          </p:val>
                                        </p:tav>
                                        <p:tav tm="100000">
                                          <p:val>
                                            <p:strVal val="#ppt_x"/>
                                          </p:val>
                                        </p:tav>
                                      </p:tavLst>
                                    </p:anim>
                                    <p:anim calcmode="lin" valueType="num">
                                      <p:cBhvr additive="base">
                                        <p:cTn id="23" dur="500" fill="hold"/>
                                        <p:tgtEl>
                                          <p:spTgt spid="96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P spid="96263" grpId="0"/>
      <p:bldP spid="96265" grpId="0"/>
      <p:bldP spid="96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7" name="Text Box 7"/>
          <p:cNvSpPr txBox="1">
            <a:spLocks noChangeArrowheads="1"/>
          </p:cNvSpPr>
          <p:nvPr/>
        </p:nvSpPr>
        <p:spPr bwMode="auto">
          <a:xfrm>
            <a:off x="900113" y="4022725"/>
            <a:ext cx="663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=4</a:t>
            </a:r>
          </a:p>
        </p:txBody>
      </p:sp>
      <p:sp>
        <p:nvSpPr>
          <p:cNvPr id="36867" name="Text Box 8"/>
          <p:cNvSpPr txBox="1">
            <a:spLocks noChangeArrowheads="1"/>
          </p:cNvSpPr>
          <p:nvPr/>
        </p:nvSpPr>
        <p:spPr bwMode="auto">
          <a:xfrm>
            <a:off x="2555875" y="2997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endParaRPr lang="zh-CN" altLang="zh-CN" sz="2800">
              <a:latin typeface="Times New Roman" panose="02020603050405020304" pitchFamily="18" charset="0"/>
              <a:sym typeface="Wingdings" panose="05000000000000000000" pitchFamily="2" charset="2"/>
            </a:endParaRPr>
          </a:p>
        </p:txBody>
      </p:sp>
      <p:sp>
        <p:nvSpPr>
          <p:cNvPr id="97289" name="Text Box 9"/>
          <p:cNvSpPr txBox="1">
            <a:spLocks noChangeArrowheads="1"/>
          </p:cNvSpPr>
          <p:nvPr/>
        </p:nvSpPr>
        <p:spPr bwMode="auto">
          <a:xfrm>
            <a:off x="1908175" y="4022725"/>
            <a:ext cx="900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i="1">
                <a:solidFill>
                  <a:srgbClr val="FF3300"/>
                </a:solidFill>
                <a:latin typeface="Times New Roman" panose="02020603050405020304" pitchFamily="18" charset="0"/>
                <a:sym typeface="Wingdings" panose="05000000000000000000" pitchFamily="2" charset="2"/>
              </a:rPr>
              <a:t>v</a:t>
            </a:r>
            <a:r>
              <a:rPr lang="en-US" altLang="zh-CN" sz="2800">
                <a:solidFill>
                  <a:srgbClr val="FF3300"/>
                </a:solidFill>
                <a:latin typeface="Times New Roman" panose="02020603050405020304" pitchFamily="18" charset="0"/>
                <a:sym typeface="Wingdings" panose="05000000000000000000" pitchFamily="2" charset="2"/>
              </a:rPr>
              <a:t>=30</a:t>
            </a:r>
          </a:p>
        </p:txBody>
      </p:sp>
      <p:sp>
        <p:nvSpPr>
          <p:cNvPr id="97290" name="Text Box 10"/>
          <p:cNvSpPr txBox="1">
            <a:spLocks noChangeArrowheads="1"/>
          </p:cNvSpPr>
          <p:nvPr/>
        </p:nvSpPr>
        <p:spPr bwMode="auto">
          <a:xfrm>
            <a:off x="3276600" y="4022725"/>
            <a:ext cx="1500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=0</a:t>
            </a:r>
            <a:r>
              <a:rPr lang="zh-CN" altLang="en-US" sz="2800">
                <a:solidFill>
                  <a:srgbClr val="FF3300"/>
                </a:solidFill>
                <a:latin typeface="Times New Roman" panose="02020603050405020304" pitchFamily="18" charset="0"/>
                <a:sym typeface="Wingdings" panose="05000000000000000000" pitchFamily="2" charset="2"/>
              </a:rPr>
              <a:t>或</a:t>
            </a: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=7</a:t>
            </a:r>
          </a:p>
        </p:txBody>
      </p:sp>
      <p:sp>
        <p:nvSpPr>
          <p:cNvPr id="97292" name="Text Box 12"/>
          <p:cNvSpPr txBox="1">
            <a:spLocks noChangeArrowheads="1"/>
          </p:cNvSpPr>
          <p:nvPr/>
        </p:nvSpPr>
        <p:spPr bwMode="auto">
          <a:xfrm>
            <a:off x="179388" y="1628775"/>
            <a:ext cx="554196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rPr>
              <a:t>（</a:t>
            </a:r>
            <a:r>
              <a:rPr lang="en-US" altLang="zh-CN" sz="2800">
                <a:latin typeface="Times New Roman" panose="02020603050405020304" pitchFamily="18" charset="0"/>
              </a:rPr>
              <a:t>3</a:t>
            </a:r>
            <a:r>
              <a:rPr lang="zh-CN" altLang="en-US" sz="2800">
                <a:latin typeface="Times New Roman" panose="02020603050405020304" pitchFamily="18" charset="0"/>
              </a:rPr>
              <a:t>）当时间</a:t>
            </a:r>
            <a:r>
              <a:rPr lang="en-US" altLang="zh-CN" sz="2800" i="1">
                <a:latin typeface="Times New Roman" panose="02020603050405020304" pitchFamily="18" charset="0"/>
              </a:rPr>
              <a:t>t</a:t>
            </a:r>
            <a:r>
              <a:rPr lang="zh-CN" altLang="en-US" sz="2800">
                <a:latin typeface="Times New Roman" panose="02020603050405020304" pitchFamily="18" charset="0"/>
              </a:rPr>
              <a:t>为何值时，汽车行</a:t>
            </a:r>
          </a:p>
          <a:p>
            <a:pPr marL="342900" indent="-342900" eaLnBrk="1" hangingPunct="1">
              <a:spcBef>
                <a:spcPct val="20000"/>
              </a:spcBef>
            </a:pPr>
            <a:r>
              <a:rPr lang="zh-CN" altLang="en-US" sz="2800">
                <a:latin typeface="Times New Roman" panose="02020603050405020304" pitchFamily="18" charset="0"/>
              </a:rPr>
              <a:t>驶的速度最大？最大速度是多少？</a:t>
            </a:r>
          </a:p>
          <a:p>
            <a:pPr marL="342900" indent="-342900" eaLnBrk="1" hangingPunct="1">
              <a:spcBef>
                <a:spcPct val="20000"/>
              </a:spcBef>
            </a:pPr>
            <a:r>
              <a:rPr lang="zh-CN" altLang="en-US" sz="2800">
                <a:latin typeface="Times New Roman" panose="02020603050405020304" pitchFamily="18" charset="0"/>
              </a:rPr>
              <a:t>当时间</a:t>
            </a:r>
            <a:r>
              <a:rPr lang="en-US" altLang="zh-CN" sz="2800" i="1">
                <a:latin typeface="Times New Roman" panose="02020603050405020304" pitchFamily="18" charset="0"/>
              </a:rPr>
              <a:t>t</a:t>
            </a:r>
            <a:r>
              <a:rPr lang="zh-CN" altLang="en-US" sz="2800">
                <a:latin typeface="Times New Roman" panose="02020603050405020304" pitchFamily="18" charset="0"/>
              </a:rPr>
              <a:t>取何值时，速度为</a:t>
            </a:r>
            <a:r>
              <a:rPr lang="en-US" altLang="zh-CN" sz="2800">
                <a:latin typeface="Times New Roman" panose="02020603050405020304" pitchFamily="18" charset="0"/>
              </a:rPr>
              <a:t>0</a:t>
            </a:r>
            <a:r>
              <a:rPr lang="zh-CN" altLang="en-US" sz="2800">
                <a:latin typeface="Times New Roman" panose="02020603050405020304" pitchFamily="18" charset="0"/>
              </a:rPr>
              <a:t>？</a:t>
            </a:r>
          </a:p>
        </p:txBody>
      </p:sp>
      <p:pic>
        <p:nvPicPr>
          <p:cNvPr id="36871" name="Picture 14"/>
          <p:cNvPicPr>
            <a:picLocks noChangeAspect="1" noChangeArrowheads="1"/>
          </p:cNvPicPr>
          <p:nvPr/>
        </p:nvPicPr>
        <p:blipFill>
          <a:blip r:embed="rId3" cstate="email"/>
          <a:srcRect l="26357" t="15619" r="7704" b="10855"/>
          <a:stretch>
            <a:fillRect/>
          </a:stretch>
        </p:blipFill>
        <p:spPr bwMode="auto">
          <a:xfrm>
            <a:off x="5795963" y="1916113"/>
            <a:ext cx="3076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292"/>
                                        </p:tgtEl>
                                        <p:attrNameLst>
                                          <p:attrName>style.visibility</p:attrName>
                                        </p:attrNameLst>
                                      </p:cBhvr>
                                      <p:to>
                                        <p:strVal val="visible"/>
                                      </p:to>
                                    </p:set>
                                    <p:animEffect transition="in" filter="dissolve">
                                      <p:cBhvr>
                                        <p:cTn id="7" dur="500"/>
                                        <p:tgtEl>
                                          <p:spTgt spid="972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7"/>
                                        </p:tgtEl>
                                        <p:attrNameLst>
                                          <p:attrName>style.visibility</p:attrName>
                                        </p:attrNameLst>
                                      </p:cBhvr>
                                      <p:to>
                                        <p:strVal val="visible"/>
                                      </p:to>
                                    </p:set>
                                    <p:animEffect transition="in" filter="dissolve">
                                      <p:cBhvr>
                                        <p:cTn id="12" dur="500"/>
                                        <p:tgtEl>
                                          <p:spTgt spid="972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289"/>
                                        </p:tgtEl>
                                        <p:attrNameLst>
                                          <p:attrName>style.visibility</p:attrName>
                                        </p:attrNameLst>
                                      </p:cBhvr>
                                      <p:to>
                                        <p:strVal val="visible"/>
                                      </p:to>
                                    </p:set>
                                    <p:animEffect transition="in" filter="dissolve">
                                      <p:cBhvr>
                                        <p:cTn id="17" dur="500"/>
                                        <p:tgtEl>
                                          <p:spTgt spid="972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7290"/>
                                        </p:tgtEl>
                                        <p:attrNameLst>
                                          <p:attrName>style.visibility</p:attrName>
                                        </p:attrNameLst>
                                      </p:cBhvr>
                                      <p:to>
                                        <p:strVal val="visible"/>
                                      </p:to>
                                    </p:set>
                                    <p:animEffect transition="in" filter="dissolve">
                                      <p:cBhvr>
                                        <p:cTn id="22" dur="5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p:bldP spid="97289" grpId="0"/>
      <p:bldP spid="97290" grpId="0"/>
      <p:bldP spid="972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Text Box 5"/>
          <p:cNvSpPr txBox="1">
            <a:spLocks noChangeArrowheads="1"/>
          </p:cNvSpPr>
          <p:nvPr/>
        </p:nvSpPr>
        <p:spPr bwMode="auto">
          <a:xfrm>
            <a:off x="611188" y="1557338"/>
            <a:ext cx="50403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a:t>
            </a:r>
            <a:r>
              <a:rPr lang="en-US" altLang="zh-CN" sz="2800">
                <a:latin typeface="Times New Roman" panose="02020603050405020304" pitchFamily="18" charset="0"/>
                <a:sym typeface="Wingdings" panose="05000000000000000000" pitchFamily="2" charset="2"/>
              </a:rPr>
              <a:t>4</a:t>
            </a:r>
            <a:r>
              <a:rPr lang="zh-CN" altLang="en-US" sz="2800">
                <a:latin typeface="Times New Roman" panose="02020603050405020304" pitchFamily="18" charset="0"/>
                <a:sym typeface="Wingdings" panose="05000000000000000000" pitchFamily="2" charset="2"/>
              </a:rPr>
              <a:t>）在哪一时间段汽车的</a:t>
            </a:r>
          </a:p>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   行驶速度逐渐增加？在哪</a:t>
            </a:r>
          </a:p>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  一时间段汽车的行驶速度</a:t>
            </a:r>
          </a:p>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  逐渐减少？在那一时间段</a:t>
            </a:r>
          </a:p>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  按匀速运动行驶</a:t>
            </a:r>
            <a:r>
              <a:rPr lang="en-US" altLang="zh-CN" sz="2800">
                <a:latin typeface="Times New Roman" panose="02020603050405020304" pitchFamily="18" charset="0"/>
                <a:sym typeface="Wingdings" panose="05000000000000000000" pitchFamily="2" charset="2"/>
              </a:rPr>
              <a:t>?</a:t>
            </a:r>
          </a:p>
        </p:txBody>
      </p:sp>
      <p:sp>
        <p:nvSpPr>
          <p:cNvPr id="103431" name="Text Box 7"/>
          <p:cNvSpPr txBox="1">
            <a:spLocks noChangeArrowheads="1"/>
          </p:cNvSpPr>
          <p:nvPr/>
        </p:nvSpPr>
        <p:spPr bwMode="auto">
          <a:xfrm>
            <a:off x="1014413" y="4681538"/>
            <a:ext cx="103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0≤</a:t>
            </a: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≤4</a:t>
            </a:r>
          </a:p>
        </p:txBody>
      </p:sp>
      <p:sp>
        <p:nvSpPr>
          <p:cNvPr id="103432" name="Text Box 8"/>
          <p:cNvSpPr txBox="1">
            <a:spLocks noChangeArrowheads="1"/>
          </p:cNvSpPr>
          <p:nvPr/>
        </p:nvSpPr>
        <p:spPr bwMode="auto">
          <a:xfrm>
            <a:off x="4614863" y="4681538"/>
            <a:ext cx="103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1≤</a:t>
            </a: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≤2</a:t>
            </a:r>
          </a:p>
        </p:txBody>
      </p:sp>
      <p:sp>
        <p:nvSpPr>
          <p:cNvPr id="103434" name="Text Box 10"/>
          <p:cNvSpPr txBox="1">
            <a:spLocks noChangeArrowheads="1"/>
          </p:cNvSpPr>
          <p:nvPr/>
        </p:nvSpPr>
        <p:spPr bwMode="auto">
          <a:xfrm>
            <a:off x="2670175" y="4659313"/>
            <a:ext cx="1036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4≤</a:t>
            </a:r>
            <a:r>
              <a:rPr lang="en-US" altLang="zh-CN" sz="2800" i="1">
                <a:solidFill>
                  <a:srgbClr val="FF3300"/>
                </a:solidFill>
                <a:latin typeface="Times New Roman" panose="02020603050405020304" pitchFamily="18" charset="0"/>
                <a:sym typeface="Wingdings" panose="05000000000000000000" pitchFamily="2" charset="2"/>
              </a:rPr>
              <a:t>t</a:t>
            </a:r>
            <a:r>
              <a:rPr lang="en-US" altLang="zh-CN" sz="2800">
                <a:solidFill>
                  <a:srgbClr val="FF3300"/>
                </a:solidFill>
                <a:latin typeface="Times New Roman" panose="02020603050405020304" pitchFamily="18" charset="0"/>
                <a:sym typeface="Wingdings" panose="05000000000000000000" pitchFamily="2" charset="2"/>
              </a:rPr>
              <a:t>≤7</a:t>
            </a:r>
          </a:p>
        </p:txBody>
      </p:sp>
      <p:pic>
        <p:nvPicPr>
          <p:cNvPr id="38918" name="Picture 11"/>
          <p:cNvPicPr>
            <a:picLocks noChangeAspect="1" noChangeArrowheads="1"/>
          </p:cNvPicPr>
          <p:nvPr/>
        </p:nvPicPr>
        <p:blipFill>
          <a:blip r:embed="rId3" cstate="email"/>
          <a:srcRect l="26357" t="15619" r="7704" b="10855"/>
          <a:stretch>
            <a:fillRect/>
          </a:stretch>
        </p:blipFill>
        <p:spPr bwMode="auto">
          <a:xfrm>
            <a:off x="5795963" y="1268413"/>
            <a:ext cx="3076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checkerboard(across)">
                                      <p:cBhvr>
                                        <p:cTn id="7" dur="2000"/>
                                        <p:tgtEl>
                                          <p:spTgt spid="1034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3431"/>
                                        </p:tgtEl>
                                        <p:attrNameLst>
                                          <p:attrName>style.visibility</p:attrName>
                                        </p:attrNameLst>
                                      </p:cBhvr>
                                      <p:to>
                                        <p:strVal val="visible"/>
                                      </p:to>
                                    </p:set>
                                    <p:anim calcmode="lin" valueType="num">
                                      <p:cBhvr additive="base">
                                        <p:cTn id="12" dur="500" fill="hold"/>
                                        <p:tgtEl>
                                          <p:spTgt spid="103431"/>
                                        </p:tgtEl>
                                        <p:attrNameLst>
                                          <p:attrName>ppt_x</p:attrName>
                                        </p:attrNameLst>
                                      </p:cBhvr>
                                      <p:tavLst>
                                        <p:tav tm="0">
                                          <p:val>
                                            <p:strVal val="0-#ppt_w/2"/>
                                          </p:val>
                                        </p:tav>
                                        <p:tav tm="100000">
                                          <p:val>
                                            <p:strVal val="#ppt_x"/>
                                          </p:val>
                                        </p:tav>
                                      </p:tavLst>
                                    </p:anim>
                                    <p:anim calcmode="lin" valueType="num">
                                      <p:cBhvr additive="base">
                                        <p:cTn id="13" dur="500" fill="hold"/>
                                        <p:tgtEl>
                                          <p:spTgt spid="1034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3434"/>
                                        </p:tgtEl>
                                        <p:attrNameLst>
                                          <p:attrName>style.visibility</p:attrName>
                                        </p:attrNameLst>
                                      </p:cBhvr>
                                      <p:to>
                                        <p:strVal val="visible"/>
                                      </p:to>
                                    </p:set>
                                    <p:anim calcmode="lin" valueType="num">
                                      <p:cBhvr additive="base">
                                        <p:cTn id="18" dur="1000" fill="hold"/>
                                        <p:tgtEl>
                                          <p:spTgt spid="103434"/>
                                        </p:tgtEl>
                                        <p:attrNameLst>
                                          <p:attrName>ppt_x</p:attrName>
                                        </p:attrNameLst>
                                      </p:cBhvr>
                                      <p:tavLst>
                                        <p:tav tm="0">
                                          <p:val>
                                            <p:strVal val="#ppt_x"/>
                                          </p:val>
                                        </p:tav>
                                        <p:tav tm="100000">
                                          <p:val>
                                            <p:strVal val="#ppt_x"/>
                                          </p:val>
                                        </p:tav>
                                      </p:tavLst>
                                    </p:anim>
                                    <p:anim calcmode="lin" valueType="num">
                                      <p:cBhvr additive="base">
                                        <p:cTn id="19" dur="1000" fill="hold"/>
                                        <p:tgtEl>
                                          <p:spTgt spid="1034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3432"/>
                                        </p:tgtEl>
                                        <p:attrNameLst>
                                          <p:attrName>style.visibility</p:attrName>
                                        </p:attrNameLst>
                                      </p:cBhvr>
                                      <p:to>
                                        <p:strVal val="visible"/>
                                      </p:to>
                                    </p:set>
                                    <p:anim calcmode="lin" valueType="num">
                                      <p:cBhvr additive="base">
                                        <p:cTn id="24" dur="500" fill="hold"/>
                                        <p:tgtEl>
                                          <p:spTgt spid="103432"/>
                                        </p:tgtEl>
                                        <p:attrNameLst>
                                          <p:attrName>ppt_x</p:attrName>
                                        </p:attrNameLst>
                                      </p:cBhvr>
                                      <p:tavLst>
                                        <p:tav tm="0">
                                          <p:val>
                                            <p:strVal val="1+#ppt_w/2"/>
                                          </p:val>
                                        </p:tav>
                                        <p:tav tm="100000">
                                          <p:val>
                                            <p:strVal val="#ppt_x"/>
                                          </p:val>
                                        </p:tav>
                                      </p:tavLst>
                                    </p:anim>
                                    <p:anim calcmode="lin" valueType="num">
                                      <p:cBhvr additive="base">
                                        <p:cTn id="25" dur="500" fill="hold"/>
                                        <p:tgtEl>
                                          <p:spTgt spid="103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P spid="103431" grpId="0"/>
      <p:bldP spid="103432" grpId="0"/>
      <p:bldP spid="1034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sz="half" idx="4294967295"/>
          </p:nvPr>
        </p:nvSpPr>
        <p:spPr>
          <a:xfrm>
            <a:off x="557213" y="2060575"/>
            <a:ext cx="4356100" cy="504825"/>
          </a:xfrm>
          <a:noFill/>
        </p:spPr>
        <p:txBody>
          <a:bodyPr/>
          <a:lstStyle/>
          <a:p>
            <a:pPr>
              <a:buFontTx/>
              <a:buNone/>
            </a:pPr>
            <a:r>
              <a:rPr lang="en-US" altLang="zh-CN" sz="2800" smtClean="0">
                <a:ea typeface="黑体" panose="02010609060101010101" pitchFamily="2" charset="-122"/>
              </a:rPr>
              <a:t>(5)</a:t>
            </a:r>
            <a:r>
              <a:rPr lang="zh-CN" altLang="en-US" sz="2800" smtClean="0">
                <a:ea typeface="黑体" panose="02010609060101010101" pitchFamily="2" charset="-122"/>
              </a:rPr>
              <a:t>根据图象，填写下表：</a:t>
            </a:r>
          </a:p>
        </p:txBody>
      </p:sp>
      <p:graphicFrame>
        <p:nvGraphicFramePr>
          <p:cNvPr id="98366" name="Group 62"/>
          <p:cNvGraphicFramePr>
            <a:graphicFrameLocks noGrp="1"/>
          </p:cNvGraphicFramePr>
          <p:nvPr>
            <p:ph sz="half" idx="4294967295"/>
          </p:nvPr>
        </p:nvGraphicFramePr>
        <p:xfrm>
          <a:off x="322263" y="3068638"/>
          <a:ext cx="5113337" cy="1081185"/>
        </p:xfrm>
        <a:graphic>
          <a:graphicData uri="http://schemas.openxmlformats.org/drawingml/2006/table">
            <a:tbl>
              <a:tblPr/>
              <a:tblGrid>
                <a:gridCol w="792162">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504825">
                  <a:extLst>
                    <a:ext uri="{9D8B030D-6E8A-4147-A177-3AD203B41FA5}">
                      <a16:colId xmlns:a16="http://schemas.microsoft.com/office/drawing/2014/main" val="20002"/>
                    </a:ext>
                  </a:extLst>
                </a:gridCol>
                <a:gridCol w="576262">
                  <a:extLst>
                    <a:ext uri="{9D8B030D-6E8A-4147-A177-3AD203B41FA5}">
                      <a16:colId xmlns:a16="http://schemas.microsoft.com/office/drawing/2014/main" val="20003"/>
                    </a:ext>
                  </a:extLst>
                </a:gridCol>
                <a:gridCol w="503238">
                  <a:extLst>
                    <a:ext uri="{9D8B030D-6E8A-4147-A177-3AD203B41FA5}">
                      <a16:colId xmlns:a16="http://schemas.microsoft.com/office/drawing/2014/main" val="20004"/>
                    </a:ext>
                  </a:extLst>
                </a:gridCol>
                <a:gridCol w="576262">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576263">
                  <a:extLst>
                    <a:ext uri="{9D8B030D-6E8A-4147-A177-3AD203B41FA5}">
                      <a16:colId xmlns:a16="http://schemas.microsoft.com/office/drawing/2014/main" val="20007"/>
                    </a:ext>
                  </a:extLst>
                </a:gridCol>
                <a:gridCol w="576262">
                  <a:extLst>
                    <a:ext uri="{9D8B030D-6E8A-4147-A177-3AD203B41FA5}">
                      <a16:colId xmlns:a16="http://schemas.microsoft.com/office/drawing/2014/main" val="20008"/>
                    </a:ext>
                  </a:extLst>
                </a:gridCol>
              </a:tblGrid>
              <a:tr h="517986">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1"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  t</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0</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1</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2</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3</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4</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5</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6</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7</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310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1" u="none" strike="noStrike" cap="none" normalizeH="0" baseline="0" smtClean="0">
                          <a:ln>
                            <a:noFill/>
                          </a:ln>
                          <a:solidFill>
                            <a:schemeClr val="tx1"/>
                          </a:solidFill>
                          <a:effectLst/>
                          <a:latin typeface="Arial" panose="020B0604020202020204" pitchFamily="34" charset="0"/>
                          <a:ea typeface="黑体" panose="02010609060101010101" pitchFamily="2" charset="-122"/>
                        </a:rPr>
                        <a:t>  v</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8367" name="Text Box 63"/>
          <p:cNvSpPr txBox="1">
            <a:spLocks noChangeArrowheads="1"/>
          </p:cNvSpPr>
          <p:nvPr/>
        </p:nvSpPr>
        <p:spPr bwMode="auto">
          <a:xfrm>
            <a:off x="1166813" y="36449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0</a:t>
            </a:r>
          </a:p>
        </p:txBody>
      </p:sp>
      <p:sp>
        <p:nvSpPr>
          <p:cNvPr id="98368" name="Text Box 64"/>
          <p:cNvSpPr txBox="1">
            <a:spLocks noChangeArrowheads="1"/>
          </p:cNvSpPr>
          <p:nvPr/>
        </p:nvSpPr>
        <p:spPr bwMode="auto">
          <a:xfrm>
            <a:off x="1673225" y="36449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20</a:t>
            </a:r>
          </a:p>
        </p:txBody>
      </p:sp>
      <p:sp>
        <p:nvSpPr>
          <p:cNvPr id="98370" name="Text Box 66"/>
          <p:cNvSpPr txBox="1">
            <a:spLocks noChangeArrowheads="1"/>
          </p:cNvSpPr>
          <p:nvPr/>
        </p:nvSpPr>
        <p:spPr bwMode="auto">
          <a:xfrm>
            <a:off x="2178050" y="36449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20</a:t>
            </a:r>
          </a:p>
        </p:txBody>
      </p:sp>
      <p:sp>
        <p:nvSpPr>
          <p:cNvPr id="98371" name="Text Box 67"/>
          <p:cNvSpPr txBox="1">
            <a:spLocks noChangeArrowheads="1"/>
          </p:cNvSpPr>
          <p:nvPr/>
        </p:nvSpPr>
        <p:spPr bwMode="auto">
          <a:xfrm>
            <a:off x="2754313" y="36607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25</a:t>
            </a:r>
          </a:p>
        </p:txBody>
      </p:sp>
      <p:sp>
        <p:nvSpPr>
          <p:cNvPr id="98372" name="Text Box 68"/>
          <p:cNvSpPr txBox="1">
            <a:spLocks noChangeArrowheads="1"/>
          </p:cNvSpPr>
          <p:nvPr/>
        </p:nvSpPr>
        <p:spPr bwMode="auto">
          <a:xfrm>
            <a:off x="3257550" y="36607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30</a:t>
            </a:r>
          </a:p>
        </p:txBody>
      </p:sp>
      <p:sp>
        <p:nvSpPr>
          <p:cNvPr id="98374" name="Text Box 70"/>
          <p:cNvSpPr txBox="1">
            <a:spLocks noChangeArrowheads="1"/>
          </p:cNvSpPr>
          <p:nvPr/>
        </p:nvSpPr>
        <p:spPr bwMode="auto">
          <a:xfrm>
            <a:off x="3762375" y="36449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15</a:t>
            </a:r>
          </a:p>
        </p:txBody>
      </p:sp>
      <p:sp>
        <p:nvSpPr>
          <p:cNvPr id="98375" name="Text Box 71"/>
          <p:cNvSpPr txBox="1">
            <a:spLocks noChangeArrowheads="1"/>
          </p:cNvSpPr>
          <p:nvPr/>
        </p:nvSpPr>
        <p:spPr bwMode="auto">
          <a:xfrm>
            <a:off x="4337050" y="36449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5</a:t>
            </a:r>
          </a:p>
        </p:txBody>
      </p:sp>
      <p:sp>
        <p:nvSpPr>
          <p:cNvPr id="98376" name="Text Box 72"/>
          <p:cNvSpPr txBox="1">
            <a:spLocks noChangeArrowheads="1"/>
          </p:cNvSpPr>
          <p:nvPr/>
        </p:nvSpPr>
        <p:spPr bwMode="auto">
          <a:xfrm>
            <a:off x="4913313" y="36449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0</a:t>
            </a:r>
          </a:p>
        </p:txBody>
      </p:sp>
      <p:pic>
        <p:nvPicPr>
          <p:cNvPr id="41003" name="Picture 73"/>
          <p:cNvPicPr>
            <a:picLocks noChangeAspect="1" noChangeArrowheads="1"/>
          </p:cNvPicPr>
          <p:nvPr/>
        </p:nvPicPr>
        <p:blipFill>
          <a:blip r:embed="rId3" cstate="email"/>
          <a:srcRect l="26357" t="15619" r="7704" b="10855"/>
          <a:stretch>
            <a:fillRect/>
          </a:stretch>
        </p:blipFill>
        <p:spPr bwMode="auto">
          <a:xfrm>
            <a:off x="5865813" y="1636713"/>
            <a:ext cx="3076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dissolve">
                                      <p:cBhvr>
                                        <p:cTn id="7" dur="2000"/>
                                        <p:tgtEl>
                                          <p:spTgt spid="98307">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98366"/>
                                        </p:tgtEl>
                                        <p:attrNameLst>
                                          <p:attrName>style.visibility</p:attrName>
                                        </p:attrNameLst>
                                      </p:cBhvr>
                                      <p:to>
                                        <p:strVal val="visible"/>
                                      </p:to>
                                    </p:set>
                                    <p:animEffect transition="in" filter="dissolve">
                                      <p:cBhvr>
                                        <p:cTn id="11" dur="2000"/>
                                        <p:tgtEl>
                                          <p:spTgt spid="98366"/>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98367"/>
                                        </p:tgtEl>
                                        <p:attrNameLst>
                                          <p:attrName>style.visibility</p:attrName>
                                        </p:attrNameLst>
                                      </p:cBhvr>
                                      <p:to>
                                        <p:strVal val="visible"/>
                                      </p:to>
                                    </p:set>
                                    <p:animEffect transition="in" filter="plus(in)">
                                      <p:cBhvr>
                                        <p:cTn id="16" dur="2000"/>
                                        <p:tgtEl>
                                          <p:spTgt spid="98367"/>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98368"/>
                                        </p:tgtEl>
                                        <p:attrNameLst>
                                          <p:attrName>style.visibility</p:attrName>
                                        </p:attrNameLst>
                                      </p:cBhvr>
                                      <p:to>
                                        <p:strVal val="visible"/>
                                      </p:to>
                                    </p:set>
                                    <p:animEffect transition="in" filter="plus(in)">
                                      <p:cBhvr>
                                        <p:cTn id="19" dur="2000"/>
                                        <p:tgtEl>
                                          <p:spTgt spid="98368"/>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98370"/>
                                        </p:tgtEl>
                                        <p:attrNameLst>
                                          <p:attrName>style.visibility</p:attrName>
                                        </p:attrNameLst>
                                      </p:cBhvr>
                                      <p:to>
                                        <p:strVal val="visible"/>
                                      </p:to>
                                    </p:set>
                                    <p:animEffect transition="in" filter="plus(in)">
                                      <p:cBhvr>
                                        <p:cTn id="22" dur="2000"/>
                                        <p:tgtEl>
                                          <p:spTgt spid="98370"/>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98371"/>
                                        </p:tgtEl>
                                        <p:attrNameLst>
                                          <p:attrName>style.visibility</p:attrName>
                                        </p:attrNameLst>
                                      </p:cBhvr>
                                      <p:to>
                                        <p:strVal val="visible"/>
                                      </p:to>
                                    </p:set>
                                    <p:animEffect transition="in" filter="plus(in)">
                                      <p:cBhvr>
                                        <p:cTn id="25" dur="2000"/>
                                        <p:tgtEl>
                                          <p:spTgt spid="98371"/>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98372"/>
                                        </p:tgtEl>
                                        <p:attrNameLst>
                                          <p:attrName>style.visibility</p:attrName>
                                        </p:attrNameLst>
                                      </p:cBhvr>
                                      <p:to>
                                        <p:strVal val="visible"/>
                                      </p:to>
                                    </p:set>
                                    <p:animEffect transition="in" filter="plus(in)">
                                      <p:cBhvr>
                                        <p:cTn id="28" dur="2000"/>
                                        <p:tgtEl>
                                          <p:spTgt spid="98372"/>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98374"/>
                                        </p:tgtEl>
                                        <p:attrNameLst>
                                          <p:attrName>style.visibility</p:attrName>
                                        </p:attrNameLst>
                                      </p:cBhvr>
                                      <p:to>
                                        <p:strVal val="visible"/>
                                      </p:to>
                                    </p:set>
                                    <p:animEffect transition="in" filter="plus(in)">
                                      <p:cBhvr>
                                        <p:cTn id="31" dur="2000"/>
                                        <p:tgtEl>
                                          <p:spTgt spid="98374"/>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98375"/>
                                        </p:tgtEl>
                                        <p:attrNameLst>
                                          <p:attrName>style.visibility</p:attrName>
                                        </p:attrNameLst>
                                      </p:cBhvr>
                                      <p:to>
                                        <p:strVal val="visible"/>
                                      </p:to>
                                    </p:set>
                                    <p:animEffect transition="in" filter="plus(in)">
                                      <p:cBhvr>
                                        <p:cTn id="34" dur="2000"/>
                                        <p:tgtEl>
                                          <p:spTgt spid="98375"/>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98376"/>
                                        </p:tgtEl>
                                        <p:attrNameLst>
                                          <p:attrName>style.visibility</p:attrName>
                                        </p:attrNameLst>
                                      </p:cBhvr>
                                      <p:to>
                                        <p:strVal val="visible"/>
                                      </p:to>
                                    </p:set>
                                    <p:animEffect transition="in" filter="plus(in)">
                                      <p:cBhvr>
                                        <p:cTn id="37" dur="2000"/>
                                        <p:tgtEl>
                                          <p:spTgt spid="9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67" grpId="0"/>
      <p:bldP spid="98368" grpId="0"/>
      <p:bldP spid="98370" grpId="0"/>
      <p:bldP spid="98371" grpId="0"/>
      <p:bldP spid="98372" grpId="0"/>
      <p:bldP spid="98374" grpId="0"/>
      <p:bldP spid="98375" grpId="0"/>
      <p:bldP spid="983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4"/>
          <a:srcRect/>
          <a:stretch>
            <a:fillRect/>
          </a:stretch>
        </p:blipFill>
        <p:spPr bwMode="auto">
          <a:xfrm>
            <a:off x="5580063" y="1628775"/>
            <a:ext cx="331311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 Box 6"/>
          <p:cNvSpPr txBox="1">
            <a:spLocks noChangeArrowheads="1"/>
          </p:cNvSpPr>
          <p:nvPr/>
        </p:nvSpPr>
        <p:spPr bwMode="auto">
          <a:xfrm>
            <a:off x="1144588" y="4222750"/>
            <a:ext cx="585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i="1">
                <a:solidFill>
                  <a:srgbClr val="FF3300"/>
                </a:solidFill>
                <a:latin typeface="Times New Roman" panose="02020603050405020304" pitchFamily="18" charset="0"/>
                <a:sym typeface="Wingdings" panose="05000000000000000000" pitchFamily="2" charset="2"/>
              </a:rPr>
              <a:t>S</a:t>
            </a:r>
            <a:r>
              <a:rPr lang="en-US" altLang="zh-CN" sz="2800">
                <a:solidFill>
                  <a:srgbClr val="FF3300"/>
                </a:solidFill>
                <a:latin typeface="Times New Roman" panose="02020603050405020304" pitchFamily="18" charset="0"/>
                <a:sym typeface="Wingdings" panose="05000000000000000000" pitchFamily="2" charset="2"/>
              </a:rPr>
              <a:t>=</a:t>
            </a:r>
          </a:p>
        </p:txBody>
      </p:sp>
      <p:graphicFrame>
        <p:nvGraphicFramePr>
          <p:cNvPr id="100359" name="Object 7"/>
          <p:cNvGraphicFramePr>
            <a:graphicFrameLocks noGrp="1" noChangeAspect="1"/>
          </p:cNvGraphicFramePr>
          <p:nvPr>
            <p:ph sz="half" idx="4294967295"/>
          </p:nvPr>
        </p:nvGraphicFramePr>
        <p:xfrm>
          <a:off x="1619250" y="4022725"/>
          <a:ext cx="1995488" cy="1030288"/>
        </p:xfrm>
        <a:graphic>
          <a:graphicData uri="http://schemas.openxmlformats.org/presentationml/2006/ole">
            <mc:AlternateContent xmlns:mc="http://schemas.openxmlformats.org/markup-compatibility/2006">
              <mc:Choice xmlns:v="urn:schemas-microsoft-com:vml" Requires="v">
                <p:oleObj spid="_x0000_s43020" name="公式" r:id="rId5" imgW="761365" imgH="393700" progId="Equation.3">
                  <p:embed/>
                </p:oleObj>
              </mc:Choice>
              <mc:Fallback>
                <p:oleObj name="公式" r:id="rId5" imgW="761365" imgH="393700" progId="Equation.3">
                  <p:embed/>
                  <p:pic>
                    <p:nvPicPr>
                      <p:cNvPr id="0"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022725"/>
                        <a:ext cx="199548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61" name="Text Box 9"/>
          <p:cNvSpPr txBox="1">
            <a:spLocks noChangeArrowheads="1"/>
          </p:cNvSpPr>
          <p:nvPr/>
        </p:nvSpPr>
        <p:spPr bwMode="auto">
          <a:xfrm>
            <a:off x="1908175" y="5445125"/>
            <a:ext cx="1255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FF3300"/>
                </a:solidFill>
                <a:latin typeface="Times New Roman" panose="02020603050405020304" pitchFamily="18" charset="0"/>
                <a:sym typeface="Wingdings" panose="05000000000000000000" pitchFamily="2" charset="2"/>
              </a:rPr>
              <a:t>解析法</a:t>
            </a:r>
          </a:p>
        </p:txBody>
      </p:sp>
      <p:sp>
        <p:nvSpPr>
          <p:cNvPr id="43014" name="Text Box 10"/>
          <p:cNvSpPr txBox="1">
            <a:spLocks noChangeArrowheads="1"/>
          </p:cNvSpPr>
          <p:nvPr/>
        </p:nvSpPr>
        <p:spPr bwMode="auto">
          <a:xfrm>
            <a:off x="323850" y="1268413"/>
            <a:ext cx="5391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latin typeface="Times New Roman" panose="02020603050405020304" pitchFamily="18" charset="0"/>
              </a:rPr>
              <a:t>2.</a:t>
            </a:r>
            <a:r>
              <a:rPr lang="zh-CN" altLang="en-US" sz="2800">
                <a:latin typeface="Times New Roman" panose="02020603050405020304" pitchFamily="18" charset="0"/>
              </a:rPr>
              <a:t>如图，正三角形</a:t>
            </a:r>
            <a:r>
              <a:rPr lang="en-US" altLang="zh-CN" sz="2800" i="1">
                <a:latin typeface="Times New Roman" panose="02020603050405020304" pitchFamily="18" charset="0"/>
              </a:rPr>
              <a:t>ABC</a:t>
            </a:r>
            <a:r>
              <a:rPr lang="zh-CN" altLang="en-US" sz="2800">
                <a:latin typeface="Times New Roman" panose="02020603050405020304" pitchFamily="18" charset="0"/>
              </a:rPr>
              <a:t>内接于</a:t>
            </a:r>
          </a:p>
          <a:p>
            <a:pPr marL="342900" indent="-342900" eaLnBrk="1" hangingPunct="1">
              <a:spcBef>
                <a:spcPct val="20000"/>
              </a:spcBef>
            </a:pPr>
            <a:r>
              <a:rPr lang="zh-CN" altLang="en-US" sz="2800">
                <a:latin typeface="Times New Roman" panose="02020603050405020304" pitchFamily="18" charset="0"/>
              </a:rPr>
              <a:t>   圆</a:t>
            </a:r>
            <a:r>
              <a:rPr lang="en-US" altLang="zh-CN" sz="2800" i="1">
                <a:latin typeface="Times New Roman" panose="02020603050405020304" pitchFamily="18" charset="0"/>
              </a:rPr>
              <a:t>O</a:t>
            </a:r>
            <a:r>
              <a:rPr lang="zh-CN" altLang="en-US" sz="2800">
                <a:latin typeface="Times New Roman" panose="02020603050405020304" pitchFamily="18" charset="0"/>
              </a:rPr>
              <a:t>，设圆的半径为</a:t>
            </a:r>
            <a:r>
              <a:rPr lang="en-US" altLang="zh-CN" sz="2800" i="1">
                <a:latin typeface="Times New Roman" panose="02020603050405020304" pitchFamily="18" charset="0"/>
              </a:rPr>
              <a:t>r</a:t>
            </a:r>
            <a:r>
              <a:rPr lang="zh-CN" altLang="en-US" sz="2800">
                <a:latin typeface="Times New Roman" panose="02020603050405020304" pitchFamily="18" charset="0"/>
              </a:rPr>
              <a:t>。试写</a:t>
            </a:r>
          </a:p>
          <a:p>
            <a:pPr marL="342900" indent="-342900" eaLnBrk="1" hangingPunct="1">
              <a:spcBef>
                <a:spcPct val="20000"/>
              </a:spcBef>
            </a:pPr>
            <a:r>
              <a:rPr lang="zh-CN" altLang="en-US" sz="2800">
                <a:latin typeface="Times New Roman" panose="02020603050405020304" pitchFamily="18" charset="0"/>
              </a:rPr>
              <a:t>   出图中阴影部分的面积</a:t>
            </a:r>
            <a:r>
              <a:rPr lang="en-US" altLang="zh-CN" sz="2800" i="1">
                <a:latin typeface="Times New Roman" panose="02020603050405020304" pitchFamily="18" charset="0"/>
              </a:rPr>
              <a:t>S</a:t>
            </a:r>
            <a:r>
              <a:rPr lang="zh-CN" altLang="en-US" sz="2800">
                <a:latin typeface="Times New Roman" panose="02020603050405020304" pitchFamily="18" charset="0"/>
              </a:rPr>
              <a:t>与</a:t>
            </a:r>
          </a:p>
          <a:p>
            <a:pPr marL="342900" indent="-342900" eaLnBrk="1" hangingPunct="1">
              <a:spcBef>
                <a:spcPct val="20000"/>
              </a:spcBef>
            </a:pPr>
            <a:r>
              <a:rPr lang="zh-CN" altLang="en-US" sz="2800">
                <a:latin typeface="Times New Roman" panose="02020603050405020304" pitchFamily="18" charset="0"/>
              </a:rPr>
              <a:t>   </a:t>
            </a:r>
            <a:r>
              <a:rPr lang="en-US" altLang="zh-CN" sz="2800" i="1">
                <a:latin typeface="Times New Roman" panose="02020603050405020304" pitchFamily="18" charset="0"/>
              </a:rPr>
              <a:t>r</a:t>
            </a:r>
            <a:r>
              <a:rPr lang="zh-CN" altLang="en-US" sz="2800">
                <a:latin typeface="Times New Roman" panose="02020603050405020304" pitchFamily="18" charset="0"/>
              </a:rPr>
              <a:t>的函数关系，它们之间的</a:t>
            </a:r>
          </a:p>
          <a:p>
            <a:pPr marL="342900" indent="-342900" eaLnBrk="1" hangingPunct="1">
              <a:spcBef>
                <a:spcPct val="20000"/>
              </a:spcBef>
            </a:pPr>
            <a:r>
              <a:rPr lang="zh-CN" altLang="en-US" sz="2800">
                <a:latin typeface="Times New Roman" panose="02020603050405020304" pitchFamily="18" charset="0"/>
              </a:rPr>
              <a:t>  函数关系是用哪种方法表示的？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checkerboard(across)">
                                      <p:cBhvr>
                                        <p:cTn id="7" dur="500"/>
                                        <p:tgtEl>
                                          <p:spTgt spid="100358"/>
                                        </p:tgtEl>
                                      </p:cBhvr>
                                    </p:animEffect>
                                  </p:childTnLst>
                                </p:cTn>
                              </p:par>
                              <p:par>
                                <p:cTn id="8" presetID="5" presetClass="entr" presetSubtype="10" fill="hold" nodeType="withEffect">
                                  <p:stCondLst>
                                    <p:cond delay="0"/>
                                  </p:stCondLst>
                                  <p:childTnLst>
                                    <p:set>
                                      <p:cBhvr>
                                        <p:cTn id="9" dur="1" fill="hold">
                                          <p:stCondLst>
                                            <p:cond delay="0"/>
                                          </p:stCondLst>
                                        </p:cTn>
                                        <p:tgtEl>
                                          <p:spTgt spid="100359"/>
                                        </p:tgtEl>
                                        <p:attrNameLst>
                                          <p:attrName>style.visibility</p:attrName>
                                        </p:attrNameLst>
                                      </p:cBhvr>
                                      <p:to>
                                        <p:strVal val="visible"/>
                                      </p:to>
                                    </p:set>
                                    <p:animEffect transition="in" filter="checkerboard(across)">
                                      <p:cBhvr>
                                        <p:cTn id="10" dur="500"/>
                                        <p:tgtEl>
                                          <p:spTgt spid="100359"/>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00361"/>
                                        </p:tgtEl>
                                        <p:attrNameLst>
                                          <p:attrName>style.visibility</p:attrName>
                                        </p:attrNameLst>
                                      </p:cBhvr>
                                      <p:to>
                                        <p:strVal val="visible"/>
                                      </p:to>
                                    </p:set>
                                    <p:animEffect transition="in" filter="wedge">
                                      <p:cBhvr>
                                        <p:cTn id="15" dur="2000"/>
                                        <p:tgtEl>
                                          <p:spTgt spid="100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P spid="1003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4294967295"/>
          </p:nvPr>
        </p:nvSpPr>
        <p:spPr>
          <a:xfrm>
            <a:off x="912813" y="1487488"/>
            <a:ext cx="5364162" cy="460375"/>
          </a:xfrm>
        </p:spPr>
        <p:txBody>
          <a:bodyPr/>
          <a:lstStyle/>
          <a:p>
            <a:pPr>
              <a:buFontTx/>
              <a:buNone/>
            </a:pPr>
            <a:r>
              <a:rPr lang="en-US" altLang="zh-CN" sz="2800" dirty="0" smtClean="0">
                <a:ea typeface="黑体" panose="02010609060101010101" pitchFamily="2" charset="-122"/>
              </a:rPr>
              <a:t>1.</a:t>
            </a:r>
            <a:r>
              <a:rPr lang="zh-CN" altLang="en-US" sz="2800" dirty="0" smtClean="0">
                <a:ea typeface="黑体" panose="02010609060101010101" pitchFamily="2" charset="-122"/>
              </a:rPr>
              <a:t>表示函数关系的方法共有三种：</a:t>
            </a:r>
          </a:p>
        </p:txBody>
      </p:sp>
      <p:sp>
        <p:nvSpPr>
          <p:cNvPr id="101382" name="Text Box 6"/>
          <p:cNvSpPr txBox="1">
            <a:spLocks noChangeArrowheads="1"/>
          </p:cNvSpPr>
          <p:nvPr/>
        </p:nvSpPr>
        <p:spPr bwMode="auto">
          <a:xfrm>
            <a:off x="1852613" y="2349500"/>
            <a:ext cx="348615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solidFill>
                  <a:srgbClr val="FF3300"/>
                </a:solidFill>
                <a:latin typeface="Times New Roman" panose="02020603050405020304" pitchFamily="18" charset="0"/>
                <a:sym typeface="Wingdings" panose="05000000000000000000" pitchFamily="2" charset="2"/>
              </a:rPr>
              <a:t>分别是   （</a:t>
            </a:r>
            <a:r>
              <a:rPr lang="en-US" altLang="zh-CN" sz="2800" dirty="0">
                <a:solidFill>
                  <a:srgbClr val="FF3300"/>
                </a:solidFill>
                <a:latin typeface="Times New Roman" panose="02020603050405020304" pitchFamily="18" charset="0"/>
                <a:sym typeface="Wingdings" panose="05000000000000000000" pitchFamily="2" charset="2"/>
              </a:rPr>
              <a:t>1</a:t>
            </a:r>
            <a:r>
              <a:rPr lang="zh-CN" altLang="en-US" sz="2800" dirty="0">
                <a:solidFill>
                  <a:srgbClr val="FF3300"/>
                </a:solidFill>
                <a:latin typeface="Times New Roman" panose="02020603050405020304" pitchFamily="18" charset="0"/>
                <a:sym typeface="Wingdings" panose="05000000000000000000" pitchFamily="2" charset="2"/>
              </a:rPr>
              <a:t>）解析法</a:t>
            </a:r>
          </a:p>
          <a:p>
            <a:pPr marL="342900" indent="-342900" eaLnBrk="1" hangingPunct="1">
              <a:spcBef>
                <a:spcPct val="20000"/>
              </a:spcBef>
            </a:pPr>
            <a:r>
              <a:rPr lang="zh-CN" altLang="en-US" sz="2800" dirty="0">
                <a:solidFill>
                  <a:srgbClr val="FF3300"/>
                </a:solidFill>
                <a:latin typeface="Times New Roman" panose="02020603050405020304" pitchFamily="18" charset="0"/>
                <a:sym typeface="Wingdings" panose="05000000000000000000" pitchFamily="2" charset="2"/>
              </a:rPr>
              <a:t>               （</a:t>
            </a:r>
            <a:r>
              <a:rPr lang="en-US" altLang="zh-CN" sz="2800" dirty="0">
                <a:solidFill>
                  <a:srgbClr val="FF3300"/>
                </a:solidFill>
                <a:latin typeface="Times New Roman" panose="02020603050405020304" pitchFamily="18" charset="0"/>
                <a:sym typeface="Wingdings" panose="05000000000000000000" pitchFamily="2" charset="2"/>
              </a:rPr>
              <a:t>2</a:t>
            </a:r>
            <a:r>
              <a:rPr lang="zh-CN" altLang="en-US" sz="2800" dirty="0">
                <a:solidFill>
                  <a:srgbClr val="FF3300"/>
                </a:solidFill>
                <a:latin typeface="Times New Roman" panose="02020603050405020304" pitchFamily="18" charset="0"/>
                <a:sym typeface="Wingdings" panose="05000000000000000000" pitchFamily="2" charset="2"/>
              </a:rPr>
              <a:t>）列表法</a:t>
            </a:r>
          </a:p>
          <a:p>
            <a:pPr marL="342900" indent="-342900" eaLnBrk="1" hangingPunct="1">
              <a:spcBef>
                <a:spcPct val="20000"/>
              </a:spcBef>
            </a:pPr>
            <a:r>
              <a:rPr lang="zh-CN" altLang="en-US" sz="2800" dirty="0">
                <a:solidFill>
                  <a:srgbClr val="FF3300"/>
                </a:solidFill>
                <a:latin typeface="Times New Roman" panose="02020603050405020304" pitchFamily="18" charset="0"/>
                <a:sym typeface="Wingdings" panose="05000000000000000000" pitchFamily="2" charset="2"/>
              </a:rPr>
              <a:t>               （</a:t>
            </a:r>
            <a:r>
              <a:rPr lang="en-US" altLang="zh-CN" sz="2800" dirty="0">
                <a:solidFill>
                  <a:srgbClr val="FF3300"/>
                </a:solidFill>
                <a:latin typeface="Times New Roman" panose="02020603050405020304" pitchFamily="18" charset="0"/>
                <a:sym typeface="Wingdings" panose="05000000000000000000" pitchFamily="2" charset="2"/>
              </a:rPr>
              <a:t>3</a:t>
            </a:r>
            <a:r>
              <a:rPr lang="zh-CN" altLang="en-US" sz="2800" dirty="0">
                <a:solidFill>
                  <a:srgbClr val="FF3300"/>
                </a:solidFill>
                <a:latin typeface="Times New Roman" panose="02020603050405020304" pitchFamily="18" charset="0"/>
                <a:sym typeface="Wingdings" panose="05000000000000000000" pitchFamily="2" charset="2"/>
              </a:rPr>
              <a:t>）图象法</a:t>
            </a:r>
          </a:p>
        </p:txBody>
      </p:sp>
      <p:sp>
        <p:nvSpPr>
          <p:cNvPr id="101383" name="Text Box 7"/>
          <p:cNvSpPr txBox="1">
            <a:spLocks noChangeArrowheads="1"/>
          </p:cNvSpPr>
          <p:nvPr/>
        </p:nvSpPr>
        <p:spPr bwMode="auto">
          <a:xfrm>
            <a:off x="935038" y="4221163"/>
            <a:ext cx="68802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dirty="0">
                <a:latin typeface="Times New Roman" panose="02020603050405020304" pitchFamily="18" charset="0"/>
                <a:sym typeface="Wingdings" panose="05000000000000000000" pitchFamily="2" charset="2"/>
              </a:rPr>
              <a:t>2.</a:t>
            </a:r>
            <a:r>
              <a:rPr lang="zh-CN" altLang="en-US" sz="2800" dirty="0">
                <a:latin typeface="Times New Roman" panose="02020603050405020304" pitchFamily="18" charset="0"/>
                <a:sym typeface="Wingdings" panose="05000000000000000000" pitchFamily="2" charset="2"/>
              </a:rPr>
              <a:t>三种方法都有优点和不足，用哪种方法，</a:t>
            </a:r>
          </a:p>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  视具体情况而定</a:t>
            </a:r>
            <a:r>
              <a:rPr lang="en-US" altLang="zh-CN" sz="2800" dirty="0">
                <a:latin typeface="Times New Roman" panose="02020603050405020304" pitchFamily="18" charset="0"/>
                <a:sym typeface="Wingdings" panose="05000000000000000000" pitchFamily="2" charset="2"/>
              </a:rPr>
              <a:t>.</a:t>
            </a:r>
            <a:endParaRPr lang="zh-CN" altLang="en-US" sz="2800" dirty="0">
              <a:latin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left)">
                                      <p:cBhvr>
                                        <p:cTn id="7" dur="2000"/>
                                        <p:tgtEl>
                                          <p:spTgt spid="1013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1382"/>
                                        </p:tgtEl>
                                        <p:attrNameLst>
                                          <p:attrName>style.visibility</p:attrName>
                                        </p:attrNameLst>
                                      </p:cBhvr>
                                      <p:to>
                                        <p:strVal val="visible"/>
                                      </p:to>
                                    </p:set>
                                    <p:animEffect transition="in" filter="wipe(left)">
                                      <p:cBhvr>
                                        <p:cTn id="10" dur="2000"/>
                                        <p:tgtEl>
                                          <p:spTgt spid="10138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1383"/>
                                        </p:tgtEl>
                                        <p:attrNameLst>
                                          <p:attrName>style.visibility</p:attrName>
                                        </p:attrNameLst>
                                      </p:cBhvr>
                                      <p:to>
                                        <p:strVal val="visible"/>
                                      </p:to>
                                    </p:set>
                                    <p:animEffect transition="in" filter="checkerboard(across)">
                                      <p:cBhvr>
                                        <p:cTn id="15" dur="5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101382" grpId="0"/>
      <p:bldP spid="1013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任意多边形 17"/>
          <p:cNvSpPr/>
          <p:nvPr/>
        </p:nvSpPr>
        <p:spPr bwMode="auto">
          <a:xfrm>
            <a:off x="-1588" y="0"/>
            <a:ext cx="5437188" cy="6858000"/>
          </a:xfrm>
          <a:custGeom>
            <a:avLst/>
            <a:gdLst>
              <a:gd name="T0" fmla="*/ 0 w 5437991"/>
              <a:gd name="T1" fmla="*/ 0 h 6858000"/>
              <a:gd name="T2" fmla="*/ 5417175 w 5437991"/>
              <a:gd name="T3" fmla="*/ 0 h 6858000"/>
              <a:gd name="T4" fmla="*/ 1626879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 name="T15" fmla="*/ 0 w 5437991"/>
              <a:gd name="T16" fmla="*/ 0 h 6858000"/>
              <a:gd name="T17" fmla="*/ 5437991 w 5437991"/>
              <a:gd name="T18" fmla="*/ 6858000 h 6858000"/>
            </a:gdLst>
            <a:ahLst/>
            <a:cxnLst>
              <a:cxn ang="T10">
                <a:pos x="T0" y="T1"/>
              </a:cxn>
              <a:cxn ang="T11">
                <a:pos x="T2" y="T3"/>
              </a:cxn>
              <a:cxn ang="T12">
                <a:pos x="T4" y="T5"/>
              </a:cxn>
              <a:cxn ang="T13">
                <a:pos x="T6" y="T7"/>
              </a:cxn>
              <a:cxn ang="T14">
                <a:pos x="T8" y="T9"/>
              </a:cxn>
            </a:cxnLst>
            <a:rect l="T15" t="T16" r="T17" b="T18"/>
            <a:pathLst>
              <a:path w="5437991" h="6858000">
                <a:moveTo>
                  <a:pt x="0" y="0"/>
                </a:moveTo>
                <a:lnTo>
                  <a:pt x="5437991" y="0"/>
                </a:lnTo>
                <a:lnTo>
                  <a:pt x="1633127" y="6858000"/>
                </a:lnTo>
                <a:lnTo>
                  <a:pt x="0" y="6858000"/>
                </a:lnTo>
                <a:lnTo>
                  <a:pt x="0" y="0"/>
                </a:lnTo>
                <a:close/>
              </a:path>
            </a:pathLst>
          </a:custGeom>
          <a:solidFill>
            <a:srgbClr val="A1D74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5" name="Text Box 20"/>
          <p:cNvSpPr txBox="1">
            <a:spLocks noChangeArrowheads="1"/>
          </p:cNvSpPr>
          <p:nvPr/>
        </p:nvSpPr>
        <p:spPr bwMode="auto">
          <a:xfrm>
            <a:off x="1306513" y="1206500"/>
            <a:ext cx="181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algn="dist" eaLnBrk="1" hangingPunct="1">
              <a:buFont typeface="Arial" panose="020B0604020202020204" pitchFamily="34" charset="0"/>
              <a:buNone/>
            </a:pPr>
            <a:r>
              <a:rPr lang="zh-CN" altLang="en-US" sz="2400">
                <a:solidFill>
                  <a:srgbClr val="FFFFFF"/>
                </a:solidFill>
                <a:latin typeface="Times New Roman" panose="02020603050405020304" pitchFamily="18" charset="0"/>
                <a:sym typeface="Times New Roman" panose="02020603050405020304" pitchFamily="18" charset="0"/>
              </a:rPr>
              <a:t>Contents</a:t>
            </a:r>
          </a:p>
        </p:txBody>
      </p:sp>
      <p:sp>
        <p:nvSpPr>
          <p:cNvPr id="13316" name="文本框 20"/>
          <p:cNvSpPr txBox="1">
            <a:spLocks noChangeArrowheads="1"/>
          </p:cNvSpPr>
          <p:nvPr/>
        </p:nvSpPr>
        <p:spPr bwMode="auto">
          <a:xfrm>
            <a:off x="277813" y="828675"/>
            <a:ext cx="1347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algn="ctr" eaLnBrk="1" hangingPunct="1">
              <a:buFont typeface="Arial" panose="020B0604020202020204" pitchFamily="34" charset="0"/>
              <a:buNone/>
            </a:pPr>
            <a:r>
              <a:rPr lang="zh-CN" altLang="en-US" sz="4800">
                <a:solidFill>
                  <a:srgbClr val="FFFFFF"/>
                </a:solidFill>
                <a:latin typeface="Times New Roman" panose="02020603050405020304" pitchFamily="18" charset="0"/>
                <a:sym typeface="Times New Roman" panose="02020603050405020304" pitchFamily="18" charset="0"/>
              </a:rPr>
              <a:t>目录</a:t>
            </a:r>
          </a:p>
        </p:txBody>
      </p:sp>
      <p:cxnSp>
        <p:nvCxnSpPr>
          <p:cNvPr id="13317" name="直接连接符 22"/>
          <p:cNvCxnSpPr>
            <a:cxnSpLocks noChangeShapeType="1"/>
          </p:cNvCxnSpPr>
          <p:nvPr/>
        </p:nvCxnSpPr>
        <p:spPr bwMode="auto">
          <a:xfrm>
            <a:off x="571500"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13318" name="直接连接符 24"/>
          <p:cNvCxnSpPr>
            <a:cxnSpLocks noChangeShapeType="1"/>
          </p:cNvCxnSpPr>
          <p:nvPr/>
        </p:nvCxnSpPr>
        <p:spPr bwMode="auto">
          <a:xfrm>
            <a:off x="1320800" y="534988"/>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13319" name="椭圆 25"/>
          <p:cNvSpPr>
            <a:spLocks noChangeArrowheads="1"/>
          </p:cNvSpPr>
          <p:nvPr/>
        </p:nvSpPr>
        <p:spPr bwMode="auto">
          <a:xfrm>
            <a:off x="4192588" y="1246188"/>
            <a:ext cx="736600"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3320"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3321" name="椭圆 31"/>
          <p:cNvSpPr>
            <a:spLocks noChangeArrowheads="1"/>
          </p:cNvSpPr>
          <p:nvPr/>
        </p:nvSpPr>
        <p:spPr bwMode="auto">
          <a:xfrm>
            <a:off x="4246563" y="1298575"/>
            <a:ext cx="628650" cy="63023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eaLnBrk="1" hangingPunct="1">
              <a:buFont typeface="Arial" panose="020B0604020202020204" pitchFamily="34" charset="0"/>
              <a:buNone/>
            </a:pP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01</a:t>
            </a:r>
          </a:p>
        </p:txBody>
      </p:sp>
      <p:sp>
        <p:nvSpPr>
          <p:cNvPr id="13322"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eaLnBrk="1" hangingPunct="1">
              <a:buFont typeface="Arial" panose="020B0604020202020204" pitchFamily="34" charset="0"/>
              <a:buNone/>
            </a:pP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02</a:t>
            </a:r>
          </a:p>
        </p:txBody>
      </p:sp>
      <p:grpSp>
        <p:nvGrpSpPr>
          <p:cNvPr id="13323" name="组合 23"/>
          <p:cNvGrpSpPr/>
          <p:nvPr/>
        </p:nvGrpSpPr>
        <p:grpSpPr bwMode="auto">
          <a:xfrm>
            <a:off x="3246438" y="2955925"/>
            <a:ext cx="735012" cy="736600"/>
            <a:chOff x="2986088" y="3314700"/>
            <a:chExt cx="735012" cy="736600"/>
          </a:xfrm>
        </p:grpSpPr>
        <p:sp>
          <p:nvSpPr>
            <p:cNvPr id="13335" name="椭圆 29"/>
            <p:cNvSpPr>
              <a:spLocks noChangeArrowheads="1"/>
            </p:cNvSpPr>
            <p:nvPr/>
          </p:nvSpPr>
          <p:spPr bwMode="auto">
            <a:xfrm>
              <a:off x="2986088" y="3314700"/>
              <a:ext cx="735012"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3336" name="椭圆 33"/>
            <p:cNvSpPr>
              <a:spLocks noChangeArrowheads="1"/>
            </p:cNvSpPr>
            <p:nvPr/>
          </p:nvSpPr>
          <p:spPr bwMode="auto">
            <a:xfrm>
              <a:off x="3038475" y="3367088"/>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eaLnBrk="1" hangingPunct="1">
                <a:buFont typeface="Arial" panose="020B0604020202020204" pitchFamily="34" charset="0"/>
                <a:buNone/>
              </a:pP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03</a:t>
              </a:r>
            </a:p>
          </p:txBody>
        </p:sp>
      </p:grpSp>
      <p:grpSp>
        <p:nvGrpSpPr>
          <p:cNvPr id="13324" name="组合 18"/>
          <p:cNvGrpSpPr/>
          <p:nvPr/>
        </p:nvGrpSpPr>
        <p:grpSpPr bwMode="auto">
          <a:xfrm>
            <a:off x="2773363" y="3849688"/>
            <a:ext cx="735012" cy="735012"/>
            <a:chOff x="2513013" y="4183063"/>
            <a:chExt cx="735012" cy="735012"/>
          </a:xfrm>
        </p:grpSpPr>
        <p:sp>
          <p:nvSpPr>
            <p:cNvPr id="13333"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3334"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eaLnBrk="1" hangingPunct="1">
                <a:buFont typeface="Arial" panose="020B0604020202020204" pitchFamily="34" charset="0"/>
                <a:buNone/>
              </a:pP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04</a:t>
              </a:r>
            </a:p>
          </p:txBody>
        </p:sp>
      </p:grpSp>
      <p:sp>
        <p:nvSpPr>
          <p:cNvPr id="13325" name="文本框 35"/>
          <p:cNvSpPr txBox="1">
            <a:spLocks noChangeArrowheads="1"/>
          </p:cNvSpPr>
          <p:nvPr/>
        </p:nvSpPr>
        <p:spPr bwMode="auto">
          <a:xfrm>
            <a:off x="4929188" y="1428750"/>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eaLnBrk="1" hangingPunct="1"/>
            <a:r>
              <a:rPr lang="zh-CN" altLang="en-US" sz="2800">
                <a:solidFill>
                  <a:srgbClr val="FF0000"/>
                </a:solidFill>
                <a:latin typeface="Times New Roman" panose="02020603050405020304" pitchFamily="18" charset="0"/>
                <a:sym typeface="Times New Roman" panose="02020603050405020304" pitchFamily="18" charset="0"/>
              </a:rPr>
              <a:t>问题引入</a:t>
            </a:r>
          </a:p>
        </p:txBody>
      </p:sp>
      <p:sp>
        <p:nvSpPr>
          <p:cNvPr id="13326" name="文本框 36"/>
          <p:cNvSpPr txBox="1">
            <a:spLocks noChangeArrowheads="1"/>
          </p:cNvSpPr>
          <p:nvPr/>
        </p:nvSpPr>
        <p:spPr bwMode="auto">
          <a:xfrm>
            <a:off x="4478338" y="2268538"/>
            <a:ext cx="307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eaLnBrk="1" hangingPunct="1"/>
            <a:r>
              <a:rPr lang="zh-CN" altLang="en-US" sz="2800">
                <a:solidFill>
                  <a:srgbClr val="FF0000"/>
                </a:solidFill>
                <a:latin typeface="Times New Roman" panose="02020603050405020304" pitchFamily="18" charset="0"/>
                <a:sym typeface="Times New Roman" panose="02020603050405020304" pitchFamily="18" charset="0"/>
              </a:rPr>
              <a:t>观察思考</a:t>
            </a:r>
          </a:p>
        </p:txBody>
      </p:sp>
      <p:sp>
        <p:nvSpPr>
          <p:cNvPr id="13327" name="文本框 37"/>
          <p:cNvSpPr txBox="1">
            <a:spLocks noChangeArrowheads="1"/>
          </p:cNvSpPr>
          <p:nvPr/>
        </p:nvSpPr>
        <p:spPr bwMode="auto">
          <a:xfrm>
            <a:off x="3975100" y="3182938"/>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eaLnBrk="1" hangingPunct="1"/>
            <a:r>
              <a:rPr lang="zh-CN" altLang="en-US" sz="2800">
                <a:solidFill>
                  <a:srgbClr val="FF0000"/>
                </a:solidFill>
                <a:latin typeface="Times New Roman" panose="02020603050405020304" pitchFamily="18" charset="0"/>
                <a:sym typeface="Times New Roman" panose="02020603050405020304" pitchFamily="18" charset="0"/>
              </a:rPr>
              <a:t>交流探究</a:t>
            </a:r>
          </a:p>
        </p:txBody>
      </p:sp>
      <p:sp>
        <p:nvSpPr>
          <p:cNvPr id="13328" name="文本框 38"/>
          <p:cNvSpPr txBox="1">
            <a:spLocks noChangeArrowheads="1"/>
          </p:cNvSpPr>
          <p:nvPr/>
        </p:nvSpPr>
        <p:spPr bwMode="auto">
          <a:xfrm>
            <a:off x="3494088" y="404971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eaLnBrk="1" hangingPunct="1"/>
            <a:r>
              <a:rPr lang="zh-CN" altLang="en-US" sz="2800">
                <a:solidFill>
                  <a:srgbClr val="FF0000"/>
                </a:solidFill>
                <a:latin typeface="Times New Roman" panose="02020603050405020304" pitchFamily="18" charset="0"/>
                <a:sym typeface="Times New Roman" panose="02020603050405020304" pitchFamily="18" charset="0"/>
              </a:rPr>
              <a:t>巩固练习</a:t>
            </a:r>
          </a:p>
        </p:txBody>
      </p:sp>
      <p:grpSp>
        <p:nvGrpSpPr>
          <p:cNvPr id="13329" name="组合 19"/>
          <p:cNvGrpSpPr/>
          <p:nvPr/>
        </p:nvGrpSpPr>
        <p:grpSpPr bwMode="auto">
          <a:xfrm>
            <a:off x="2279650" y="4821238"/>
            <a:ext cx="735013" cy="735012"/>
            <a:chOff x="2513013" y="4183063"/>
            <a:chExt cx="735012" cy="735012"/>
          </a:xfrm>
        </p:grpSpPr>
        <p:sp>
          <p:nvSpPr>
            <p:cNvPr id="13331"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Times New Roman" panose="02020603050405020304" pitchFamily="18" charset="0"/>
                <a:ea typeface="黑体" panose="02010609060101010101" pitchFamily="2" charset="-122"/>
                <a:sym typeface="Times New Roman" panose="02020603050405020304" pitchFamily="18" charset="0"/>
              </a:endParaRPr>
            </a:p>
          </p:txBody>
        </p:sp>
        <p:sp>
          <p:nvSpPr>
            <p:cNvPr id="13332"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eaLnBrk="1" hangingPunct="1">
                <a:buFont typeface="Arial" panose="020B0604020202020204" pitchFamily="34" charset="0"/>
                <a:buNone/>
              </a:pPr>
              <a:r>
                <a:rPr lang="en-US" altLang="zh-CN" sz="2000">
                  <a:solidFill>
                    <a:srgbClr val="FFFFFF"/>
                  </a:solidFill>
                  <a:latin typeface="Times New Roman" panose="02020603050405020304" pitchFamily="18" charset="0"/>
                  <a:ea typeface="黑体" panose="02010609060101010101" pitchFamily="2" charset="-122"/>
                  <a:sym typeface="Times New Roman" panose="02020603050405020304" pitchFamily="18" charset="0"/>
                </a:rPr>
                <a:t>05</a:t>
              </a:r>
            </a:p>
          </p:txBody>
        </p:sp>
      </p:grpSp>
      <p:sp>
        <p:nvSpPr>
          <p:cNvPr id="13330" name="文本框 38"/>
          <p:cNvSpPr txBox="1">
            <a:spLocks noChangeArrowheads="1"/>
          </p:cNvSpPr>
          <p:nvPr/>
        </p:nvSpPr>
        <p:spPr bwMode="auto">
          <a:xfrm>
            <a:off x="3000375" y="498316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eaLnBrk="1" hangingPunct="1"/>
            <a:r>
              <a:rPr lang="zh-CN" altLang="en-US" sz="2800">
                <a:solidFill>
                  <a:srgbClr val="FF0000"/>
                </a:solidFill>
                <a:latin typeface="Times New Roman" panose="02020603050405020304" pitchFamily="18" charset="0"/>
                <a:sym typeface="Times New Roman" panose="02020603050405020304" pitchFamily="18" charset="0"/>
              </a:rPr>
              <a:t>课堂小结</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22263" y="1700213"/>
            <a:ext cx="5616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dirty="0">
                <a:ea typeface="黑体" panose="02010609060101010101" pitchFamily="2" charset="-122"/>
              </a:rPr>
              <a:t>       </a:t>
            </a:r>
            <a:r>
              <a:rPr lang="zh-CN" altLang="en-US" sz="2800" dirty="0">
                <a:ea typeface="黑体" panose="02010609060101010101" pitchFamily="2" charset="-122"/>
              </a:rPr>
              <a:t>你还记得什么是函数吗？</a:t>
            </a:r>
          </a:p>
        </p:txBody>
      </p:sp>
      <p:sp>
        <p:nvSpPr>
          <p:cNvPr id="78879" name="Rectangle 31"/>
          <p:cNvSpPr>
            <a:spLocks noChangeArrowheads="1"/>
          </p:cNvSpPr>
          <p:nvPr/>
        </p:nvSpPr>
        <p:spPr bwMode="auto">
          <a:xfrm>
            <a:off x="1042988" y="3068638"/>
            <a:ext cx="736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1" hangingPunct="1">
              <a:spcBef>
                <a:spcPct val="50000"/>
              </a:spcBef>
            </a:pPr>
            <a:r>
              <a:rPr lang="zh-CN" altLang="en-US" sz="2800" dirty="0">
                <a:latin typeface="Times New Roman" panose="02020603050405020304" pitchFamily="18" charset="0"/>
                <a:ea typeface="黑体" panose="02010609060101010101" pitchFamily="2" charset="-122"/>
              </a:rPr>
              <a:t>在现实生活中，函数关系是处处存在的。</a:t>
            </a:r>
          </a:p>
          <a:p>
            <a:pPr marL="342900" indent="-342900" eaLnBrk="1" hangingPunct="1">
              <a:spcBef>
                <a:spcPct val="50000"/>
              </a:spcBef>
            </a:pPr>
            <a:r>
              <a:rPr lang="zh-CN" altLang="en-US" sz="2800" dirty="0">
                <a:latin typeface="Times New Roman" panose="02020603050405020304" pitchFamily="18" charset="0"/>
                <a:ea typeface="黑体" panose="02010609060101010101" pitchFamily="2" charset="-122"/>
              </a:rPr>
              <a:t>你知道表示函数关系的方法通常有哪几种吗？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79"/>
                                        </p:tgtEl>
                                        <p:attrNameLst>
                                          <p:attrName>style.visibility</p:attrName>
                                        </p:attrNameLst>
                                      </p:cBhvr>
                                      <p:to>
                                        <p:strVal val="visible"/>
                                      </p:to>
                                    </p:set>
                                    <p:anim calcmode="lin" valueType="num">
                                      <p:cBhvr additive="base">
                                        <p:cTn id="7" dur="500" fill="hold"/>
                                        <p:tgtEl>
                                          <p:spTgt spid="78879"/>
                                        </p:tgtEl>
                                        <p:attrNameLst>
                                          <p:attrName>ppt_x</p:attrName>
                                        </p:attrNameLst>
                                      </p:cBhvr>
                                      <p:tavLst>
                                        <p:tav tm="0">
                                          <p:val>
                                            <p:strVal val="#ppt_x"/>
                                          </p:val>
                                        </p:tav>
                                        <p:tav tm="100000">
                                          <p:val>
                                            <p:strVal val="#ppt_x"/>
                                          </p:val>
                                        </p:tav>
                                      </p:tavLst>
                                    </p:anim>
                                    <p:anim calcmode="lin" valueType="num">
                                      <p:cBhvr additive="base">
                                        <p:cTn id="8" dur="500" fill="hold"/>
                                        <p:tgtEl>
                                          <p:spTgt spid="788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p:cNvPicPr>
            <a:picLocks noChangeAspect="1" noChangeArrowheads="1"/>
          </p:cNvPicPr>
          <p:nvPr/>
        </p:nvPicPr>
        <p:blipFill>
          <a:blip r:embed="rId3"/>
          <a:srcRect/>
          <a:stretch>
            <a:fillRect/>
          </a:stretch>
        </p:blipFill>
        <p:spPr bwMode="auto">
          <a:xfrm>
            <a:off x="468313" y="1071563"/>
            <a:ext cx="38893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8" name="Picture 14"/>
          <p:cNvPicPr>
            <a:picLocks noChangeAspect="1" noChangeArrowheads="1"/>
          </p:cNvPicPr>
          <p:nvPr/>
        </p:nvPicPr>
        <p:blipFill>
          <a:blip r:embed="rId4" cstate="email"/>
          <a:srcRect t="7140" r="15364" b="4724"/>
          <a:stretch>
            <a:fillRect/>
          </a:stretch>
        </p:blipFill>
        <p:spPr bwMode="auto">
          <a:xfrm>
            <a:off x="4572000" y="1060450"/>
            <a:ext cx="4284663"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9" name="Text Box 15"/>
          <p:cNvSpPr txBox="1">
            <a:spLocks noChangeArrowheads="1"/>
          </p:cNvSpPr>
          <p:nvPr/>
        </p:nvSpPr>
        <p:spPr bwMode="auto">
          <a:xfrm>
            <a:off x="468313" y="4652963"/>
            <a:ext cx="7848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dirty="0">
                <a:latin typeface="Times New Roman" panose="02020603050405020304" pitchFamily="18" charset="0"/>
                <a:sym typeface="Wingdings" panose="05000000000000000000" pitchFamily="2" charset="2"/>
              </a:rPr>
              <a:t>(1)</a:t>
            </a:r>
            <a:r>
              <a:rPr lang="zh-CN" altLang="en-US" sz="2800" dirty="0">
                <a:latin typeface="Times New Roman" panose="02020603050405020304" pitchFamily="18" charset="0"/>
                <a:sym typeface="Wingdings" panose="05000000000000000000" pitchFamily="2" charset="2"/>
              </a:rPr>
              <a:t>某日，陕西省内黄河支流清涧河的上游突降暴雨，图</a:t>
            </a:r>
            <a:r>
              <a:rPr lang="en-US" altLang="zh-CN" sz="2800" dirty="0">
                <a:latin typeface="Times New Roman" panose="02020603050405020304" pitchFamily="18" charset="0"/>
                <a:sym typeface="Wingdings" panose="05000000000000000000" pitchFamily="2" charset="2"/>
              </a:rPr>
              <a:t>5-2</a:t>
            </a:r>
            <a:r>
              <a:rPr lang="zh-CN" altLang="en-US" sz="2800" dirty="0">
                <a:latin typeface="Times New Roman" panose="02020603050405020304" pitchFamily="18" charset="0"/>
                <a:sym typeface="Wingdings" panose="05000000000000000000" pitchFamily="2" charset="2"/>
              </a:rPr>
              <a:t>是清涧河下游延川水文站记录的当天</a:t>
            </a:r>
            <a:r>
              <a:rPr lang="en-US" altLang="zh-CN" sz="2800" dirty="0">
                <a:latin typeface="Times New Roman" panose="02020603050405020304" pitchFamily="18" charset="0"/>
                <a:sym typeface="Wingdings" panose="05000000000000000000" pitchFamily="2" charset="2"/>
              </a:rPr>
              <a:t>9</a:t>
            </a:r>
            <a:r>
              <a:rPr lang="zh-CN" altLang="en-US" sz="2800" dirty="0">
                <a:latin typeface="Times New Roman" panose="02020603050405020304" pitchFamily="18" charset="0"/>
                <a:sym typeface="Wingdings" panose="05000000000000000000" pitchFamily="2" charset="2"/>
              </a:rPr>
              <a:t>时至</a:t>
            </a:r>
            <a:r>
              <a:rPr lang="en-US" altLang="zh-CN" sz="2800" dirty="0">
                <a:latin typeface="Times New Roman" panose="02020603050405020304" pitchFamily="18" charset="0"/>
                <a:sym typeface="Wingdings" panose="05000000000000000000" pitchFamily="2" charset="2"/>
              </a:rPr>
              <a:t>21</a:t>
            </a:r>
            <a:r>
              <a:rPr lang="zh-CN" altLang="en-US" sz="2800" dirty="0">
                <a:latin typeface="Times New Roman" panose="02020603050405020304" pitchFamily="18" charset="0"/>
                <a:sym typeface="Wingdings" panose="05000000000000000000" pitchFamily="2" charset="2"/>
              </a:rPr>
              <a:t>时河水水位的变化情况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958"/>
                                        </p:tgtEl>
                                        <p:attrNameLst>
                                          <p:attrName>style.visibility</p:attrName>
                                        </p:attrNameLst>
                                      </p:cBhvr>
                                      <p:to>
                                        <p:strVal val="visible"/>
                                      </p:to>
                                    </p:set>
                                    <p:anim calcmode="lin" valueType="num">
                                      <p:cBhvr additive="base">
                                        <p:cTn id="7" dur="500" fill="hold"/>
                                        <p:tgtEl>
                                          <p:spTgt spid="82958"/>
                                        </p:tgtEl>
                                        <p:attrNameLst>
                                          <p:attrName>ppt_x</p:attrName>
                                        </p:attrNameLst>
                                      </p:cBhvr>
                                      <p:tavLst>
                                        <p:tav tm="0">
                                          <p:val>
                                            <p:strVal val="1+#ppt_w/2"/>
                                          </p:val>
                                        </p:tav>
                                        <p:tav tm="100000">
                                          <p:val>
                                            <p:strVal val="#ppt_x"/>
                                          </p:val>
                                        </p:tav>
                                      </p:tavLst>
                                    </p:anim>
                                    <p:anim calcmode="lin" valueType="num">
                                      <p:cBhvr additive="base">
                                        <p:cTn id="8" dur="500" fill="hold"/>
                                        <p:tgtEl>
                                          <p:spTgt spid="829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2959"/>
                                        </p:tgtEl>
                                        <p:attrNameLst>
                                          <p:attrName>style.visibility</p:attrName>
                                        </p:attrNameLst>
                                      </p:cBhvr>
                                      <p:to>
                                        <p:strVal val="visible"/>
                                      </p:to>
                                    </p:set>
                                    <p:animEffect transition="in" filter="box(in)">
                                      <p:cBhvr>
                                        <p:cTn id="13" dur="5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4294967295"/>
          </p:nvPr>
        </p:nvSpPr>
        <p:spPr>
          <a:xfrm>
            <a:off x="539750" y="1325563"/>
            <a:ext cx="8229600" cy="820737"/>
          </a:xfrm>
        </p:spPr>
        <p:txBody>
          <a:bodyPr/>
          <a:lstStyle/>
          <a:p>
            <a:pPr>
              <a:lnSpc>
                <a:spcPct val="80000"/>
              </a:lnSpc>
              <a:buFontTx/>
              <a:buNone/>
            </a:pPr>
            <a:r>
              <a:rPr lang="en-US" altLang="zh-CN" sz="2800" dirty="0" smtClean="0">
                <a:ea typeface="黑体" panose="02010609060101010101" pitchFamily="2" charset="-122"/>
              </a:rPr>
              <a:t>   </a:t>
            </a:r>
            <a:r>
              <a:rPr lang="zh-CN" altLang="en-US" sz="2800" dirty="0" smtClean="0">
                <a:ea typeface="黑体" panose="02010609060101010101" pitchFamily="2" charset="-122"/>
              </a:rPr>
              <a:t>在图</a:t>
            </a:r>
            <a:r>
              <a:rPr lang="en-US" altLang="zh-CN" sz="2800" dirty="0" smtClean="0">
                <a:ea typeface="黑体" panose="02010609060101010101" pitchFamily="2" charset="-122"/>
              </a:rPr>
              <a:t>5-2</a:t>
            </a:r>
            <a:r>
              <a:rPr lang="zh-CN" altLang="en-US" sz="2800" dirty="0" smtClean="0">
                <a:ea typeface="黑体" panose="02010609060101010101" pitchFamily="2" charset="-122"/>
              </a:rPr>
              <a:t>中，河水水位与时间的函数关系是用什么</a:t>
            </a:r>
          </a:p>
          <a:p>
            <a:pPr>
              <a:lnSpc>
                <a:spcPct val="80000"/>
              </a:lnSpc>
              <a:buFontTx/>
              <a:buNone/>
            </a:pPr>
            <a:r>
              <a:rPr lang="zh-CN" altLang="en-US" sz="2800" dirty="0" smtClean="0">
                <a:ea typeface="黑体" panose="02010609060101010101" pitchFamily="2" charset="-122"/>
              </a:rPr>
              <a:t>方法表示的？</a:t>
            </a:r>
          </a:p>
        </p:txBody>
      </p:sp>
      <p:sp>
        <p:nvSpPr>
          <p:cNvPr id="86022" name="Text Box 6"/>
          <p:cNvSpPr txBox="1">
            <a:spLocks noChangeArrowheads="1"/>
          </p:cNvSpPr>
          <p:nvPr/>
        </p:nvSpPr>
        <p:spPr bwMode="auto">
          <a:xfrm>
            <a:off x="395288" y="2668588"/>
            <a:ext cx="6256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你能看出那一时刻河水的水位最高吗？</a:t>
            </a:r>
          </a:p>
        </p:txBody>
      </p:sp>
      <p:sp>
        <p:nvSpPr>
          <p:cNvPr id="86025" name="Text Box 9"/>
          <p:cNvSpPr txBox="1">
            <a:spLocks noChangeArrowheads="1"/>
          </p:cNvSpPr>
          <p:nvPr/>
        </p:nvSpPr>
        <p:spPr bwMode="auto">
          <a:xfrm>
            <a:off x="466725" y="3387725"/>
            <a:ext cx="3041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最高水位是多少？</a:t>
            </a:r>
          </a:p>
        </p:txBody>
      </p:sp>
      <p:pic>
        <p:nvPicPr>
          <p:cNvPr id="19461" name="Picture 14"/>
          <p:cNvPicPr>
            <a:picLocks noChangeAspect="1" noChangeArrowheads="1"/>
          </p:cNvPicPr>
          <p:nvPr/>
        </p:nvPicPr>
        <p:blipFill>
          <a:blip r:embed="rId3"/>
          <a:srcRect/>
          <a:stretch>
            <a:fillRect/>
          </a:stretch>
        </p:blipFill>
        <p:spPr bwMode="auto">
          <a:xfrm>
            <a:off x="5280025" y="3452813"/>
            <a:ext cx="36576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7" name="Text Box 11"/>
          <p:cNvSpPr txBox="1">
            <a:spLocks noChangeArrowheads="1"/>
          </p:cNvSpPr>
          <p:nvPr/>
        </p:nvSpPr>
        <p:spPr bwMode="auto">
          <a:xfrm>
            <a:off x="466725" y="4078288"/>
            <a:ext cx="5903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当天</a:t>
            </a:r>
            <a:r>
              <a:rPr lang="en-US" altLang="zh-CN" sz="2800">
                <a:latin typeface="Times New Roman" panose="02020603050405020304" pitchFamily="18" charset="0"/>
                <a:sym typeface="Wingdings" panose="05000000000000000000" pitchFamily="2" charset="2"/>
              </a:rPr>
              <a:t>17</a:t>
            </a:r>
            <a:r>
              <a:rPr lang="zh-CN" altLang="en-US" sz="2800">
                <a:latin typeface="Times New Roman" panose="02020603050405020304" pitchFamily="18" charset="0"/>
                <a:sym typeface="Wingdings" panose="05000000000000000000" pitchFamily="2" charset="2"/>
              </a:rPr>
              <a:t>时的河水水位是多少？</a:t>
            </a:r>
          </a:p>
        </p:txBody>
      </p:sp>
      <p:sp>
        <p:nvSpPr>
          <p:cNvPr id="86033" name="Text Box 17"/>
          <p:cNvSpPr txBox="1">
            <a:spLocks noChangeArrowheads="1"/>
          </p:cNvSpPr>
          <p:nvPr/>
        </p:nvSpPr>
        <p:spPr bwMode="auto">
          <a:xfrm>
            <a:off x="6659563" y="2638425"/>
            <a:ext cx="896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11</a:t>
            </a:r>
            <a:r>
              <a:rPr lang="zh-CN" altLang="en-US" sz="2800">
                <a:solidFill>
                  <a:srgbClr val="FF3300"/>
                </a:solidFill>
                <a:latin typeface="Times New Roman" panose="02020603050405020304" pitchFamily="18" charset="0"/>
                <a:sym typeface="Wingdings" panose="05000000000000000000" pitchFamily="2" charset="2"/>
              </a:rPr>
              <a:t>时</a:t>
            </a:r>
          </a:p>
        </p:txBody>
      </p:sp>
      <p:sp>
        <p:nvSpPr>
          <p:cNvPr id="86034" name="Text Box 18"/>
          <p:cNvSpPr txBox="1">
            <a:spLocks noChangeArrowheads="1"/>
          </p:cNvSpPr>
          <p:nvPr/>
        </p:nvSpPr>
        <p:spPr bwMode="auto">
          <a:xfrm>
            <a:off x="3562350" y="3430588"/>
            <a:ext cx="836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93m</a:t>
            </a:r>
          </a:p>
        </p:txBody>
      </p:sp>
      <p:sp>
        <p:nvSpPr>
          <p:cNvPr id="86035" name="Text Box 19"/>
          <p:cNvSpPr txBox="1">
            <a:spLocks noChangeArrowheads="1"/>
          </p:cNvSpPr>
          <p:nvPr/>
        </p:nvSpPr>
        <p:spPr bwMode="auto">
          <a:xfrm>
            <a:off x="2195513" y="4510088"/>
            <a:ext cx="836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85m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in)">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6033"/>
                                        </p:tgtEl>
                                        <p:attrNameLst>
                                          <p:attrName>style.visibility</p:attrName>
                                        </p:attrNameLst>
                                      </p:cBhvr>
                                      <p:to>
                                        <p:strVal val="visible"/>
                                      </p:to>
                                    </p:set>
                                    <p:anim calcmode="lin" valueType="num">
                                      <p:cBhvr additive="base">
                                        <p:cTn id="12" dur="500" fill="hold"/>
                                        <p:tgtEl>
                                          <p:spTgt spid="86033"/>
                                        </p:tgtEl>
                                        <p:attrNameLst>
                                          <p:attrName>ppt_x</p:attrName>
                                        </p:attrNameLst>
                                      </p:cBhvr>
                                      <p:tavLst>
                                        <p:tav tm="0">
                                          <p:val>
                                            <p:strVal val="1+#ppt_w/2"/>
                                          </p:val>
                                        </p:tav>
                                        <p:tav tm="100000">
                                          <p:val>
                                            <p:strVal val="#ppt_x"/>
                                          </p:val>
                                        </p:tav>
                                      </p:tavLst>
                                    </p:anim>
                                    <p:anim calcmode="lin" valueType="num">
                                      <p:cBhvr additive="base">
                                        <p:cTn id="13" dur="500" fill="hold"/>
                                        <p:tgtEl>
                                          <p:spTgt spid="860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6025"/>
                                        </p:tgtEl>
                                        <p:attrNameLst>
                                          <p:attrName>style.visibility</p:attrName>
                                        </p:attrNameLst>
                                      </p:cBhvr>
                                      <p:to>
                                        <p:strVal val="visible"/>
                                      </p:to>
                                    </p:set>
                                    <p:animEffect transition="in" filter="diamond(in)">
                                      <p:cBhvr>
                                        <p:cTn id="18" dur="2000"/>
                                        <p:tgtEl>
                                          <p:spTgt spid="860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6034"/>
                                        </p:tgtEl>
                                        <p:attrNameLst>
                                          <p:attrName>style.visibility</p:attrName>
                                        </p:attrNameLst>
                                      </p:cBhvr>
                                      <p:to>
                                        <p:strVal val="visible"/>
                                      </p:to>
                                    </p:set>
                                    <p:anim calcmode="lin" valueType="num">
                                      <p:cBhvr additive="base">
                                        <p:cTn id="23" dur="500" fill="hold"/>
                                        <p:tgtEl>
                                          <p:spTgt spid="86034"/>
                                        </p:tgtEl>
                                        <p:attrNameLst>
                                          <p:attrName>ppt_x</p:attrName>
                                        </p:attrNameLst>
                                      </p:cBhvr>
                                      <p:tavLst>
                                        <p:tav tm="0">
                                          <p:val>
                                            <p:strVal val="1+#ppt_w/2"/>
                                          </p:val>
                                        </p:tav>
                                        <p:tav tm="100000">
                                          <p:val>
                                            <p:strVal val="#ppt_x"/>
                                          </p:val>
                                        </p:tav>
                                      </p:tavLst>
                                    </p:anim>
                                    <p:anim calcmode="lin" valueType="num">
                                      <p:cBhvr additive="base">
                                        <p:cTn id="24" dur="500" fill="hold"/>
                                        <p:tgtEl>
                                          <p:spTgt spid="8603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6027"/>
                                        </p:tgtEl>
                                        <p:attrNameLst>
                                          <p:attrName>style.visibility</p:attrName>
                                        </p:attrNameLst>
                                      </p:cBhvr>
                                      <p:to>
                                        <p:strVal val="visible"/>
                                      </p:to>
                                    </p:set>
                                    <p:animEffect transition="in" filter="checkerboard(across)">
                                      <p:cBhvr>
                                        <p:cTn id="29" dur="500"/>
                                        <p:tgtEl>
                                          <p:spTgt spid="860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6035"/>
                                        </p:tgtEl>
                                        <p:attrNameLst>
                                          <p:attrName>style.visibility</p:attrName>
                                        </p:attrNameLst>
                                      </p:cBhvr>
                                      <p:to>
                                        <p:strVal val="visible"/>
                                      </p:to>
                                    </p:set>
                                    <p:anim calcmode="lin" valueType="num">
                                      <p:cBhvr additive="base">
                                        <p:cTn id="34" dur="500" fill="hold"/>
                                        <p:tgtEl>
                                          <p:spTgt spid="86035"/>
                                        </p:tgtEl>
                                        <p:attrNameLst>
                                          <p:attrName>ppt_x</p:attrName>
                                        </p:attrNameLst>
                                      </p:cBhvr>
                                      <p:tavLst>
                                        <p:tav tm="0">
                                          <p:val>
                                            <p:strVal val="#ppt_x"/>
                                          </p:val>
                                        </p:tav>
                                        <p:tav tm="100000">
                                          <p:val>
                                            <p:strVal val="#ppt_x"/>
                                          </p:val>
                                        </p:tav>
                                      </p:tavLst>
                                    </p:anim>
                                    <p:anim calcmode="lin" valueType="num">
                                      <p:cBhvr additive="base">
                                        <p:cTn id="35" dur="500" fill="hold"/>
                                        <p:tgtEl>
                                          <p:spTgt spid="86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P spid="86025" grpId="0"/>
      <p:bldP spid="86027" grpId="0"/>
      <p:bldP spid="86033" grpId="0"/>
      <p:bldP spid="86034" grpId="0"/>
      <p:bldP spid="860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144" name="Group 104"/>
          <p:cNvGraphicFramePr>
            <a:graphicFrameLocks noGrp="1"/>
          </p:cNvGraphicFramePr>
          <p:nvPr>
            <p:ph sz="half" idx="4294967295"/>
          </p:nvPr>
        </p:nvGraphicFramePr>
        <p:xfrm>
          <a:off x="539750" y="3000375"/>
          <a:ext cx="7991475" cy="1146175"/>
        </p:xfrm>
        <a:graphic>
          <a:graphicData uri="http://schemas.openxmlformats.org/drawingml/2006/table">
            <a:tbl>
              <a:tblPr/>
              <a:tblGrid>
                <a:gridCol w="3959225">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gridCol w="649288">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722312">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tblGrid>
              <a:tr h="518721">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弹簧一端所受到的拉力</a:t>
                      </a:r>
                      <a:r>
                        <a:rPr kumimoji="0" lang="en-US" altLang="zh-CN" sz="2400" b="0" i="1" u="none" strike="noStrike" cap="none" normalizeH="0" baseline="0" smtClean="0">
                          <a:ln>
                            <a:noFill/>
                          </a:ln>
                          <a:solidFill>
                            <a:schemeClr val="tx1"/>
                          </a:solidFill>
                          <a:effectLst/>
                          <a:latin typeface="Arial" panose="020B0604020202020204" pitchFamily="34" charset="0"/>
                          <a:ea typeface="黑体" panose="02010609060101010101" pitchFamily="2" charset="-122"/>
                        </a:rPr>
                        <a:t>x</a:t>
                      </a:r>
                      <a:r>
                        <a:rPr kumimoji="0" lang="zh-CN" altLang="en-US" sz="2400" b="0" i="1" u="none" strike="noStrike" cap="none" normalizeH="0" baseline="0" smtClean="0">
                          <a:ln>
                            <a:noFill/>
                          </a:ln>
                          <a:solidFill>
                            <a:schemeClr val="tx1"/>
                          </a:solidFill>
                          <a:effectLst/>
                          <a:latin typeface="Arial" panose="020B0604020202020204" pitchFamily="34" charset="0"/>
                          <a:ea typeface="黑体" panose="02010609060101010101" pitchFamily="2" charset="-122"/>
                        </a:rPr>
                        <a:t>／</a:t>
                      </a:r>
                      <a:r>
                        <a:rPr kumimoji="0" lang="en-US" altLang="zh-CN" sz="2400" b="0" i="1" u="none" strike="noStrike" cap="none" normalizeH="0" baseline="0" smtClean="0">
                          <a:ln>
                            <a:noFill/>
                          </a:ln>
                          <a:solidFill>
                            <a:schemeClr val="tx1"/>
                          </a:solidFill>
                          <a:effectLst/>
                          <a:latin typeface="Arial" panose="020B0604020202020204" pitchFamily="34" charset="0"/>
                          <a:ea typeface="黑体" panose="02010609060101010101" pitchFamily="2" charset="-122"/>
                        </a:rPr>
                        <a:t>N</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0</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10</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20</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30</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40</a:t>
                      </a: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50</a:t>
                      </a: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454">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弹簧长度</a:t>
                      </a:r>
                      <a:r>
                        <a:rPr kumimoji="0" lang="en-US" altLang="zh-CN" sz="2400" b="0" i="1" u="none" strike="noStrike" cap="none" normalizeH="0" baseline="0" smtClean="0">
                          <a:ln>
                            <a:noFill/>
                          </a:ln>
                          <a:solidFill>
                            <a:schemeClr val="tx1"/>
                          </a:solidFill>
                          <a:effectLst/>
                          <a:latin typeface="Arial" panose="020B0604020202020204" pitchFamily="34" charset="0"/>
                          <a:ea typeface="黑体" panose="02010609060101010101" pitchFamily="2" charset="-122"/>
                        </a:rPr>
                        <a:t>y</a:t>
                      </a:r>
                      <a:r>
                        <a:rPr kumimoji="0" lang="en-US" altLang="zh-CN" sz="24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 </a:t>
                      </a:r>
                      <a:r>
                        <a:rPr kumimoji="0" lang="zh-CN" altLang="en-US" sz="24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a:t>
                      </a:r>
                      <a:r>
                        <a:rPr kumimoji="0" lang="en-US" altLang="zh-CN" sz="2400" b="0"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cm</a:t>
                      </a:r>
                    </a:p>
                  </a:txBody>
                  <a:tcPr marT="45749" marB="457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marT="45749" marB="457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marT="45749" marB="457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7146" name="Rectangle 106"/>
          <p:cNvSpPr>
            <a:spLocks noChangeArrowheads="1"/>
          </p:cNvSpPr>
          <p:nvPr/>
        </p:nvSpPr>
        <p:spPr bwMode="auto">
          <a:xfrm>
            <a:off x="1187450" y="4581525"/>
            <a:ext cx="6948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1" hangingPunct="1">
              <a:spcBef>
                <a:spcPct val="20000"/>
              </a:spcBef>
            </a:pPr>
            <a:r>
              <a:rPr lang="en-US" altLang="zh-CN" sz="2800" i="1" dirty="0">
                <a:latin typeface="Times New Roman" panose="02020603050405020304" pitchFamily="18" charset="0"/>
                <a:ea typeface="黑体" panose="02010609060101010101" pitchFamily="2" charset="-122"/>
              </a:rPr>
              <a:t>y</a:t>
            </a:r>
            <a:r>
              <a:rPr lang="zh-CN" altLang="en-US" sz="2800" dirty="0">
                <a:latin typeface="Times New Roman" panose="02020603050405020304" pitchFamily="18" charset="0"/>
                <a:ea typeface="黑体" panose="02010609060101010101" pitchFamily="2" charset="-122"/>
              </a:rPr>
              <a:t>与</a:t>
            </a:r>
            <a:r>
              <a:rPr lang="en-US" altLang="zh-CN" sz="2800" i="1" dirty="0">
                <a:latin typeface="Times New Roman" panose="02020603050405020304" pitchFamily="18" charset="0"/>
                <a:ea typeface="黑体" panose="02010609060101010101" pitchFamily="2" charset="-122"/>
              </a:rPr>
              <a:t>x</a:t>
            </a:r>
            <a:r>
              <a:rPr lang="zh-CN" altLang="en-US" sz="2800" dirty="0">
                <a:latin typeface="Times New Roman" panose="02020603050405020304" pitchFamily="18" charset="0"/>
                <a:ea typeface="黑体" panose="02010609060101010101" pitchFamily="2" charset="-122"/>
              </a:rPr>
              <a:t>之间的函数关系是用什么方法表示的？</a:t>
            </a:r>
          </a:p>
        </p:txBody>
      </p:sp>
      <p:sp>
        <p:nvSpPr>
          <p:cNvPr id="21533" name="Text Box 107"/>
          <p:cNvSpPr txBox="1">
            <a:spLocks noChangeArrowheads="1"/>
          </p:cNvSpPr>
          <p:nvPr/>
        </p:nvSpPr>
        <p:spPr bwMode="auto">
          <a:xfrm>
            <a:off x="581025" y="1290638"/>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rPr>
              <a:t>（</a:t>
            </a:r>
            <a:r>
              <a:rPr lang="en-US" altLang="zh-CN" sz="2800" dirty="0">
                <a:latin typeface="Times New Roman" panose="02020603050405020304" pitchFamily="18" charset="0"/>
              </a:rPr>
              <a:t>2</a:t>
            </a:r>
            <a:r>
              <a:rPr lang="zh-CN" altLang="en-US" sz="2800" dirty="0">
                <a:latin typeface="Times New Roman" panose="02020603050405020304" pitchFamily="18" charset="0"/>
              </a:rPr>
              <a:t>）一根弹簧原长</a:t>
            </a:r>
            <a:r>
              <a:rPr lang="en-US" altLang="zh-CN" sz="2800" dirty="0">
                <a:latin typeface="Times New Roman" panose="02020603050405020304" pitchFamily="18" charset="0"/>
              </a:rPr>
              <a:t>15</a:t>
            </a:r>
            <a:r>
              <a:rPr lang="en-US" altLang="zh-CN" sz="2800" i="1" dirty="0">
                <a:latin typeface="Times New Roman" panose="02020603050405020304" pitchFamily="18" charset="0"/>
              </a:rPr>
              <a:t>cm</a:t>
            </a:r>
            <a:r>
              <a:rPr lang="zh-CN" altLang="en-US" sz="2800" dirty="0">
                <a:latin typeface="Times New Roman" panose="02020603050405020304" pitchFamily="18" charset="0"/>
              </a:rPr>
              <a:t>，在弹性限度内，每增加</a:t>
            </a:r>
            <a:r>
              <a:rPr lang="en-US" altLang="zh-CN" sz="2800" dirty="0">
                <a:latin typeface="Times New Roman" panose="02020603050405020304" pitchFamily="18" charset="0"/>
              </a:rPr>
              <a:t>10</a:t>
            </a:r>
            <a:r>
              <a:rPr lang="en-US" altLang="zh-CN" sz="2800" i="1" dirty="0">
                <a:latin typeface="Times New Roman" panose="02020603050405020304" pitchFamily="18" charset="0"/>
              </a:rPr>
              <a:t>N</a:t>
            </a:r>
            <a:r>
              <a:rPr lang="zh-CN" altLang="en-US" sz="2800" dirty="0">
                <a:latin typeface="Times New Roman" panose="02020603050405020304" pitchFamily="18" charset="0"/>
              </a:rPr>
              <a:t>的拉力，弹簧就伸长</a:t>
            </a:r>
            <a:r>
              <a:rPr lang="en-US" altLang="zh-CN" sz="2800" dirty="0">
                <a:latin typeface="Times New Roman" panose="02020603050405020304" pitchFamily="18" charset="0"/>
              </a:rPr>
              <a:t>2</a:t>
            </a:r>
            <a:r>
              <a:rPr lang="en-US" altLang="zh-CN" sz="2800" i="1" dirty="0">
                <a:latin typeface="Times New Roman" panose="02020603050405020304" pitchFamily="18" charset="0"/>
              </a:rPr>
              <a:t>cm</a:t>
            </a:r>
            <a:r>
              <a:rPr lang="zh-CN" altLang="en-US" sz="2800" dirty="0">
                <a:latin typeface="Times New Roman" panose="02020603050405020304" pitchFamily="18" charset="0"/>
              </a:rPr>
              <a:t>，请你填写下表：</a:t>
            </a:r>
          </a:p>
        </p:txBody>
      </p:sp>
      <p:sp>
        <p:nvSpPr>
          <p:cNvPr id="87150" name="Text Box 110"/>
          <p:cNvSpPr txBox="1">
            <a:spLocks noChangeArrowheads="1"/>
          </p:cNvSpPr>
          <p:nvPr/>
        </p:nvSpPr>
        <p:spPr bwMode="auto">
          <a:xfrm>
            <a:off x="4572000" y="3573463"/>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0</a:t>
            </a:r>
          </a:p>
        </p:txBody>
      </p:sp>
      <p:sp>
        <p:nvSpPr>
          <p:cNvPr id="87151" name="Text Box 111"/>
          <p:cNvSpPr txBox="1">
            <a:spLocks noChangeArrowheads="1"/>
          </p:cNvSpPr>
          <p:nvPr/>
        </p:nvSpPr>
        <p:spPr bwMode="auto">
          <a:xfrm>
            <a:off x="5148263" y="35734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17</a:t>
            </a:r>
          </a:p>
        </p:txBody>
      </p:sp>
      <p:sp>
        <p:nvSpPr>
          <p:cNvPr id="87152" name="Text Box 112"/>
          <p:cNvSpPr txBox="1">
            <a:spLocks noChangeArrowheads="1"/>
          </p:cNvSpPr>
          <p:nvPr/>
        </p:nvSpPr>
        <p:spPr bwMode="auto">
          <a:xfrm>
            <a:off x="5795963" y="35734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19</a:t>
            </a:r>
          </a:p>
        </p:txBody>
      </p:sp>
      <p:sp>
        <p:nvSpPr>
          <p:cNvPr id="87153" name="Text Box 113"/>
          <p:cNvSpPr txBox="1">
            <a:spLocks noChangeArrowheads="1"/>
          </p:cNvSpPr>
          <p:nvPr/>
        </p:nvSpPr>
        <p:spPr bwMode="auto">
          <a:xfrm>
            <a:off x="6516688" y="35734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21</a:t>
            </a:r>
          </a:p>
        </p:txBody>
      </p:sp>
      <p:sp>
        <p:nvSpPr>
          <p:cNvPr id="87154" name="Text Box 114"/>
          <p:cNvSpPr txBox="1">
            <a:spLocks noChangeArrowheads="1"/>
          </p:cNvSpPr>
          <p:nvPr/>
        </p:nvSpPr>
        <p:spPr bwMode="auto">
          <a:xfrm>
            <a:off x="7164388" y="35734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23</a:t>
            </a:r>
          </a:p>
        </p:txBody>
      </p:sp>
      <p:sp>
        <p:nvSpPr>
          <p:cNvPr id="87155" name="Text Box 115"/>
          <p:cNvSpPr txBox="1">
            <a:spLocks noChangeArrowheads="1"/>
          </p:cNvSpPr>
          <p:nvPr/>
        </p:nvSpPr>
        <p:spPr bwMode="auto">
          <a:xfrm>
            <a:off x="7885113" y="35734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25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87144"/>
                                        </p:tgtEl>
                                        <p:attrNameLst>
                                          <p:attrName>style.visibility</p:attrName>
                                        </p:attrNameLst>
                                      </p:cBhvr>
                                      <p:to>
                                        <p:strVal val="visible"/>
                                      </p:to>
                                    </p:set>
                                    <p:animEffect transition="in" filter="checkerboard(down)">
                                      <p:cBhvr>
                                        <p:cTn id="7" dur="2000"/>
                                        <p:tgtEl>
                                          <p:spTgt spid="871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155"/>
                                        </p:tgtEl>
                                        <p:attrNameLst>
                                          <p:attrName>style.visibility</p:attrName>
                                        </p:attrNameLst>
                                      </p:cBhvr>
                                      <p:to>
                                        <p:strVal val="visible"/>
                                      </p:to>
                                    </p:set>
                                    <p:animEffect transition="in" filter="dissolve">
                                      <p:cBhvr>
                                        <p:cTn id="12" dur="2000"/>
                                        <p:tgtEl>
                                          <p:spTgt spid="8715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7150"/>
                                        </p:tgtEl>
                                        <p:attrNameLst>
                                          <p:attrName>style.visibility</p:attrName>
                                        </p:attrNameLst>
                                      </p:cBhvr>
                                      <p:to>
                                        <p:strVal val="visible"/>
                                      </p:to>
                                    </p:set>
                                    <p:animEffect transition="in" filter="dissolve">
                                      <p:cBhvr>
                                        <p:cTn id="15" dur="2000"/>
                                        <p:tgtEl>
                                          <p:spTgt spid="8715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7151"/>
                                        </p:tgtEl>
                                        <p:attrNameLst>
                                          <p:attrName>style.visibility</p:attrName>
                                        </p:attrNameLst>
                                      </p:cBhvr>
                                      <p:to>
                                        <p:strVal val="visible"/>
                                      </p:to>
                                    </p:set>
                                    <p:animEffect transition="in" filter="dissolve">
                                      <p:cBhvr>
                                        <p:cTn id="18" dur="2000"/>
                                        <p:tgtEl>
                                          <p:spTgt spid="8715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7152"/>
                                        </p:tgtEl>
                                        <p:attrNameLst>
                                          <p:attrName>style.visibility</p:attrName>
                                        </p:attrNameLst>
                                      </p:cBhvr>
                                      <p:to>
                                        <p:strVal val="visible"/>
                                      </p:to>
                                    </p:set>
                                    <p:animEffect transition="in" filter="dissolve">
                                      <p:cBhvr>
                                        <p:cTn id="21" dur="2000"/>
                                        <p:tgtEl>
                                          <p:spTgt spid="8715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7153"/>
                                        </p:tgtEl>
                                        <p:attrNameLst>
                                          <p:attrName>style.visibility</p:attrName>
                                        </p:attrNameLst>
                                      </p:cBhvr>
                                      <p:to>
                                        <p:strVal val="visible"/>
                                      </p:to>
                                    </p:set>
                                    <p:animEffect transition="in" filter="dissolve">
                                      <p:cBhvr>
                                        <p:cTn id="24" dur="2000"/>
                                        <p:tgtEl>
                                          <p:spTgt spid="8715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7154"/>
                                        </p:tgtEl>
                                        <p:attrNameLst>
                                          <p:attrName>style.visibility</p:attrName>
                                        </p:attrNameLst>
                                      </p:cBhvr>
                                      <p:to>
                                        <p:strVal val="visible"/>
                                      </p:to>
                                    </p:set>
                                    <p:animEffect transition="in" filter="dissolve">
                                      <p:cBhvr>
                                        <p:cTn id="27" dur="2000"/>
                                        <p:tgtEl>
                                          <p:spTgt spid="87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146"/>
                                        </p:tgtEl>
                                        <p:attrNameLst>
                                          <p:attrName>style.visibility</p:attrName>
                                        </p:attrNameLst>
                                      </p:cBhvr>
                                      <p:to>
                                        <p:strVal val="visible"/>
                                      </p:to>
                                    </p:set>
                                    <p:animEffect transition="in" filter="wipe(left)">
                                      <p:cBhvr>
                                        <p:cTn id="32" dur="2000"/>
                                        <p:tgtEl>
                                          <p:spTgt spid="8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6" grpId="0"/>
      <p:bldP spid="87150" grpId="0"/>
      <p:bldP spid="87151" grpId="0"/>
      <p:bldP spid="87152" grpId="0"/>
      <p:bldP spid="87153" grpId="0"/>
      <p:bldP spid="87154" grpId="0"/>
      <p:bldP spid="871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1042988" y="2879725"/>
            <a:ext cx="7056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i="1" dirty="0">
                <a:latin typeface="Times New Roman" panose="02020603050405020304" pitchFamily="18" charset="0"/>
                <a:sym typeface="Wingdings" panose="05000000000000000000" pitchFamily="2" charset="2"/>
              </a:rPr>
              <a:t>h</a:t>
            </a:r>
            <a:r>
              <a:rPr lang="zh-CN" altLang="en-US" sz="2800" dirty="0">
                <a:latin typeface="Times New Roman" panose="02020603050405020304" pitchFamily="18" charset="0"/>
                <a:sym typeface="Wingdings" panose="05000000000000000000" pitchFamily="2" charset="2"/>
              </a:rPr>
              <a:t>与</a:t>
            </a:r>
            <a:r>
              <a:rPr lang="en-US" altLang="zh-CN" sz="2800" i="1" dirty="0">
                <a:latin typeface="Times New Roman" panose="02020603050405020304" pitchFamily="18" charset="0"/>
                <a:sym typeface="Wingdings" panose="05000000000000000000" pitchFamily="2" charset="2"/>
              </a:rPr>
              <a:t>t</a:t>
            </a:r>
            <a:r>
              <a:rPr lang="zh-CN" altLang="en-US" sz="2800" dirty="0">
                <a:latin typeface="Times New Roman" panose="02020603050405020304" pitchFamily="18" charset="0"/>
                <a:sym typeface="Wingdings" panose="05000000000000000000" pitchFamily="2" charset="2"/>
              </a:rPr>
              <a:t>之间的函数关系是用什么方法表示的？</a:t>
            </a:r>
          </a:p>
        </p:txBody>
      </p:sp>
      <p:sp>
        <p:nvSpPr>
          <p:cNvPr id="91141" name="Text Box 5"/>
          <p:cNvSpPr txBox="1">
            <a:spLocks noChangeArrowheads="1"/>
          </p:cNvSpPr>
          <p:nvPr/>
        </p:nvSpPr>
        <p:spPr bwMode="auto">
          <a:xfrm>
            <a:off x="1004888" y="4005263"/>
            <a:ext cx="70945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sym typeface="Wingdings" panose="05000000000000000000" pitchFamily="2" charset="2"/>
              </a:rPr>
              <a:t>当</a:t>
            </a:r>
            <a:r>
              <a:rPr lang="en-US" altLang="zh-CN" sz="2800" i="1" dirty="0">
                <a:latin typeface="Times New Roman" panose="02020603050405020304" pitchFamily="18" charset="0"/>
                <a:sym typeface="Wingdings" panose="05000000000000000000" pitchFamily="2" charset="2"/>
              </a:rPr>
              <a:t>t</a:t>
            </a:r>
            <a:r>
              <a:rPr lang="en-US" altLang="zh-CN" sz="2800" dirty="0">
                <a:latin typeface="Times New Roman" panose="02020603050405020304" pitchFamily="18" charset="0"/>
                <a:sym typeface="Wingdings" panose="05000000000000000000" pitchFamily="2" charset="2"/>
              </a:rPr>
              <a:t>=0(</a:t>
            </a:r>
            <a:r>
              <a:rPr lang="en-US" altLang="zh-CN" sz="2800" i="1" dirty="0">
                <a:latin typeface="Times New Roman" panose="02020603050405020304" pitchFamily="18" charset="0"/>
                <a:sym typeface="Wingdings" panose="05000000000000000000" pitchFamily="2" charset="2"/>
              </a:rPr>
              <a:t>s</a:t>
            </a:r>
            <a:r>
              <a:rPr lang="en-US" altLang="zh-CN" sz="2800" dirty="0">
                <a:latin typeface="Times New Roman" panose="02020603050405020304" pitchFamily="18" charset="0"/>
                <a:sym typeface="Wingdings" panose="05000000000000000000" pitchFamily="2" charset="2"/>
              </a:rPr>
              <a:t>)</a:t>
            </a:r>
            <a:r>
              <a:rPr lang="zh-CN" altLang="en-US" sz="2800" dirty="0">
                <a:latin typeface="Times New Roman" panose="02020603050405020304" pitchFamily="18" charset="0"/>
                <a:sym typeface="Wingdings" panose="05000000000000000000" pitchFamily="2" charset="2"/>
              </a:rPr>
              <a:t>和</a:t>
            </a:r>
            <a:r>
              <a:rPr lang="en-US" altLang="zh-CN" sz="2800" i="1" dirty="0">
                <a:latin typeface="Times New Roman" panose="02020603050405020304" pitchFamily="18" charset="0"/>
                <a:sym typeface="Wingdings" panose="05000000000000000000" pitchFamily="2" charset="2"/>
              </a:rPr>
              <a:t>t</a:t>
            </a:r>
            <a:r>
              <a:rPr lang="en-US" altLang="zh-CN" sz="2800" dirty="0">
                <a:latin typeface="Times New Roman" panose="02020603050405020304" pitchFamily="18" charset="0"/>
                <a:sym typeface="Wingdings" panose="05000000000000000000" pitchFamily="2" charset="2"/>
              </a:rPr>
              <a:t>=1(</a:t>
            </a:r>
            <a:r>
              <a:rPr lang="en-US" altLang="zh-CN" sz="2800" i="1" dirty="0">
                <a:latin typeface="Times New Roman" panose="02020603050405020304" pitchFamily="18" charset="0"/>
                <a:sym typeface="Wingdings" panose="05000000000000000000" pitchFamily="2" charset="2"/>
              </a:rPr>
              <a:t>s</a:t>
            </a:r>
            <a:r>
              <a:rPr lang="en-US" altLang="zh-CN" sz="2800" dirty="0">
                <a:latin typeface="Times New Roman" panose="02020603050405020304" pitchFamily="18" charset="0"/>
                <a:sym typeface="Wingdings" panose="05000000000000000000" pitchFamily="2" charset="2"/>
              </a:rPr>
              <a:t>)</a:t>
            </a:r>
            <a:r>
              <a:rPr lang="zh-CN" altLang="en-US" sz="2800" dirty="0">
                <a:latin typeface="Times New Roman" panose="02020603050405020304" pitchFamily="18" charset="0"/>
                <a:sym typeface="Wingdings" panose="05000000000000000000" pitchFamily="2" charset="2"/>
              </a:rPr>
              <a:t>时，对应的</a:t>
            </a:r>
            <a:r>
              <a:rPr lang="en-US" altLang="zh-CN" sz="2800" i="1" dirty="0">
                <a:latin typeface="Times New Roman" panose="02020603050405020304" pitchFamily="18" charset="0"/>
                <a:sym typeface="Wingdings" panose="05000000000000000000" pitchFamily="2" charset="2"/>
              </a:rPr>
              <a:t>h</a:t>
            </a:r>
            <a:r>
              <a:rPr lang="zh-CN" altLang="en-US" sz="2800" dirty="0">
                <a:latin typeface="Times New Roman" panose="02020603050405020304" pitchFamily="18" charset="0"/>
                <a:sym typeface="Wingdings" panose="05000000000000000000" pitchFamily="2" charset="2"/>
              </a:rPr>
              <a:t>值分别是多少？</a:t>
            </a:r>
          </a:p>
        </p:txBody>
      </p:sp>
      <p:sp>
        <p:nvSpPr>
          <p:cNvPr id="91143" name="Text Box 7"/>
          <p:cNvSpPr txBox="1">
            <a:spLocks noChangeArrowheads="1"/>
          </p:cNvSpPr>
          <p:nvPr/>
        </p:nvSpPr>
        <p:spPr bwMode="auto">
          <a:xfrm>
            <a:off x="1619250" y="46101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0</a:t>
            </a:r>
          </a:p>
        </p:txBody>
      </p:sp>
      <p:sp>
        <p:nvSpPr>
          <p:cNvPr id="91144" name="Text Box 8"/>
          <p:cNvSpPr txBox="1">
            <a:spLocks noChangeArrowheads="1"/>
          </p:cNvSpPr>
          <p:nvPr/>
        </p:nvSpPr>
        <p:spPr bwMode="auto">
          <a:xfrm>
            <a:off x="2843213" y="4630738"/>
            <a:ext cx="628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en-US" altLang="zh-CN" sz="2800">
                <a:solidFill>
                  <a:srgbClr val="FF3300"/>
                </a:solidFill>
                <a:latin typeface="Times New Roman" panose="02020603050405020304" pitchFamily="18" charset="0"/>
                <a:sym typeface="Wingdings" panose="05000000000000000000" pitchFamily="2" charset="2"/>
              </a:rPr>
              <a:t>4.9</a:t>
            </a:r>
          </a:p>
        </p:txBody>
      </p:sp>
      <p:sp>
        <p:nvSpPr>
          <p:cNvPr id="23558" name="Text Box 10"/>
          <p:cNvSpPr txBox="1">
            <a:spLocks noChangeArrowheads="1"/>
          </p:cNvSpPr>
          <p:nvPr/>
        </p:nvSpPr>
        <p:spPr bwMode="auto">
          <a:xfrm>
            <a:off x="827088" y="1412875"/>
            <a:ext cx="65500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rPr>
              <a:t>（</a:t>
            </a:r>
            <a:r>
              <a:rPr lang="en-US" altLang="zh-CN" sz="2800" dirty="0">
                <a:latin typeface="Times New Roman" panose="02020603050405020304" pitchFamily="18" charset="0"/>
              </a:rPr>
              <a:t>3</a:t>
            </a:r>
            <a:r>
              <a:rPr lang="zh-CN" altLang="en-US" sz="2800" dirty="0">
                <a:latin typeface="Times New Roman" panose="02020603050405020304" pitchFamily="18" charset="0"/>
              </a:rPr>
              <a:t>）物体自由下落的高度</a:t>
            </a:r>
            <a:r>
              <a:rPr lang="en-US" altLang="zh-CN" sz="2800" i="1" dirty="0">
                <a:latin typeface="Times New Roman" panose="02020603050405020304" pitchFamily="18" charset="0"/>
              </a:rPr>
              <a:t>h</a:t>
            </a:r>
            <a:r>
              <a:rPr lang="en-US" altLang="zh-CN" sz="2800" dirty="0">
                <a:latin typeface="Times New Roman" panose="02020603050405020304" pitchFamily="18" charset="0"/>
              </a:rPr>
              <a:t>(</a:t>
            </a:r>
            <a:r>
              <a:rPr lang="en-US" altLang="zh-CN" sz="2800" i="1" dirty="0">
                <a:latin typeface="Times New Roman" panose="02020603050405020304" pitchFamily="18" charset="0"/>
              </a:rPr>
              <a:t>m</a:t>
            </a:r>
            <a:r>
              <a:rPr lang="en-US" altLang="zh-CN" sz="2800" dirty="0">
                <a:latin typeface="Times New Roman" panose="02020603050405020304" pitchFamily="18" charset="0"/>
              </a:rPr>
              <a:t>)</a:t>
            </a:r>
            <a:r>
              <a:rPr lang="zh-CN" altLang="en-US" sz="2800" dirty="0">
                <a:latin typeface="Times New Roman" panose="02020603050405020304" pitchFamily="18" charset="0"/>
              </a:rPr>
              <a:t>与时间</a:t>
            </a:r>
            <a:r>
              <a:rPr lang="en-US" altLang="zh-CN" sz="2800" i="1" dirty="0">
                <a:latin typeface="Times New Roman" panose="02020603050405020304" pitchFamily="18" charset="0"/>
              </a:rPr>
              <a:t>t</a:t>
            </a:r>
            <a:r>
              <a:rPr lang="en-US" altLang="zh-CN" sz="2800" dirty="0">
                <a:latin typeface="Times New Roman" panose="02020603050405020304" pitchFamily="18" charset="0"/>
              </a:rPr>
              <a:t>(</a:t>
            </a:r>
            <a:r>
              <a:rPr lang="en-US" altLang="zh-CN" sz="2800" i="1" dirty="0">
                <a:latin typeface="Times New Roman" panose="02020603050405020304" pitchFamily="18" charset="0"/>
              </a:rPr>
              <a:t>s</a:t>
            </a:r>
            <a:r>
              <a:rPr lang="en-US" altLang="zh-CN" sz="2800" dirty="0">
                <a:latin typeface="Times New Roman" panose="02020603050405020304" pitchFamily="18" charset="0"/>
              </a:rPr>
              <a:t>)</a:t>
            </a:r>
          </a:p>
          <a:p>
            <a:pPr marL="342900" indent="-342900" eaLnBrk="1" hangingPunct="1">
              <a:spcBef>
                <a:spcPct val="20000"/>
              </a:spcBef>
            </a:pPr>
            <a:r>
              <a:rPr lang="en-US" altLang="zh-CN" sz="2800" dirty="0">
                <a:latin typeface="Times New Roman" panose="02020603050405020304" pitchFamily="18" charset="0"/>
              </a:rPr>
              <a:t>          </a:t>
            </a:r>
            <a:r>
              <a:rPr lang="zh-CN" altLang="en-US" sz="2800" dirty="0">
                <a:latin typeface="Times New Roman" panose="02020603050405020304" pitchFamily="18" charset="0"/>
              </a:rPr>
              <a:t>之间的函数关系是</a:t>
            </a:r>
            <a:r>
              <a:rPr lang="en-US" altLang="zh-CN" sz="2800" i="1" dirty="0">
                <a:latin typeface="Times New Roman" panose="02020603050405020304" pitchFamily="18" charset="0"/>
              </a:rPr>
              <a:t>h</a:t>
            </a:r>
            <a:r>
              <a:rPr lang="en-US" altLang="zh-CN" sz="2800" dirty="0">
                <a:latin typeface="Times New Roman" panose="02020603050405020304" pitchFamily="18" charset="0"/>
              </a:rPr>
              <a:t>=4.9</a:t>
            </a:r>
            <a:r>
              <a:rPr lang="en-US" altLang="zh-CN" sz="2800" i="1" dirty="0">
                <a:latin typeface="Times New Roman" panose="02020603050405020304" pitchFamily="18" charset="0"/>
              </a:rPr>
              <a:t>t</a:t>
            </a:r>
            <a:r>
              <a:rPr lang="en-US" altLang="zh-CN" sz="2800" baseline="30000" dirty="0">
                <a:latin typeface="Times New Roman" panose="02020603050405020304" pitchFamily="18"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plus(in)">
                                      <p:cBhvr>
                                        <p:cTn id="7" dur="20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box(out)">
                                      <p:cBhvr>
                                        <p:cTn id="12" dur="2000"/>
                                        <p:tgtEl>
                                          <p:spTgt spid="911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144"/>
                                        </p:tgtEl>
                                        <p:attrNameLst>
                                          <p:attrName>style.visibility</p:attrName>
                                        </p:attrNameLst>
                                      </p:cBhvr>
                                      <p:to>
                                        <p:strVal val="visible"/>
                                      </p:to>
                                    </p:set>
                                    <p:animEffect transition="in" filter="dissolve">
                                      <p:cBhvr>
                                        <p:cTn id="17" dur="500"/>
                                        <p:tgtEl>
                                          <p:spTgt spid="9114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1143"/>
                                        </p:tgtEl>
                                        <p:attrNameLst>
                                          <p:attrName>style.visibility</p:attrName>
                                        </p:attrNameLst>
                                      </p:cBhvr>
                                      <p:to>
                                        <p:strVal val="visible"/>
                                      </p:to>
                                    </p:set>
                                    <p:animEffect transition="in" filter="dissolve">
                                      <p:cBhvr>
                                        <p:cTn id="20" dur="5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P spid="91143" grpId="0"/>
      <p:bldP spid="91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051050" y="1268413"/>
            <a:ext cx="4522788" cy="649287"/>
          </a:xfrm>
          <a:noFill/>
        </p:spPr>
        <p:txBody>
          <a:bodyPr/>
          <a:lstStyle/>
          <a:p>
            <a:r>
              <a:rPr lang="zh-CN" altLang="en-US" sz="3600" dirty="0" smtClean="0">
                <a:solidFill>
                  <a:srgbClr val="FF3300"/>
                </a:solidFill>
                <a:ea typeface="黑体" panose="02010609060101010101" pitchFamily="2" charset="-122"/>
              </a:rPr>
              <a:t>表示函数关系的方法</a:t>
            </a:r>
          </a:p>
        </p:txBody>
      </p:sp>
      <p:sp>
        <p:nvSpPr>
          <p:cNvPr id="92164" name="Text Box 4"/>
          <p:cNvSpPr txBox="1">
            <a:spLocks noChangeArrowheads="1"/>
          </p:cNvSpPr>
          <p:nvPr/>
        </p:nvSpPr>
        <p:spPr bwMode="auto">
          <a:xfrm>
            <a:off x="900113" y="3667125"/>
            <a:ext cx="7148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solidFill>
                  <a:srgbClr val="FF3300"/>
                </a:solidFill>
                <a:latin typeface="Times New Roman" panose="02020603050405020304" pitchFamily="18" charset="0"/>
                <a:sym typeface="Wingdings" panose="05000000000000000000" pitchFamily="2" charset="2"/>
              </a:rPr>
              <a:t>（</a:t>
            </a:r>
            <a:r>
              <a:rPr lang="en-US" altLang="zh-CN" sz="2800" dirty="0">
                <a:solidFill>
                  <a:srgbClr val="FF3300"/>
                </a:solidFill>
                <a:latin typeface="Times New Roman" panose="02020603050405020304" pitchFamily="18" charset="0"/>
                <a:sym typeface="Wingdings" panose="05000000000000000000" pitchFamily="2" charset="2"/>
              </a:rPr>
              <a:t>1</a:t>
            </a:r>
            <a:r>
              <a:rPr lang="zh-CN" altLang="en-US" sz="2800" dirty="0">
                <a:solidFill>
                  <a:srgbClr val="FF3300"/>
                </a:solidFill>
                <a:latin typeface="Times New Roman" panose="02020603050405020304" pitchFamily="18" charset="0"/>
                <a:sym typeface="Wingdings" panose="05000000000000000000" pitchFamily="2" charset="2"/>
              </a:rPr>
              <a:t>）用数学式子表示函数的方法叫做解析法</a:t>
            </a:r>
          </a:p>
        </p:txBody>
      </p:sp>
      <p:sp>
        <p:nvSpPr>
          <p:cNvPr id="92167" name="Text Box 7"/>
          <p:cNvSpPr txBox="1">
            <a:spLocks noChangeArrowheads="1"/>
          </p:cNvSpPr>
          <p:nvPr/>
        </p:nvSpPr>
        <p:spPr bwMode="auto">
          <a:xfrm>
            <a:off x="900113" y="4510088"/>
            <a:ext cx="7148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solidFill>
                  <a:srgbClr val="FF3300"/>
                </a:solidFill>
                <a:latin typeface="Times New Roman" panose="02020603050405020304" pitchFamily="18" charset="0"/>
                <a:sym typeface="Wingdings" panose="05000000000000000000" pitchFamily="2" charset="2"/>
              </a:rPr>
              <a:t>（</a:t>
            </a:r>
            <a:r>
              <a:rPr lang="en-US" altLang="zh-CN" sz="2800" dirty="0">
                <a:solidFill>
                  <a:srgbClr val="FF3300"/>
                </a:solidFill>
                <a:latin typeface="Times New Roman" panose="02020603050405020304" pitchFamily="18" charset="0"/>
                <a:sym typeface="Wingdings" panose="05000000000000000000" pitchFamily="2" charset="2"/>
              </a:rPr>
              <a:t>2</a:t>
            </a:r>
            <a:r>
              <a:rPr lang="zh-CN" altLang="en-US" sz="2800" dirty="0">
                <a:solidFill>
                  <a:srgbClr val="FF3300"/>
                </a:solidFill>
                <a:latin typeface="Times New Roman" panose="02020603050405020304" pitchFamily="18" charset="0"/>
                <a:sym typeface="Wingdings" panose="05000000000000000000" pitchFamily="2" charset="2"/>
              </a:rPr>
              <a:t>）用表格表示函数关系的方法叫做列表法</a:t>
            </a:r>
          </a:p>
        </p:txBody>
      </p:sp>
      <p:sp>
        <p:nvSpPr>
          <p:cNvPr id="92168" name="Text Box 8"/>
          <p:cNvSpPr txBox="1">
            <a:spLocks noChangeArrowheads="1"/>
          </p:cNvSpPr>
          <p:nvPr/>
        </p:nvSpPr>
        <p:spPr bwMode="auto">
          <a:xfrm>
            <a:off x="900113" y="5229225"/>
            <a:ext cx="7148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solidFill>
                  <a:srgbClr val="FF3300"/>
                </a:solidFill>
                <a:latin typeface="Times New Roman" panose="02020603050405020304" pitchFamily="18" charset="0"/>
                <a:sym typeface="Wingdings" panose="05000000000000000000" pitchFamily="2" charset="2"/>
              </a:rPr>
              <a:t>（</a:t>
            </a:r>
            <a:r>
              <a:rPr lang="en-US" altLang="zh-CN" sz="2800" dirty="0">
                <a:solidFill>
                  <a:srgbClr val="FF3300"/>
                </a:solidFill>
                <a:latin typeface="Times New Roman" panose="02020603050405020304" pitchFamily="18" charset="0"/>
                <a:sym typeface="Wingdings" panose="05000000000000000000" pitchFamily="2" charset="2"/>
              </a:rPr>
              <a:t>3</a:t>
            </a:r>
            <a:r>
              <a:rPr lang="zh-CN" altLang="en-US" sz="2800" dirty="0">
                <a:solidFill>
                  <a:srgbClr val="FF3300"/>
                </a:solidFill>
                <a:latin typeface="Times New Roman" panose="02020603050405020304" pitchFamily="18" charset="0"/>
                <a:sym typeface="Wingdings" panose="05000000000000000000" pitchFamily="2" charset="2"/>
              </a:rPr>
              <a:t>）用图象表示函数关系的方法叫做图象法</a:t>
            </a:r>
          </a:p>
        </p:txBody>
      </p:sp>
      <p:sp>
        <p:nvSpPr>
          <p:cNvPr id="92169" name="Text Box 9"/>
          <p:cNvSpPr txBox="1">
            <a:spLocks noChangeArrowheads="1"/>
          </p:cNvSpPr>
          <p:nvPr/>
        </p:nvSpPr>
        <p:spPr bwMode="auto">
          <a:xfrm>
            <a:off x="755650" y="2239963"/>
            <a:ext cx="76850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dirty="0">
                <a:latin typeface="Times New Roman" panose="02020603050405020304" pitchFamily="18" charset="0"/>
              </a:rPr>
              <a:t>用来表达函数关系的数学式子叫做函数解析式或</a:t>
            </a:r>
          </a:p>
          <a:p>
            <a:pPr marL="342900" indent="-342900" eaLnBrk="1" hangingPunct="1">
              <a:spcBef>
                <a:spcPct val="20000"/>
              </a:spcBef>
            </a:pPr>
            <a:r>
              <a:rPr lang="zh-CN" altLang="en-US" sz="2800" dirty="0">
                <a:latin typeface="Times New Roman" panose="02020603050405020304" pitchFamily="18" charset="0"/>
              </a:rPr>
              <a:t>函数关系式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Effect transition="in" filter="dissolve">
                                      <p:cBhvr>
                                        <p:cTn id="7" dur="500"/>
                                        <p:tgtEl>
                                          <p:spTgt spid="921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 calcmode="lin" valueType="num">
                                      <p:cBhvr additive="base">
                                        <p:cTn id="12" dur="2000" fill="hold"/>
                                        <p:tgtEl>
                                          <p:spTgt spid="92164"/>
                                        </p:tgtEl>
                                        <p:attrNameLst>
                                          <p:attrName>ppt_x</p:attrName>
                                        </p:attrNameLst>
                                      </p:cBhvr>
                                      <p:tavLst>
                                        <p:tav tm="0">
                                          <p:val>
                                            <p:strVal val="0-#ppt_w/2"/>
                                          </p:val>
                                        </p:tav>
                                        <p:tav tm="100000">
                                          <p:val>
                                            <p:strVal val="#ppt_x"/>
                                          </p:val>
                                        </p:tav>
                                      </p:tavLst>
                                    </p:anim>
                                    <p:anim calcmode="lin" valueType="num">
                                      <p:cBhvr additive="base">
                                        <p:cTn id="13" dur="2000" fill="hold"/>
                                        <p:tgtEl>
                                          <p:spTgt spid="9216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2167"/>
                                        </p:tgtEl>
                                        <p:attrNameLst>
                                          <p:attrName>style.visibility</p:attrName>
                                        </p:attrNameLst>
                                      </p:cBhvr>
                                      <p:to>
                                        <p:strVal val="visible"/>
                                      </p:to>
                                    </p:set>
                                    <p:anim calcmode="lin" valueType="num">
                                      <p:cBhvr additive="base">
                                        <p:cTn id="18" dur="2000" fill="hold"/>
                                        <p:tgtEl>
                                          <p:spTgt spid="92167"/>
                                        </p:tgtEl>
                                        <p:attrNameLst>
                                          <p:attrName>ppt_x</p:attrName>
                                        </p:attrNameLst>
                                      </p:cBhvr>
                                      <p:tavLst>
                                        <p:tav tm="0">
                                          <p:val>
                                            <p:strVal val="1+#ppt_w/2"/>
                                          </p:val>
                                        </p:tav>
                                        <p:tav tm="100000">
                                          <p:val>
                                            <p:strVal val="#ppt_x"/>
                                          </p:val>
                                        </p:tav>
                                      </p:tavLst>
                                    </p:anim>
                                    <p:anim calcmode="lin" valueType="num">
                                      <p:cBhvr additive="base">
                                        <p:cTn id="19" dur="2000" fill="hold"/>
                                        <p:tgtEl>
                                          <p:spTgt spid="9216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68"/>
                                        </p:tgtEl>
                                        <p:attrNameLst>
                                          <p:attrName>style.visibility</p:attrName>
                                        </p:attrNameLst>
                                      </p:cBhvr>
                                      <p:to>
                                        <p:strVal val="visible"/>
                                      </p:to>
                                    </p:set>
                                    <p:anim calcmode="lin" valueType="num">
                                      <p:cBhvr additive="base">
                                        <p:cTn id="24" dur="2000" fill="hold"/>
                                        <p:tgtEl>
                                          <p:spTgt spid="92168"/>
                                        </p:tgtEl>
                                        <p:attrNameLst>
                                          <p:attrName>ppt_x</p:attrName>
                                        </p:attrNameLst>
                                      </p:cBhvr>
                                      <p:tavLst>
                                        <p:tav tm="0">
                                          <p:val>
                                            <p:strVal val="#ppt_x"/>
                                          </p:val>
                                        </p:tav>
                                        <p:tav tm="100000">
                                          <p:val>
                                            <p:strVal val="#ppt_x"/>
                                          </p:val>
                                        </p:tav>
                                      </p:tavLst>
                                    </p:anim>
                                    <p:anim calcmode="lin" valueType="num">
                                      <p:cBhvr additive="base">
                                        <p:cTn id="25" dur="2000" fill="hold"/>
                                        <p:tgtEl>
                                          <p:spTgt spid="92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7" grpId="0"/>
      <p:bldP spid="92168" grpId="0"/>
      <p:bldP spid="92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4294967295"/>
          </p:nvPr>
        </p:nvSpPr>
        <p:spPr>
          <a:xfrm>
            <a:off x="611188" y="1557338"/>
            <a:ext cx="8229600" cy="950912"/>
          </a:xfrm>
        </p:spPr>
        <p:txBody>
          <a:bodyPr/>
          <a:lstStyle/>
          <a:p>
            <a:pPr>
              <a:lnSpc>
                <a:spcPct val="80000"/>
              </a:lnSpc>
              <a:buFontTx/>
              <a:buNone/>
            </a:pPr>
            <a:r>
              <a:rPr lang="zh-CN" altLang="en-US" sz="2800" dirty="0" smtClean="0">
                <a:ea typeface="黑体" panose="02010609060101010101" pitchFamily="2" charset="-122"/>
              </a:rPr>
              <a:t>上述的例子中，（</a:t>
            </a:r>
            <a:r>
              <a:rPr lang="en-US" altLang="zh-CN" sz="2800" dirty="0" smtClean="0">
                <a:ea typeface="黑体" panose="02010609060101010101" pitchFamily="2" charset="-122"/>
              </a:rPr>
              <a:t>1</a:t>
            </a:r>
            <a:r>
              <a:rPr lang="zh-CN" altLang="en-US" sz="2800" dirty="0" smtClean="0">
                <a:ea typeface="黑体" panose="02010609060101010101" pitchFamily="2" charset="-122"/>
              </a:rPr>
              <a:t>）（</a:t>
            </a:r>
            <a:r>
              <a:rPr lang="en-US" altLang="zh-CN" sz="2800" dirty="0" smtClean="0">
                <a:ea typeface="黑体" panose="02010609060101010101" pitchFamily="2" charset="-122"/>
              </a:rPr>
              <a:t>2</a:t>
            </a:r>
            <a:r>
              <a:rPr lang="zh-CN" altLang="en-US" sz="2800" dirty="0" smtClean="0">
                <a:ea typeface="黑体" panose="02010609060101010101" pitchFamily="2" charset="-122"/>
              </a:rPr>
              <a:t>）（</a:t>
            </a:r>
            <a:r>
              <a:rPr lang="en-US" altLang="zh-CN" sz="2800" dirty="0" smtClean="0">
                <a:ea typeface="黑体" panose="02010609060101010101" pitchFamily="2" charset="-122"/>
              </a:rPr>
              <a:t>3</a:t>
            </a:r>
            <a:r>
              <a:rPr lang="zh-CN" altLang="en-US" sz="2800" dirty="0" smtClean="0">
                <a:ea typeface="黑体" panose="02010609060101010101" pitchFamily="2" charset="-122"/>
              </a:rPr>
              <a:t>）分别是哪种表示</a:t>
            </a:r>
          </a:p>
          <a:p>
            <a:pPr>
              <a:lnSpc>
                <a:spcPct val="80000"/>
              </a:lnSpc>
              <a:buFontTx/>
              <a:buNone/>
            </a:pPr>
            <a:r>
              <a:rPr lang="zh-CN" altLang="en-US" sz="2800" dirty="0" smtClean="0">
                <a:ea typeface="黑体" panose="02010609060101010101" pitchFamily="2" charset="-122"/>
              </a:rPr>
              <a:t>函数的方法呢？</a:t>
            </a:r>
          </a:p>
        </p:txBody>
      </p:sp>
      <p:sp>
        <p:nvSpPr>
          <p:cNvPr id="27651" name="Text Box 4"/>
          <p:cNvSpPr txBox="1">
            <a:spLocks noChangeArrowheads="1"/>
          </p:cNvSpPr>
          <p:nvPr/>
        </p:nvSpPr>
        <p:spPr bwMode="auto">
          <a:xfrm>
            <a:off x="2052638" y="28543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a:t>
            </a:r>
            <a:r>
              <a:rPr lang="en-US" altLang="zh-CN" sz="2800">
                <a:latin typeface="Times New Roman" panose="02020603050405020304" pitchFamily="18" charset="0"/>
                <a:sym typeface="Wingdings" panose="05000000000000000000" pitchFamily="2" charset="2"/>
              </a:rPr>
              <a:t>1</a:t>
            </a:r>
            <a:r>
              <a:rPr lang="zh-CN" altLang="en-US" sz="2800">
                <a:latin typeface="Times New Roman" panose="02020603050405020304" pitchFamily="18" charset="0"/>
                <a:sym typeface="Wingdings" panose="05000000000000000000" pitchFamily="2" charset="2"/>
              </a:rPr>
              <a:t>）是</a:t>
            </a:r>
            <a:r>
              <a:rPr lang="zh-CN" altLang="en-US" sz="2800" u="sng">
                <a:latin typeface="Times New Roman" panose="02020603050405020304" pitchFamily="18" charset="0"/>
                <a:sym typeface="Wingdings" panose="05000000000000000000" pitchFamily="2" charset="2"/>
              </a:rPr>
              <a:t>               </a:t>
            </a:r>
            <a:endParaRPr lang="zh-CN" altLang="en-US" sz="2800">
              <a:latin typeface="Times New Roman" panose="02020603050405020304" pitchFamily="18" charset="0"/>
              <a:sym typeface="Wingdings" panose="05000000000000000000" pitchFamily="2" charset="2"/>
            </a:endParaRPr>
          </a:p>
        </p:txBody>
      </p:sp>
      <p:sp>
        <p:nvSpPr>
          <p:cNvPr id="93189" name="Text Box 5"/>
          <p:cNvSpPr txBox="1">
            <a:spLocks noChangeArrowheads="1"/>
          </p:cNvSpPr>
          <p:nvPr/>
        </p:nvSpPr>
        <p:spPr bwMode="auto">
          <a:xfrm>
            <a:off x="4572000" y="2854325"/>
            <a:ext cx="1255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FF3300"/>
                </a:solidFill>
                <a:latin typeface="Times New Roman" panose="02020603050405020304" pitchFamily="18" charset="0"/>
                <a:sym typeface="Wingdings" panose="05000000000000000000" pitchFamily="2" charset="2"/>
              </a:rPr>
              <a:t>图象法</a:t>
            </a:r>
          </a:p>
        </p:txBody>
      </p:sp>
      <p:sp>
        <p:nvSpPr>
          <p:cNvPr id="27653" name="Text Box 6"/>
          <p:cNvSpPr txBox="1">
            <a:spLocks noChangeArrowheads="1"/>
          </p:cNvSpPr>
          <p:nvPr/>
        </p:nvSpPr>
        <p:spPr bwMode="auto">
          <a:xfrm>
            <a:off x="2052638" y="3933825"/>
            <a:ext cx="1433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a:t>
            </a:r>
            <a:r>
              <a:rPr lang="en-US" altLang="zh-CN" sz="2800">
                <a:latin typeface="Times New Roman" panose="02020603050405020304" pitchFamily="18" charset="0"/>
                <a:sym typeface="Wingdings" panose="05000000000000000000" pitchFamily="2" charset="2"/>
              </a:rPr>
              <a:t>2</a:t>
            </a:r>
            <a:r>
              <a:rPr lang="zh-CN" altLang="en-US" sz="2800">
                <a:latin typeface="Times New Roman" panose="02020603050405020304" pitchFamily="18" charset="0"/>
                <a:sym typeface="Wingdings" panose="05000000000000000000" pitchFamily="2" charset="2"/>
              </a:rPr>
              <a:t>）是</a:t>
            </a:r>
          </a:p>
        </p:txBody>
      </p:sp>
      <p:sp>
        <p:nvSpPr>
          <p:cNvPr id="93191" name="Text Box 7"/>
          <p:cNvSpPr txBox="1">
            <a:spLocks noChangeArrowheads="1"/>
          </p:cNvSpPr>
          <p:nvPr/>
        </p:nvSpPr>
        <p:spPr bwMode="auto">
          <a:xfrm>
            <a:off x="4500563" y="3933825"/>
            <a:ext cx="1255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FF3300"/>
                </a:solidFill>
                <a:latin typeface="Times New Roman" panose="02020603050405020304" pitchFamily="18" charset="0"/>
                <a:sym typeface="Wingdings" panose="05000000000000000000" pitchFamily="2" charset="2"/>
              </a:rPr>
              <a:t>列表法</a:t>
            </a:r>
          </a:p>
        </p:txBody>
      </p:sp>
      <p:sp>
        <p:nvSpPr>
          <p:cNvPr id="27655" name="Text Box 8"/>
          <p:cNvSpPr txBox="1">
            <a:spLocks noChangeArrowheads="1"/>
          </p:cNvSpPr>
          <p:nvPr/>
        </p:nvSpPr>
        <p:spPr bwMode="auto">
          <a:xfrm>
            <a:off x="2052638" y="5014913"/>
            <a:ext cx="1433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latin typeface="Times New Roman" panose="02020603050405020304" pitchFamily="18" charset="0"/>
                <a:sym typeface="Wingdings" panose="05000000000000000000" pitchFamily="2" charset="2"/>
              </a:rPr>
              <a:t>（</a:t>
            </a:r>
            <a:r>
              <a:rPr lang="en-US" altLang="zh-CN" sz="2800">
                <a:latin typeface="Times New Roman" panose="02020603050405020304" pitchFamily="18" charset="0"/>
                <a:sym typeface="Wingdings" panose="05000000000000000000" pitchFamily="2" charset="2"/>
              </a:rPr>
              <a:t>3</a:t>
            </a:r>
            <a:r>
              <a:rPr lang="zh-CN" altLang="en-US" sz="2800">
                <a:latin typeface="Times New Roman" panose="02020603050405020304" pitchFamily="18" charset="0"/>
                <a:sym typeface="Wingdings" panose="05000000000000000000" pitchFamily="2" charset="2"/>
              </a:rPr>
              <a:t>）是</a:t>
            </a:r>
          </a:p>
        </p:txBody>
      </p:sp>
      <p:sp>
        <p:nvSpPr>
          <p:cNvPr id="93193" name="Text Box 9"/>
          <p:cNvSpPr txBox="1">
            <a:spLocks noChangeArrowheads="1"/>
          </p:cNvSpPr>
          <p:nvPr/>
        </p:nvSpPr>
        <p:spPr bwMode="auto">
          <a:xfrm>
            <a:off x="4572000" y="5014913"/>
            <a:ext cx="1255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黑体" panose="02010609060101010101" pitchFamily="2" charset="-122"/>
              </a:defRPr>
            </a:lvl1pPr>
            <a:lvl2pPr>
              <a:defRPr sz="2800">
                <a:solidFill>
                  <a:schemeClr val="tx1"/>
                </a:solidFill>
                <a:latin typeface="Calibri" panose="020F0502020204030204" pitchFamily="34" charset="0"/>
                <a:ea typeface="黑体" panose="02010609060101010101" pitchFamily="2" charset="-122"/>
              </a:defRPr>
            </a:lvl2pPr>
            <a:lvl3pPr>
              <a:defRPr sz="2400">
                <a:solidFill>
                  <a:schemeClr val="tx1"/>
                </a:solidFill>
                <a:latin typeface="Calibri" panose="020F0502020204030204" pitchFamily="34" charset="0"/>
                <a:ea typeface="黑体" panose="02010609060101010101" pitchFamily="2" charset="-122"/>
              </a:defRPr>
            </a:lvl3pPr>
            <a:lvl4pPr>
              <a:defRPr sz="2000">
                <a:solidFill>
                  <a:schemeClr val="tx1"/>
                </a:solidFill>
                <a:latin typeface="Calibri" panose="020F0502020204030204" pitchFamily="34" charset="0"/>
                <a:ea typeface="黑体" panose="02010609060101010101" pitchFamily="2" charset="-122"/>
              </a:defRPr>
            </a:lvl4pPr>
            <a:lvl5pPr>
              <a:defRPr sz="2000">
                <a:solidFill>
                  <a:schemeClr val="tx1"/>
                </a:solidFill>
                <a:latin typeface="Calibri" panose="020F0502020204030204" pitchFamily="34" charset="0"/>
                <a:ea typeface="黑体" panose="02010609060101010101" pitchFamily="2" charset="-122"/>
              </a:defRPr>
            </a:lvl5pPr>
            <a:lvl6pPr fontAlgn="base">
              <a:spcAft>
                <a:spcPct val="0"/>
              </a:spcAft>
              <a:buChar char="»"/>
              <a:defRPr sz="2000">
                <a:solidFill>
                  <a:schemeClr val="tx1"/>
                </a:solidFill>
                <a:latin typeface="Calibri" panose="020F0502020204030204" pitchFamily="34" charset="0"/>
                <a:ea typeface="黑体" panose="02010609060101010101" pitchFamily="2" charset="-122"/>
              </a:defRPr>
            </a:lvl6pPr>
            <a:lvl7pPr fontAlgn="base">
              <a:spcAft>
                <a:spcPct val="0"/>
              </a:spcAft>
              <a:buChar char="»"/>
              <a:defRPr sz="2000">
                <a:solidFill>
                  <a:schemeClr val="tx1"/>
                </a:solidFill>
                <a:latin typeface="Calibri" panose="020F0502020204030204" pitchFamily="34" charset="0"/>
                <a:ea typeface="黑体" panose="02010609060101010101" pitchFamily="2" charset="-122"/>
              </a:defRPr>
            </a:lvl7pPr>
            <a:lvl8pPr fontAlgn="base">
              <a:spcAft>
                <a:spcPct val="0"/>
              </a:spcAft>
              <a:buChar char="»"/>
              <a:defRPr sz="2000">
                <a:solidFill>
                  <a:schemeClr val="tx1"/>
                </a:solidFill>
                <a:latin typeface="Calibri" panose="020F0502020204030204" pitchFamily="34" charset="0"/>
                <a:ea typeface="黑体" panose="02010609060101010101" pitchFamily="2" charset="-122"/>
              </a:defRPr>
            </a:lvl8pPr>
            <a:lvl9pPr fontAlgn="base">
              <a:spcAft>
                <a:spcPct val="0"/>
              </a:spcAft>
              <a:buChar char="»"/>
              <a:defRPr sz="2000">
                <a:solidFill>
                  <a:schemeClr val="tx1"/>
                </a:solidFill>
                <a:latin typeface="Calibri" panose="020F0502020204030204" pitchFamily="34" charset="0"/>
                <a:ea typeface="黑体" panose="02010609060101010101" pitchFamily="2" charset="-122"/>
              </a:defRPr>
            </a:lvl9pPr>
          </a:lstStyle>
          <a:p>
            <a:pPr marL="342900" indent="-342900" eaLnBrk="1" hangingPunct="1">
              <a:spcBef>
                <a:spcPct val="20000"/>
              </a:spcBef>
            </a:pPr>
            <a:r>
              <a:rPr lang="zh-CN" altLang="en-US" sz="2800">
                <a:solidFill>
                  <a:srgbClr val="FF3300"/>
                </a:solidFill>
                <a:latin typeface="Times New Roman" panose="02020603050405020304" pitchFamily="18" charset="0"/>
                <a:sym typeface="Wingdings" panose="05000000000000000000" pitchFamily="2" charset="2"/>
              </a:rPr>
              <a:t>解析法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 calcmode="lin" valueType="num">
                                      <p:cBhvr additive="base">
                                        <p:cTn id="7" dur="2000" fill="hold"/>
                                        <p:tgtEl>
                                          <p:spTgt spid="93189"/>
                                        </p:tgtEl>
                                        <p:attrNameLst>
                                          <p:attrName>ppt_x</p:attrName>
                                        </p:attrNameLst>
                                      </p:cBhvr>
                                      <p:tavLst>
                                        <p:tav tm="0">
                                          <p:val>
                                            <p:strVal val="1+#ppt_w/2"/>
                                          </p:val>
                                        </p:tav>
                                        <p:tav tm="100000">
                                          <p:val>
                                            <p:strVal val="#ppt_x"/>
                                          </p:val>
                                        </p:tav>
                                      </p:tavLst>
                                    </p:anim>
                                    <p:anim calcmode="lin" valueType="num">
                                      <p:cBhvr additive="base">
                                        <p:cTn id="8" dur="2000" fill="hold"/>
                                        <p:tgtEl>
                                          <p:spTgt spid="931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3191"/>
                                        </p:tgtEl>
                                        <p:attrNameLst>
                                          <p:attrName>style.visibility</p:attrName>
                                        </p:attrNameLst>
                                      </p:cBhvr>
                                      <p:to>
                                        <p:strVal val="visible"/>
                                      </p:to>
                                    </p:set>
                                    <p:anim calcmode="lin" valueType="num">
                                      <p:cBhvr additive="base">
                                        <p:cTn id="13" dur="2000" fill="hold"/>
                                        <p:tgtEl>
                                          <p:spTgt spid="93191"/>
                                        </p:tgtEl>
                                        <p:attrNameLst>
                                          <p:attrName>ppt_x</p:attrName>
                                        </p:attrNameLst>
                                      </p:cBhvr>
                                      <p:tavLst>
                                        <p:tav tm="0">
                                          <p:val>
                                            <p:strVal val="1+#ppt_w/2"/>
                                          </p:val>
                                        </p:tav>
                                        <p:tav tm="100000">
                                          <p:val>
                                            <p:strVal val="#ppt_x"/>
                                          </p:val>
                                        </p:tav>
                                      </p:tavLst>
                                    </p:anim>
                                    <p:anim calcmode="lin" valueType="num">
                                      <p:cBhvr additive="base">
                                        <p:cTn id="14" dur="2000" fill="hold"/>
                                        <p:tgtEl>
                                          <p:spTgt spid="931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3193"/>
                                        </p:tgtEl>
                                        <p:attrNameLst>
                                          <p:attrName>style.visibility</p:attrName>
                                        </p:attrNameLst>
                                      </p:cBhvr>
                                      <p:to>
                                        <p:strVal val="visible"/>
                                      </p:to>
                                    </p:set>
                                    <p:anim calcmode="lin" valueType="num">
                                      <p:cBhvr additive="base">
                                        <p:cTn id="19" dur="2000" fill="hold"/>
                                        <p:tgtEl>
                                          <p:spTgt spid="93193"/>
                                        </p:tgtEl>
                                        <p:attrNameLst>
                                          <p:attrName>ppt_x</p:attrName>
                                        </p:attrNameLst>
                                      </p:cBhvr>
                                      <p:tavLst>
                                        <p:tav tm="0">
                                          <p:val>
                                            <p:strVal val="1+#ppt_w/2"/>
                                          </p:val>
                                        </p:tav>
                                        <p:tav tm="100000">
                                          <p:val>
                                            <p:strVal val="#ppt_x"/>
                                          </p:val>
                                        </p:tav>
                                      </p:tavLst>
                                    </p:anim>
                                    <p:anim calcmode="lin" valueType="num">
                                      <p:cBhvr additive="base">
                                        <p:cTn id="20" dur="2000" fill="hold"/>
                                        <p:tgtEl>
                                          <p:spTgt spid="93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1" grpId="0"/>
      <p:bldP spid="93193"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教学课件</Template>
  <TotalTime>0</TotalTime>
  <Words>854</Words>
  <Application>Microsoft Office PowerPoint</Application>
  <PresentationFormat>全屏显示(4:3)</PresentationFormat>
  <Paragraphs>158</Paragraphs>
  <Slides>18</Slides>
  <Notes>17</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7" baseType="lpstr">
      <vt:lpstr>黑体</vt:lpstr>
      <vt:lpstr>宋体</vt:lpstr>
      <vt:lpstr>微软雅黑</vt:lpstr>
      <vt:lpstr>Arial</vt:lpstr>
      <vt:lpstr>Calibri</vt:lpstr>
      <vt:lpstr>Times New Roman</vt:lpstr>
      <vt:lpstr>Wingdings</vt:lpstr>
      <vt:lpstr>WWW.2PPT.COM
</vt:lpstr>
      <vt:lpstr>公式</vt:lpstr>
      <vt:lpstr>5.1 函数与它的表示法 第1课时</vt:lpstr>
      <vt:lpstr>PowerPoint 演示文稿</vt:lpstr>
      <vt:lpstr>PowerPoint 演示文稿</vt:lpstr>
      <vt:lpstr>PowerPoint 演示文稿</vt:lpstr>
      <vt:lpstr>PowerPoint 演示文稿</vt:lpstr>
      <vt:lpstr>PowerPoint 演示文稿</vt:lpstr>
      <vt:lpstr>PowerPoint 演示文稿</vt:lpstr>
      <vt:lpstr>表示函数关系的方法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2014-01-14T03:13:00Z</dcterms:created>
  <dcterms:modified xsi:type="dcterms:W3CDTF">2023-01-16T17:28:32Z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FDFBD278A3E64AA8BC4D9DE1B05E84DE</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