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6" r:id="rId2"/>
  </p:sldMasterIdLst>
  <p:notesMasterIdLst>
    <p:notesMasterId r:id="rId23"/>
  </p:notesMasterIdLst>
  <p:handoutMasterIdLst>
    <p:handoutMasterId r:id="rId24"/>
  </p:handoutMasterIdLst>
  <p:sldIdLst>
    <p:sldId id="359" r:id="rId3"/>
    <p:sldId id="360" r:id="rId4"/>
    <p:sldId id="361" r:id="rId5"/>
    <p:sldId id="362" r:id="rId6"/>
    <p:sldId id="367" r:id="rId7"/>
    <p:sldId id="368" r:id="rId8"/>
    <p:sldId id="369" r:id="rId9"/>
    <p:sldId id="364" r:id="rId10"/>
    <p:sldId id="370" r:id="rId11"/>
    <p:sldId id="371" r:id="rId12"/>
    <p:sldId id="372" r:id="rId13"/>
    <p:sldId id="365" r:id="rId14"/>
    <p:sldId id="373" r:id="rId15"/>
    <p:sldId id="374" r:id="rId16"/>
    <p:sldId id="375" r:id="rId17"/>
    <p:sldId id="366" r:id="rId18"/>
    <p:sldId id="377" r:id="rId19"/>
    <p:sldId id="376" r:id="rId20"/>
    <p:sldId id="378" r:id="rId21"/>
    <p:sldId id="379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0"/>
    <p:restoredTop sz="96271"/>
  </p:normalViewPr>
  <p:slideViewPr>
    <p:cSldViewPr snapToGrid="0" snapToObjects="1">
      <p:cViewPr>
        <p:scale>
          <a:sx n="66" d="100"/>
          <a:sy n="66" d="100"/>
        </p:scale>
        <p:origin x="-2562" y="-11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15348" y="163775"/>
            <a:ext cx="305904" cy="674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67545" y="8849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5348" y="163775"/>
            <a:ext cx="305904" cy="674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77440" y="1843791"/>
            <a:ext cx="4157126" cy="48331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971634" y="3781561"/>
            <a:ext cx="1007022" cy="2198372"/>
            <a:chOff x="8575378" y="4006988"/>
            <a:chExt cx="803618" cy="180438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355" b="100000" l="0" r="95082">
                          <a14:foregroundMark x1="21311" y1="18681" x2="96721" y2="58608"/>
                          <a14:foregroundMark x1="31148" y1="53114" x2="96721" y2="73260"/>
                          <a14:foregroundMark x1="29508" y1="11355" x2="0" y2="49817"/>
                          <a14:foregroundMark x1="31148" y1="59707" x2="31148" y2="95604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575378" y="4006988"/>
              <a:ext cx="401809" cy="180438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6364" l="0" r="95082">
                          <a14:foregroundMark x1="44262" y1="15758" x2="45902" y2="96970"/>
                          <a14:foregroundMark x1="59016" y1="8485" x2="77049" y2="40606"/>
                          <a14:foregroundMark x1="77049" y1="40606" x2="77049" y2="40606"/>
                        </a14:backgroundRemoval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8977187" y="4363851"/>
              <a:ext cx="401809" cy="109065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71550" y="4448646"/>
            <a:ext cx="507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457951" y="4448646"/>
            <a:ext cx="4762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2824" y="2409354"/>
            <a:ext cx="3039802" cy="18307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9" name="文本框 8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359376" y="2409354"/>
            <a:ext cx="3039802" cy="1830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06901" y="2671127"/>
            <a:ext cx="64389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雨水节气不仅表明降雨的开始及雨量增多，而且表示气温的升高。雨水节气意味着进入气象意义的春天。</a:t>
            </a: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“雨水”过后，中国大部分地区气温回升到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以上，黄淮平原日平均气温已达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左右，江南平均气温在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上下，华南气温在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以上，而华北地区平均气温仍在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以下。中国气候学上，常以每五天的日平均气温稳定在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以上的始日划分为春季开始。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9635" l="4310" r="99138">
                        <a14:foregroundMark x1="88276" y1="28989" x2="96552" y2="66870"/>
                        <a14:foregroundMark x1="96552" y1="66870" x2="91897" y2="75274"/>
                        <a14:foregroundMark x1="91897" y1="75274" x2="86552" y2="94641"/>
                        <a14:foregroundMark x1="86552" y1="94641" x2="48276" y2="97686"/>
                        <a14:foregroundMark x1="48276" y1="97686" x2="28103" y2="93666"/>
                        <a14:foregroundMark x1="94310" y1="26309" x2="98448" y2="94641"/>
                        <a14:foregroundMark x1="98448" y1="94641" x2="94828" y2="99635"/>
                        <a14:foregroundMark x1="99138" y1="28380" x2="92931" y2="31060"/>
                        <a14:foregroundMark x1="92931" y1="25091" x2="92931" y2="29720"/>
                        <a14:foregroundMark x1="92414" y1="25335" x2="92069" y2="28745"/>
                        <a14:foregroundMark x1="96207" y1="27406" x2="92414" y2="30694"/>
                        <a14:foregroundMark x1="97241" y1="27649" x2="97241" y2="23386"/>
                        <a14:foregroundMark x1="40862" y1="98295" x2="8103" y2="96711"/>
                        <a14:foregroundMark x1="8103" y1="96711" x2="21034" y2="90378"/>
                        <a14:foregroundMark x1="21034" y1="90378" x2="44138" y2="90987"/>
                        <a14:foregroundMark x1="6034" y1="96346" x2="10345" y2="88063"/>
                        <a14:foregroundMark x1="10345" y1="88063" x2="10345" y2="78806"/>
                        <a14:foregroundMark x1="83103" y1="89769" x2="66724" y2="89769"/>
                        <a14:foregroundMark x1="78448" y1="89038" x2="61552" y2="88063"/>
                        <a14:foregroundMark x1="61034" y1="87698" x2="61034" y2="87698"/>
                        <a14:foregroundMark x1="75517" y1="28015" x2="73793" y2="29354"/>
                        <a14:foregroundMark x1="19310" y1="51279" x2="27241" y2="86358"/>
                        <a14:foregroundMark x1="16897" y1="73447" x2="18793" y2="77467"/>
                        <a14:foregroundMark x1="21207" y1="69793" x2="4310" y2="75396"/>
                        <a14:foregroundMark x1="22069" y1="46894" x2="16552" y2="56151"/>
                        <a14:foregroundMark x1="16552" y1="56151" x2="16379" y2="56273"/>
                        <a14:foregroundMark x1="40862" y1="98660" x2="72241" y2="98295"/>
                        <a14:foregroundMark x1="50690" y1="98295" x2="34138" y2="98904"/>
                        <a14:foregroundMark x1="34138" y1="98904" x2="62931" y2="99635"/>
                        <a14:foregroundMark x1="75517" y1="28745" x2="62414" y2="27040"/>
                        <a14:foregroundMark x1="62414" y1="27040" x2="49138" y2="28136"/>
                        <a14:foregroundMark x1="49138" y1="28136" x2="37069" y2="32765"/>
                        <a14:foregroundMark x1="37069" y1="32765" x2="28276" y2="39951"/>
                        <a14:foregroundMark x1="28276" y1="39951" x2="28103" y2="4031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1" y="400051"/>
            <a:ext cx="4562253" cy="64579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民俗活动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/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第三章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228975" y="5031922"/>
            <a:ext cx="629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雪本是冬季的重要标志，实际上，黄河中下游及其附近地区全年雪最大、大雪最多的节气，既不是“小雪、大雪”，更不是“小寒、大寒”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因为那时气温更低、大气中水汽更少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，而是在春季的雨水节气。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1850" y="2545910"/>
            <a:ext cx="47942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其原因是二月下旬已过全年最冷时期，初春天气，南方暖空气开始活跃，水汽开始丰富，而此时北方冷空气势力仍强，强强对峙，暖气流在密度较大的冷气流背上强烈、持久上升，遂可能降下大雪。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88074" y="1709758"/>
            <a:ext cx="4940300" cy="343848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219200" y="2416717"/>
            <a:ext cx="1009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按照四季的划分标准：连续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天，每日日平均气温都在≥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10℃-≤22℃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时，春天便开始了。一般来说，这些地方真正意义上的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春天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要在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月下旬，也就是一个月以后的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春分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"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时节才能到来。但也有特殊的情况，如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年的武汉在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日、长沙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日、南昌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日、南京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日就进入真正的春季了，时间足足提前了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个月。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9200" y="4059518"/>
            <a:ext cx="4406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雨水期间，除了云南南部地区已是春色满园以外，西南、江南的大多数地方还是一幅早春的景象：日光温暖、早晚湿寒，田野青青、春江水暖。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91201" y="3647496"/>
            <a:ext cx="4211702" cy="31444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16001" y="2859472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雨水节气的涵义是降雨开始，雨量渐增。在黄河流域，雨水节气期间天气寒冷，雪花纷飞，难闻雨声淅沥。可是在南方地区，这段时间候平均气温多在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10℃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以上，桃李含苞，樱桃花开，确以进入真正意义上的春天。</a:t>
            </a: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除了个别年份外，霜期至此也告终止。嫁接果木，植树造林，正是时候。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375401" y="2646797"/>
            <a:ext cx="4502150" cy="3409567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民俗活动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文学记载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/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第四章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7600" y="2230274"/>
            <a:ext cx="995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季节，天气变化不定，是全年寒潮过程出现最多的时节之一，忽冷忽热，乍暖还寒的天气对已萌动和返青生长的作物、林、果等生长及人们的健康危害很大。在注意做好农作物、大棚蔬菜以及工交部门防寒防冻工作的同时，仍要注意个人的保健工作，以防止冬末春初感冒等流行疾病的发生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59349" y="39243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的天气特点对越冬作物生长有很大的影响，农谚说：“雨水有雨庄稼好，大春小春一片宝。”立春天渐暖，雨水送肥忙。”广大农村要根据天气特点，对三麦等中耕除草和施肥，清沟埋墒，为排水防渍做好准备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97452" y="3048000"/>
            <a:ext cx="3810000" cy="38100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9" name="文本框 8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87113" y="2912301"/>
            <a:ext cx="6286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雨水季节，天气变化不定，是全年寒潮过程出现最多的时节之一，忽冷忽热，乍暖还寒的天气对已萌动和返青生长的作物、林、果等生长及人们的健康危害很大。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在注意做好农作物、大棚蔬菜以及工交部门防寒防冻工作的同时，仍要注意个人的保健工作，以防止冬末春初感冒等流行疾病的发生。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791" y="1995273"/>
            <a:ext cx="5461322" cy="43152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53020" y="2291444"/>
            <a:ext cx="511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雨水节气中，地湿之气渐升，且早晨时有露、霜出现。所以针对这样的气候特点，饮食调养应侧重于调养脾胃和祛风除湿。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62424" y="5403535"/>
            <a:ext cx="3952412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脾胃能消化五谷，是气血生养之源。五行中肝属木，在味为酸；脾属土，在味为甘。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244600" y="3327160"/>
            <a:ext cx="4038600" cy="30361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87386" y="2058638"/>
            <a:ext cx="3009900" cy="31872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0" name="文本框 9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文学记载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11318" y="2254326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42884" y="2959640"/>
            <a:ext cx="1200329" cy="8521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6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87755" y="3193045"/>
            <a:ext cx="1495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kumimoji="1" lang="zh-CN" altLang="en-US" sz="16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3415064" y="3118198"/>
            <a:ext cx="0" cy="219986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684809" y="2873250"/>
            <a:ext cx="2608406" cy="214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 dirty="0">
                <a:cs typeface="+mn-ea"/>
                <a:sym typeface="+mn-lt"/>
              </a:rPr>
              <a:t>节气介绍</a:t>
            </a:r>
            <a:endParaRPr kumimoji="1" lang="en-US" altLang="zh-CN" sz="3600" dirty="0">
              <a:cs typeface="+mn-ea"/>
              <a:sym typeface="+mn-l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 dirty="0">
                <a:cs typeface="+mn-ea"/>
                <a:sym typeface="+mn-lt"/>
              </a:rPr>
              <a:t>气候特征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53167" y="2873250"/>
            <a:ext cx="2611612" cy="214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>
                <a:cs typeface="+mn-ea"/>
                <a:sym typeface="+mn-lt"/>
              </a:rPr>
              <a:t>民俗活动</a:t>
            </a:r>
            <a:endParaRPr kumimoji="1" lang="en-US" altLang="zh-CN" sz="3600">
              <a:cs typeface="+mn-ea"/>
              <a:sym typeface="+mn-lt"/>
            </a:endParaRP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zh-CN" altLang="en-US" sz="3600">
                <a:cs typeface="+mn-ea"/>
                <a:sym typeface="+mn-lt"/>
              </a:rPr>
              <a:t>文学记载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233767" y="3740805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33767" y="4896624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869137" y="3780561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869137" y="4920249"/>
            <a:ext cx="3193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the text you need here. thank you for using our ppt template.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673187" y="2135222"/>
            <a:ext cx="1415772" cy="37792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zh-CN" altLang="en-US" sz="8000" dirty="0">
                <a:cs typeface="+mn-ea"/>
                <a:sym typeface="+mn-lt"/>
              </a:rPr>
              <a:t>谢谢观看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88959" y="5387128"/>
            <a:ext cx="834253" cy="8479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节气介绍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2" name="文本框 1"/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第一章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965701" y="2362200"/>
            <a:ext cx="6642099" cy="263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雨水，是二十四节气之第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个节气。斗指壬；太阳到达黄经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330°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；每年公历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日交节。雨水和谷雨、小满、小雪、大雪等节气一样，都是反映降水现象的节气，是古代农耕文化对于节令的反映。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标示着降雨开始、雨量渐增，俗话说“春雨贵如油”，适宜的降水对农作物的生长很重要。进入雨水节气，我国北方阴寒未尽，一些地方仍下雪，尚未入春，仍是很冷；南方大多数地方则是春意盎然，一幅早春的景象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9321" y="2362200"/>
            <a:ext cx="3964580" cy="367515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2" name="文本框 1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58352" y="2375371"/>
            <a:ext cx="623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后，太阳的直射点也由南半球逐渐向赤道靠近了，这时的北半球，日照时数和强度都在增加，气温回升较快，来自海洋的暖湿空气开始活跃，并渐渐向北挺进，降雨逐渐增多，但降雨量级多以小雨或毛毛细雨为主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2280" y="4374151"/>
            <a:ext cx="543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雨水是二十四节气中的第</a:t>
            </a:r>
            <a:r>
              <a:rPr kumimoji="1"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每年的公历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日，太阳黄经达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330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度时，是雨水节气。雨水节气时段一般从公历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日至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日开始，到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日或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日结束。雨水和谷雨、小满、小雪、大雪一样，都是反映降水现象的节气。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328433" flipH="1">
            <a:off x="103208" y="1019910"/>
            <a:ext cx="4660900" cy="33004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655905" y="3429000"/>
            <a:ext cx="5461001" cy="34290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1" name="文本框 10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7452" y="2771984"/>
            <a:ext cx="6667500" cy="2799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雨水节气后，太阳的直射点也由南半球逐渐向赤道靠近了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，这时的北半球，日照时数和强度都在增加，气温回升较快，来自海洋的暖湿空气开始活跃，并渐渐向北挺进。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降雨逐渐增多，但降雨量级多以小雨或毛毛细雨为主。二十四节气是古代农耕文明的产物，“雨水”是农耕文化对于节令的反映，俗话说“春雨贵如油”，适宜的降水对农作物的生长很重要。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264952" y="3429000"/>
            <a:ext cx="4572000" cy="17127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7" name="文本框 6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7600" y="2623507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雪本是冬季的重要标志，进入雨水节气，我国北方一些地区仍下雪，尚未没有走出冬天的范畴，仍是很冷。黄河中下游及其附近地区全年雪最大、大雪最多的节气，既不是“小雪大雪”，更不是“小寒大寒”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因为那时气温更低、大气中水汽更少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，而是在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月下旬的春季“雨水”节气。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19300" y="4093122"/>
            <a:ext cx="6680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南方的西南、江南的大多数地方都是一幅早春的景象，日光温暖，早晚湿寒，田野青青，春江水暖。华南地区则是春意盎然，百花盛开。云南南部地区已是春色满园。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-78138" y="4355465"/>
            <a:ext cx="3814428" cy="25480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37502" y="2489204"/>
            <a:ext cx="4368796" cy="436879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11" name="文本框 10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节气介绍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0766" y="3507933"/>
            <a:ext cx="46446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6600" b="1" dirty="0">
                <a:cs typeface="+mn-ea"/>
                <a:sym typeface="+mn-lt"/>
              </a:rPr>
              <a:t>气候特征</a:t>
            </a:r>
            <a:endParaRPr kumimoji="1" lang="en-US" altLang="zh-CN" sz="6600" b="1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-34758" y="4650933"/>
            <a:ext cx="5535672" cy="529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enter text descriptions such as content introduction, data statistics, event analysis, summary and overview related to this subtitle or graph.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2333" y="2706173"/>
            <a:ext cx="2661488" cy="766756"/>
            <a:chOff x="1779525" y="2587196"/>
            <a:chExt cx="2661488" cy="766756"/>
          </a:xfrm>
        </p:grpSpPr>
        <p:sp>
          <p:nvSpPr>
            <p:cNvPr id="9" name="文本框 8"/>
            <p:cNvSpPr txBox="1"/>
            <p:nvPr/>
          </p:nvSpPr>
          <p:spPr>
            <a:xfrm>
              <a:off x="1779525" y="2647409"/>
              <a:ext cx="1907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第二章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686629" y="2587196"/>
              <a:ext cx="754384" cy="766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01700" y="3805454"/>
            <a:ext cx="5854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雨水位于公历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18-20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日（农历正月十五前后），节气时段为雨水日起，到惊蛰日前（公历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kumimoji="1"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4-5</a:t>
            </a: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日）结束。太阳的直射点也由南半球逐渐向赤道靠近了，这时的北半球，日照时数和强度都在增加，气温回升较快，来自海洋的暖湿空气开始活跃，并渐渐向北挺进。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1700" y="2368999"/>
            <a:ext cx="8204200" cy="79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与此同时，冷空气在减弱的趋势中并不甘示弱，与暖空气频繁地进行着较量，降雨逐渐增多，但降雨量级多以小雨或毛毛细雨为主。雨水节气的涵义是降雨开始，雨量渐增。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042150" y="2930231"/>
            <a:ext cx="3759200" cy="36266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7376" y="1228516"/>
            <a:ext cx="2983324" cy="706544"/>
            <a:chOff x="77376" y="1228516"/>
            <a:chExt cx="2983324" cy="706544"/>
          </a:xfrm>
        </p:grpSpPr>
        <p:sp>
          <p:nvSpPr>
            <p:cNvPr id="8" name="文本框 7"/>
            <p:cNvSpPr txBox="1"/>
            <p:nvPr/>
          </p:nvSpPr>
          <p:spPr>
            <a:xfrm>
              <a:off x="597452" y="1288729"/>
              <a:ext cx="2463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气候特征</a:t>
              </a:r>
              <a:endParaRPr kumimoji="1"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7376" y="1228516"/>
              <a:ext cx="695144" cy="70654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901700" y="657216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6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6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2army5f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1673</Words>
  <Application>Microsoft Office PowerPoint</Application>
  <PresentationFormat>宽屏</PresentationFormat>
  <Paragraphs>90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2022-03-11T07:11:29Z</dcterms:created>
  <dcterms:modified xsi:type="dcterms:W3CDTF">2023-01-10T10:48:33Z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BBC7092515E34BCA98532F5656A03E82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