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9011" autoAdjust="0"/>
  </p:normalViewPr>
  <p:slideViewPr>
    <p:cSldViewPr showGuides="1"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4808D-B97A-46CC-952A-1EE964A46D4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2DAB-A687-421E-BA19-F6E7FBDE0B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22DAB-A687-421E-BA19-F6E7FBDE0BB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C1691-04C8-4B7B-A965-F6BBA4C15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%20&#19971;&#19979;%20unit4%20&#35838;&#20214;%20&#65288;&#35201;&#36716;&#25104;1+1&#26684;&#24335;&#65289;\Lesson%2019\L19&#35838;&#25991;&#26391;&#35835;.mp3" TargetMode="External"/><Relationship Id="rId1" Type="http://schemas.microsoft.com/office/2007/relationships/media" Target="file:///C:\Documents%20and%20Settings\Administrator\&#26700;&#38754;\&#20864;&#25945;%20&#19971;&#19979;%20unit4%20&#35838;&#20214;%20&#65288;&#35201;&#36716;&#25104;1+1&#26684;&#24335;&#65289;\Lesson%2019\L19&#35838;&#25991;&#26391;&#35835;.mp3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%20&#19971;&#19979;%20unit4%20&#35838;&#20214;%20&#65288;&#35201;&#36716;&#25104;1+1&#26684;&#24335;&#65289;\Lesson%2019\L19-No.1.mp3" TargetMode="External"/><Relationship Id="rId1" Type="http://schemas.microsoft.com/office/2007/relationships/media" Target="file:///C:\Documents%20and%20Settings\Administrator\&#26700;&#38754;\&#20864;&#25945;%20&#19971;&#19979;%20unit4%20&#35838;&#20214;%20&#65288;&#35201;&#36716;&#25104;1+1&#26684;&#24335;&#65289;\Lesson%2019\L19-No.1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3.emf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11"/>
          <p:cNvSpPr txBox="1"/>
          <p:nvPr/>
        </p:nvSpPr>
        <p:spPr>
          <a:xfrm>
            <a:off x="0" y="2438400"/>
            <a:ext cx="9144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 </a:t>
            </a:r>
            <a:r>
              <a:rPr lang="en-US" altLang="zh-CN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Dinner Date</a:t>
            </a:r>
          </a:p>
        </p:txBody>
      </p:sp>
      <p:sp>
        <p:nvSpPr>
          <p:cNvPr id="5" name="矩形 4"/>
          <p:cNvSpPr/>
          <p:nvPr/>
        </p:nvSpPr>
        <p:spPr>
          <a:xfrm>
            <a:off x="2950154" y="52578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219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sym typeface="Times New Roman" panose="02020603050405020304" pitchFamily="18" charset="0"/>
              </a:rPr>
              <a:t>Unit 4  After-School Activities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9" name="矩形 138248"/>
          <p:cNvSpPr/>
          <p:nvPr/>
        </p:nvSpPr>
        <p:spPr>
          <a:xfrm>
            <a:off x="708660" y="4528820"/>
            <a:ext cx="3396615" cy="1753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chess club </a:t>
            </a:r>
          </a:p>
          <a:p>
            <a:pPr algn="ctr">
              <a:lnSpc>
                <a:spcPct val="150000"/>
              </a:lnSpc>
              <a:buClrTx/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国际象棋俱乐部</a:t>
            </a:r>
          </a:p>
        </p:txBody>
      </p:sp>
      <p:pic>
        <p:nvPicPr>
          <p:cNvPr id="138250" name="图片 138249" descr="chess club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995" y="785495"/>
            <a:ext cx="3720465" cy="332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297" name="图片 140296" descr="2009032409423756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71010" y="786130"/>
            <a:ext cx="4507230" cy="3323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8" name="文本框 140297"/>
          <p:cNvSpPr txBox="1"/>
          <p:nvPr/>
        </p:nvSpPr>
        <p:spPr>
          <a:xfrm>
            <a:off x="4314190" y="4446270"/>
            <a:ext cx="4420870" cy="19183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Volunteer at the </a:t>
            </a:r>
          </a:p>
          <a:p>
            <a:pPr algn="ctr">
              <a:lnSpc>
                <a:spcPct val="11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Old Age Home </a:t>
            </a:r>
          </a:p>
          <a:p>
            <a:pPr algn="ctr">
              <a:lnSpc>
                <a:spcPct val="110000"/>
              </a:lnSpc>
              <a:buClrTx/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在老年之家志愿服务</a:t>
            </a:r>
          </a:p>
        </p:txBody>
      </p:sp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1" name="图片 13927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5600" y="798830"/>
            <a:ext cx="4185285" cy="3538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9272" name="文本框 139271"/>
          <p:cNvSpPr txBox="1"/>
          <p:nvPr/>
        </p:nvSpPr>
        <p:spPr>
          <a:xfrm>
            <a:off x="355600" y="4559935"/>
            <a:ext cx="8451850" cy="19183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go to the countryside </a:t>
            </a:r>
          </a:p>
          <a:p>
            <a:pPr algn="ctr">
              <a:lnSpc>
                <a:spcPct val="11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and </a:t>
            </a:r>
          </a:p>
          <a:p>
            <a:pPr algn="ctr">
              <a:lnSpc>
                <a:spcPct val="11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plant vegetables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0" y="798830"/>
            <a:ext cx="4173855" cy="353822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5" name="图片 130064" descr="15244380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5600" y="807085"/>
            <a:ext cx="4411980" cy="2992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67" name="矩形 130066"/>
          <p:cNvSpPr/>
          <p:nvPr/>
        </p:nvSpPr>
        <p:spPr>
          <a:xfrm>
            <a:off x="3804920" y="3875405"/>
            <a:ext cx="4994275" cy="25844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Drawing club </a:t>
            </a:r>
          </a:p>
          <a:p>
            <a:pPr algn="ctr">
              <a:lnSpc>
                <a:spcPct val="150000"/>
              </a:lnSpc>
              <a:buClrTx/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美术俱乐部</a:t>
            </a:r>
          </a:p>
          <a:p>
            <a:pPr algn="ctr">
              <a:lnSpc>
                <a:spcPct val="150000"/>
              </a:lnSpc>
              <a:buClrTx/>
            </a:pPr>
            <a:endParaRPr lang="zh-CN" altLang="en-US" sz="3600" b="1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807085"/>
            <a:ext cx="3928745" cy="2992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3875405"/>
            <a:ext cx="3248660" cy="269684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2" name="图片 130061" descr="aca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6250" y="834390"/>
            <a:ext cx="4214495" cy="3595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66" name="矩形 130065"/>
          <p:cNvSpPr/>
          <p:nvPr/>
        </p:nvSpPr>
        <p:spPr>
          <a:xfrm>
            <a:off x="476250" y="4648200"/>
            <a:ext cx="8110855" cy="1753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altLang="zh-CN" sz="36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Pingpong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practice</a:t>
            </a:r>
          </a:p>
          <a:p>
            <a:pPr algn="ctr">
              <a:lnSpc>
                <a:spcPct val="150000"/>
              </a:lnSpc>
              <a:buClrTx/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乒乓球训练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834390"/>
            <a:ext cx="4105910" cy="359473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1" name="图片 114700" descr="photo6_18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3429000"/>
            <a:ext cx="4176712" cy="313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02" name="矩形 114701"/>
          <p:cNvSpPr/>
          <p:nvPr/>
        </p:nvSpPr>
        <p:spPr>
          <a:xfrm>
            <a:off x="338455" y="4521200"/>
            <a:ext cx="41979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English corner </a:t>
            </a:r>
          </a:p>
          <a:p>
            <a:pPr algn="ctr">
              <a:lnSpc>
                <a:spcPct val="150000"/>
              </a:lnSpc>
              <a:buClrTx/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英语角</a:t>
            </a:r>
          </a:p>
        </p:txBody>
      </p:sp>
      <p:sp>
        <p:nvSpPr>
          <p:cNvPr id="114703" name="文本框 114702"/>
          <p:cNvSpPr txBox="1"/>
          <p:nvPr/>
        </p:nvSpPr>
        <p:spPr>
          <a:xfrm>
            <a:off x="4653280" y="621030"/>
            <a:ext cx="41668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Computer training</a:t>
            </a:r>
          </a:p>
          <a:p>
            <a:pPr algn="ctr">
              <a:lnSpc>
                <a:spcPct val="150000"/>
              </a:lnSpc>
              <a:buClrTx/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电脑培训</a:t>
            </a:r>
          </a:p>
        </p:txBody>
      </p:sp>
      <p:pic>
        <p:nvPicPr>
          <p:cNvPr id="114704" name="图片 11470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8138" y="621030"/>
            <a:ext cx="4305300" cy="3262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6" name="图片 163845" descr="114330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723900"/>
            <a:ext cx="85344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8" name="矩形 163847"/>
          <p:cNvSpPr/>
          <p:nvPr/>
        </p:nvSpPr>
        <p:spPr>
          <a:xfrm>
            <a:off x="1149350" y="4762500"/>
            <a:ext cx="2478405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Music club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音乐俱乐部</a:t>
            </a:r>
          </a:p>
        </p:txBody>
      </p:sp>
      <p:sp>
        <p:nvSpPr>
          <p:cNvPr id="163849" name="矩形 163848"/>
          <p:cNvSpPr/>
          <p:nvPr/>
        </p:nvSpPr>
        <p:spPr>
          <a:xfrm>
            <a:off x="5181600" y="4811713"/>
            <a:ext cx="3497580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Football practice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足球训练</a:t>
            </a:r>
          </a:p>
        </p:txBody>
      </p:sp>
    </p:spTree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7"/>
          <p:cNvSpPr txBox="1"/>
          <p:nvPr/>
        </p:nvSpPr>
        <p:spPr>
          <a:xfrm>
            <a:off x="841375" y="473710"/>
            <a:ext cx="77241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Words and expressions</a:t>
            </a:r>
          </a:p>
        </p:txBody>
      </p:sp>
      <p:sp>
        <p:nvSpPr>
          <p:cNvPr id="175109" name="文本框 175108"/>
          <p:cNvSpPr txBox="1"/>
          <p:nvPr/>
        </p:nvSpPr>
        <p:spPr>
          <a:xfrm>
            <a:off x="7237730" y="4917123"/>
            <a:ext cx="19081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volunteer</a:t>
            </a:r>
          </a:p>
        </p:txBody>
      </p:sp>
      <p:pic>
        <p:nvPicPr>
          <p:cNvPr id="175110" name="图片 175109" descr="u=2333625034,10651415&amp;fm=27&amp;gp=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710" y="4584065"/>
            <a:ext cx="288988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11" name="图片 175110" descr="13-13-13-29-84463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2435" y="1355090"/>
            <a:ext cx="2698750" cy="2645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12" name="图片 175111" descr="512x512bb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68085" y="1354455"/>
            <a:ext cx="2759075" cy="2646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13" name="图片 175112" descr="435250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17135" y="4584065"/>
            <a:ext cx="2220595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14" name="图片 175113" descr="20150418H2218_KYPtU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82315" y="1355090"/>
            <a:ext cx="2842895" cy="2645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15" name="矩形 175114"/>
          <p:cNvSpPr/>
          <p:nvPr/>
        </p:nvSpPr>
        <p:spPr>
          <a:xfrm>
            <a:off x="722313" y="4000183"/>
            <a:ext cx="30607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volleyball  </a:t>
            </a:r>
          </a:p>
        </p:txBody>
      </p:sp>
      <p:sp>
        <p:nvSpPr>
          <p:cNvPr id="175116" name="矩形 175115"/>
          <p:cNvSpPr/>
          <p:nvPr/>
        </p:nvSpPr>
        <p:spPr>
          <a:xfrm>
            <a:off x="3388043" y="4000500"/>
            <a:ext cx="2879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chess </a:t>
            </a:r>
          </a:p>
        </p:txBody>
      </p:sp>
      <p:sp>
        <p:nvSpPr>
          <p:cNvPr id="175117" name="矩形 175116"/>
          <p:cNvSpPr/>
          <p:nvPr/>
        </p:nvSpPr>
        <p:spPr>
          <a:xfrm>
            <a:off x="6256973" y="4000183"/>
            <a:ext cx="27701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bingo </a:t>
            </a:r>
          </a:p>
        </p:txBody>
      </p:sp>
      <p:sp>
        <p:nvSpPr>
          <p:cNvPr id="175118" name="矩形 175117"/>
          <p:cNvSpPr/>
          <p:nvPr/>
        </p:nvSpPr>
        <p:spPr>
          <a:xfrm>
            <a:off x="3363278" y="4917440"/>
            <a:ext cx="17287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practice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/>
      <p:bldP spid="175115" grpId="0"/>
      <p:bldP spid="175116" grpId="0"/>
      <p:bldP spid="175117" grpId="0"/>
      <p:bldP spid="175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6"/>
          <p:cNvSpPr txBox="1"/>
          <p:nvPr/>
        </p:nvSpPr>
        <p:spPr>
          <a:xfrm>
            <a:off x="576580" y="513715"/>
            <a:ext cx="2808288" cy="5174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activity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volleyball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practice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chess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club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volunteer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bingo</a:t>
            </a:r>
          </a:p>
        </p:txBody>
      </p:sp>
      <p:sp>
        <p:nvSpPr>
          <p:cNvPr id="26631" name="Text Box 7"/>
          <p:cNvSpPr txBox="1"/>
          <p:nvPr/>
        </p:nvSpPr>
        <p:spPr>
          <a:xfrm>
            <a:off x="3711575" y="513715"/>
            <a:ext cx="5109845" cy="5169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活动</a:t>
            </a:r>
          </a:p>
          <a:p>
            <a:pPr>
              <a:lnSpc>
                <a:spcPct val="150000"/>
              </a:lnSpc>
            </a:pPr>
            <a:r>
              <a:rPr lang="zh-CN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</a:rPr>
              <a:t>排球；排球运动</a:t>
            </a:r>
          </a:p>
          <a:p>
            <a:pPr>
              <a:lnSpc>
                <a:spcPct val="150000"/>
              </a:lnSpc>
            </a:pPr>
            <a:r>
              <a:rPr lang="en-US" altLang="zh-CN" sz="3200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zh-CN" sz="3200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&amp;v.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练习</a:t>
            </a:r>
          </a:p>
          <a:p>
            <a:pPr>
              <a:lnSpc>
                <a:spcPct val="150000"/>
              </a:lnSpc>
            </a:pPr>
            <a:r>
              <a:rPr lang="zh-CN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</a:rPr>
              <a:t>国际象棋</a:t>
            </a:r>
          </a:p>
          <a:p>
            <a:pPr>
              <a:lnSpc>
                <a:spcPct val="150000"/>
              </a:lnSpc>
            </a:pPr>
            <a:r>
              <a:rPr lang="zh-CN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俱乐部；社团</a:t>
            </a:r>
          </a:p>
          <a:p>
            <a:pPr>
              <a:lnSpc>
                <a:spcPct val="150000"/>
              </a:lnSpc>
            </a:pPr>
            <a:r>
              <a:rPr lang="zh-CN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自愿帮助；</a:t>
            </a:r>
            <a:r>
              <a:rPr lang="zh-CN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志愿者</a:t>
            </a:r>
          </a:p>
          <a:p>
            <a:pPr>
              <a:lnSpc>
                <a:spcPct val="150000"/>
              </a:lnSpc>
            </a:pPr>
            <a:r>
              <a:rPr lang="zh-CN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宾戈游戏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/>
          <p:nvPr/>
        </p:nvSpPr>
        <p:spPr>
          <a:xfrm>
            <a:off x="458470" y="697230"/>
            <a:ext cx="4108450" cy="5185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both</a:t>
            </a:r>
            <a:endParaRPr lang="zh-CN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nothing </a:t>
            </a:r>
            <a:endParaRPr lang="zh-CN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come over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how about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be (not) good for...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be going to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lots of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tell stories</a:t>
            </a:r>
            <a:r>
              <a:rPr lang="zh-CN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                     </a:t>
            </a:r>
            <a:r>
              <a:rPr lang="zh-CN" altLang="zh-CN" sz="2800" b="1">
                <a:latin typeface="Times New Roman" panose="02020603050405020304" pitchFamily="18" charset="0"/>
                <a:ea typeface="楷体_GB2312" panose="02010609030101010101" charset="-122"/>
                <a:sym typeface="宋体" panose="02010600030101010101" pitchFamily="2" charset="-122"/>
              </a:rPr>
              <a:t>                   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4670425" y="697230"/>
            <a:ext cx="3926205" cy="5161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adj.&amp;pron.</a:t>
            </a:r>
            <a:r>
              <a:rPr lang="zh-CN" altLang="zh-CN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二者</a:t>
            </a:r>
            <a:r>
              <a:rPr lang="zh-CN" altLang="zh-CN" sz="2800" b="1" dirty="0">
                <a:latin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的</a:t>
            </a:r>
            <a:r>
              <a:rPr lang="zh-CN" altLang="zh-CN" sz="2800" b="1" dirty="0">
                <a:latin typeface="Times New Roman" panose="02020603050405020304" pitchFamily="18" charset="0"/>
                <a:sym typeface="+mn-ea"/>
              </a:rPr>
              <a:t>)</a:t>
            </a:r>
            <a:endParaRPr lang="zh-CN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n.&amp;pron.</a:t>
            </a:r>
            <a:r>
              <a:rPr lang="zh-CN" altLang="zh-CN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无事；无物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过来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怎么样；如何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对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……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（不）好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打算；将要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许多；大量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讲故事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/>
          <p:nvPr/>
        </p:nvSpPr>
        <p:spPr>
          <a:xfrm>
            <a:off x="458470" y="631825"/>
            <a:ext cx="4108450" cy="5185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do well in...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plant trees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take care of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borrow sth. from...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go on a trip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next week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in the future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楷体_GB2312" panose="02010609030101010101" charset="-122"/>
              </a:rPr>
              <a:t>enjoy sth. so much                     </a:t>
            </a:r>
            <a:r>
              <a:rPr lang="zh-CN" altLang="zh-CN" sz="2800" b="1">
                <a:latin typeface="Times New Roman" panose="02020603050405020304" pitchFamily="18" charset="0"/>
                <a:ea typeface="楷体_GB2312" panose="02010609030101010101" charset="-122"/>
                <a:sym typeface="宋体" panose="02010600030101010101" pitchFamily="2" charset="-122"/>
              </a:rPr>
              <a:t>                   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4777740" y="631825"/>
            <a:ext cx="3951605" cy="5181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……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（方面）做得好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植树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照顾；照料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从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……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借来某物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去旅行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下周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在将来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非常喜欢某物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16386"/>
          <p:cNvSpPr txBox="1"/>
          <p:nvPr/>
        </p:nvSpPr>
        <p:spPr>
          <a:xfrm>
            <a:off x="530225" y="1083310"/>
            <a:ext cx="8336280" cy="46380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★ Key words :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activity, volleyball, practice, chess, club, volunteer,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bingo, both, nothing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★ Key phrases :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come over, how about, be (not) good for..., 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be going to, lots of, tell stories, do well in..., 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plant trees, take care of, borrow sth. from..., 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go on a trip, next week, in the future, 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enjoy sth. so much</a:t>
            </a:r>
          </a:p>
        </p:txBody>
      </p:sp>
      <p:sp>
        <p:nvSpPr>
          <p:cNvPr id="5124" name="TextBox 8"/>
          <p:cNvSpPr txBox="1"/>
          <p:nvPr/>
        </p:nvSpPr>
        <p:spPr>
          <a:xfrm>
            <a:off x="2036128" y="447993"/>
            <a:ext cx="507206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Learning Targets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文本框 1"/>
          <p:cNvSpPr txBox="1"/>
          <p:nvPr/>
        </p:nvSpPr>
        <p:spPr>
          <a:xfrm>
            <a:off x="2790825" y="386080"/>
            <a:ext cx="39249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sp>
        <p:nvSpPr>
          <p:cNvPr id="181257" name="Text Box 9"/>
          <p:cNvSpPr txBox="1"/>
          <p:nvPr/>
        </p:nvSpPr>
        <p:spPr>
          <a:xfrm>
            <a:off x="407670" y="1154430"/>
            <a:ext cx="7086600" cy="64389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lIns="91413" tIns="45708" rIns="91413" bIns="4570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Listen and fill in the blanks.</a:t>
            </a:r>
            <a:endParaRPr lang="en-US" altLang="zh-CN" sz="3600" b="1" noProof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650" name="Rectangle 3"/>
          <p:cNvSpPr/>
          <p:nvPr/>
        </p:nvSpPr>
        <p:spPr>
          <a:xfrm>
            <a:off x="407670" y="1798320"/>
            <a:ext cx="8763000" cy="4615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J: Would you like to _______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 for dinner tomorrow?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S: </a:t>
            </a:r>
            <a:r>
              <a:rPr lang="zh-CN" altLang="zh-CN" sz="2800" b="1" dirty="0">
                <a:latin typeface="Times New Roman" panose="02020603050405020304" pitchFamily="18" charset="0"/>
              </a:rPr>
              <a:t>Sorry, Jim. I can’t. I have ______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zh-CN" altLang="zh-CN" sz="2800" b="1" dirty="0">
                <a:latin typeface="Times New Roman" panose="02020603050405020304" pitchFamily="18" charset="0"/>
              </a:rPr>
              <a:t>___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 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zh-CN" altLang="zh-CN" sz="2800" b="1" dirty="0">
                <a:latin typeface="Times New Roman" panose="02020603050405020304" pitchFamily="18" charset="0"/>
              </a:rPr>
              <a:t>_____ tomorrow. How about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 Wednesday?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J: </a:t>
            </a:r>
            <a:r>
              <a:rPr lang="zh-CN" altLang="zh-CN" sz="2800" b="1" dirty="0">
                <a:latin typeface="Times New Roman" panose="02020603050405020304" pitchFamily="18" charset="0"/>
              </a:rPr>
              <a:t>Hmm, Wednesday is not 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____</a:t>
            </a:r>
            <a:r>
              <a:rPr lang="zh-CN" altLang="zh-CN" sz="2800" b="1" dirty="0">
                <a:latin typeface="Times New Roman" panose="02020603050405020304" pitchFamily="18" charset="0"/>
              </a:rPr>
              <a:t>___ for me.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 I’m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____</a:t>
            </a:r>
            <a:r>
              <a:rPr lang="zh-CN" altLang="zh-CN" sz="2800" b="1" dirty="0">
                <a:latin typeface="Times New Roman" panose="02020603050405020304" pitchFamily="18" charset="0"/>
              </a:rPr>
              <a:t>_____ to the 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zh-CN" altLang="zh-CN" sz="2800" b="1" dirty="0">
                <a:latin typeface="Times New Roman" panose="02020603050405020304" pitchFamily="18" charset="0"/>
              </a:rPr>
              <a:t>________ after school.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     How about Thursday?</a:t>
            </a:r>
          </a:p>
        </p:txBody>
      </p:sp>
      <p:sp>
        <p:nvSpPr>
          <p:cNvPr id="28676" name="Text Box 4"/>
          <p:cNvSpPr txBox="1"/>
          <p:nvPr/>
        </p:nvSpPr>
        <p:spPr>
          <a:xfrm>
            <a:off x="3684905" y="1798320"/>
            <a:ext cx="17748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come over</a:t>
            </a:r>
          </a:p>
        </p:txBody>
      </p:sp>
      <p:sp>
        <p:nvSpPr>
          <p:cNvPr id="28677" name="Text Box 5"/>
          <p:cNvSpPr txBox="1"/>
          <p:nvPr/>
        </p:nvSpPr>
        <p:spPr>
          <a:xfrm>
            <a:off x="5132070" y="2435860"/>
            <a:ext cx="23622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volleyball</a:t>
            </a:r>
          </a:p>
        </p:txBody>
      </p:sp>
      <p:sp>
        <p:nvSpPr>
          <p:cNvPr id="28678" name="Text Box 6"/>
          <p:cNvSpPr txBox="1"/>
          <p:nvPr/>
        </p:nvSpPr>
        <p:spPr>
          <a:xfrm>
            <a:off x="919163" y="3060065"/>
            <a:ext cx="187166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practice</a:t>
            </a:r>
          </a:p>
        </p:txBody>
      </p:sp>
      <p:sp>
        <p:nvSpPr>
          <p:cNvPr id="28679" name="Text Box 7"/>
          <p:cNvSpPr txBox="1"/>
          <p:nvPr/>
        </p:nvSpPr>
        <p:spPr>
          <a:xfrm>
            <a:off x="4753610" y="4333240"/>
            <a:ext cx="1871663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good</a:t>
            </a:r>
          </a:p>
        </p:txBody>
      </p:sp>
      <p:sp>
        <p:nvSpPr>
          <p:cNvPr id="28680" name="Text Box 8"/>
          <p:cNvSpPr txBox="1"/>
          <p:nvPr/>
        </p:nvSpPr>
        <p:spPr>
          <a:xfrm>
            <a:off x="2097405" y="4991100"/>
            <a:ext cx="12954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going </a:t>
            </a:r>
          </a:p>
        </p:txBody>
      </p:sp>
      <p:sp>
        <p:nvSpPr>
          <p:cNvPr id="28681" name="Text Box 9"/>
          <p:cNvSpPr txBox="1"/>
          <p:nvPr/>
        </p:nvSpPr>
        <p:spPr>
          <a:xfrm>
            <a:off x="4674870" y="4991100"/>
            <a:ext cx="28194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chess club</a:t>
            </a:r>
          </a:p>
        </p:txBody>
      </p:sp>
      <p:pic>
        <p:nvPicPr>
          <p:cNvPr id="2" name="L19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8090" y="11791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/>
          <p:nvPr/>
        </p:nvSpPr>
        <p:spPr>
          <a:xfrm>
            <a:off x="442595" y="526415"/>
            <a:ext cx="8820150" cy="5908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S: I usually ______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 at the ___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on Thursdays. They often tell me lots of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________________. And sometimes we play ______.   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J: Maybe Friday?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S: </a:t>
            </a:r>
            <a:r>
              <a:rPr lang="zh-CN" altLang="zh-CN" sz="2800" b="1" dirty="0">
                <a:latin typeface="Times New Roman" panose="02020603050405020304" pitchFamily="18" charset="0"/>
              </a:rPr>
              <a:t>I have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</a:t>
            </a:r>
            <a:r>
              <a:rPr lang="zh-CN" altLang="zh-CN" sz="2800" b="1" dirty="0">
                <a:latin typeface="Times New Roman" panose="02020603050405020304" pitchFamily="18" charset="0"/>
              </a:rPr>
              <a:t>_____ classes on Fridays. I’m not _____ 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latin typeface="Times New Roman" panose="02020603050405020304" pitchFamily="18" charset="0"/>
              </a:rPr>
              <a:t>     well in math this year. What are 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latin typeface="Times New Roman" panose="02020603050405020304" pitchFamily="18" charset="0"/>
              </a:rPr>
              <a:t>     you 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</a:t>
            </a:r>
            <a:r>
              <a:rPr lang="zh-CN" altLang="zh-CN" sz="2800" b="1" dirty="0">
                <a:latin typeface="Times New Roman" panose="02020603050405020304" pitchFamily="18" charset="0"/>
              </a:rPr>
              <a:t>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</a:t>
            </a:r>
            <a:r>
              <a:rPr lang="zh-CN" altLang="zh-CN" sz="2800" b="1" dirty="0">
                <a:latin typeface="Times New Roman" panose="02020603050405020304" pitchFamily="18" charset="0"/>
              </a:rPr>
              <a:t>___ to do this weekend?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J: I’m 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 to the countryside with my dad. 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We are going to ___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 trees.</a:t>
            </a:r>
          </a:p>
        </p:txBody>
      </p:sp>
      <p:sp>
        <p:nvSpPr>
          <p:cNvPr id="29700" name="Text Box 4"/>
          <p:cNvSpPr txBox="1"/>
          <p:nvPr/>
        </p:nvSpPr>
        <p:spPr>
          <a:xfrm>
            <a:off x="5022850" y="526415"/>
            <a:ext cx="338455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Old Age Home</a:t>
            </a:r>
          </a:p>
        </p:txBody>
      </p:sp>
      <p:sp>
        <p:nvSpPr>
          <p:cNvPr id="29701" name="Text Box 5"/>
          <p:cNvSpPr txBox="1"/>
          <p:nvPr/>
        </p:nvSpPr>
        <p:spPr>
          <a:xfrm>
            <a:off x="771525" y="1669415"/>
            <a:ext cx="3824288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interesting stories</a:t>
            </a:r>
          </a:p>
        </p:txBody>
      </p:sp>
      <p:sp>
        <p:nvSpPr>
          <p:cNvPr id="29702" name="Text Box 6"/>
          <p:cNvSpPr txBox="1"/>
          <p:nvPr/>
        </p:nvSpPr>
        <p:spPr>
          <a:xfrm>
            <a:off x="7487920" y="1765935"/>
            <a:ext cx="14573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bingo</a:t>
            </a:r>
          </a:p>
        </p:txBody>
      </p:sp>
      <p:sp>
        <p:nvSpPr>
          <p:cNvPr id="29703" name="Text Box 7"/>
          <p:cNvSpPr txBox="1"/>
          <p:nvPr/>
        </p:nvSpPr>
        <p:spPr>
          <a:xfrm>
            <a:off x="2352040" y="434340"/>
            <a:ext cx="23622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volunteer</a:t>
            </a:r>
          </a:p>
        </p:txBody>
      </p:sp>
      <p:sp>
        <p:nvSpPr>
          <p:cNvPr id="29704" name="Text Box 8"/>
          <p:cNvSpPr txBox="1"/>
          <p:nvPr/>
        </p:nvSpPr>
        <p:spPr>
          <a:xfrm>
            <a:off x="1955165" y="3060700"/>
            <a:ext cx="14573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math</a:t>
            </a:r>
          </a:p>
        </p:txBody>
      </p:sp>
      <p:sp>
        <p:nvSpPr>
          <p:cNvPr id="29705" name="Text Box 9"/>
          <p:cNvSpPr txBox="1"/>
          <p:nvPr/>
        </p:nvSpPr>
        <p:spPr>
          <a:xfrm>
            <a:off x="7487920" y="3112135"/>
            <a:ext cx="193675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going</a:t>
            </a:r>
          </a:p>
        </p:txBody>
      </p:sp>
      <p:sp>
        <p:nvSpPr>
          <p:cNvPr id="29706" name="Text Box 10"/>
          <p:cNvSpPr txBox="1"/>
          <p:nvPr/>
        </p:nvSpPr>
        <p:spPr>
          <a:xfrm>
            <a:off x="1856740" y="4979670"/>
            <a:ext cx="155575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going</a:t>
            </a:r>
          </a:p>
        </p:txBody>
      </p:sp>
      <p:sp>
        <p:nvSpPr>
          <p:cNvPr id="29707" name="Text Box 11"/>
          <p:cNvSpPr txBox="1"/>
          <p:nvPr/>
        </p:nvSpPr>
        <p:spPr>
          <a:xfrm>
            <a:off x="1661795" y="4427220"/>
            <a:ext cx="23622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doing</a:t>
            </a:r>
          </a:p>
        </p:txBody>
      </p:sp>
      <p:sp>
        <p:nvSpPr>
          <p:cNvPr id="29708" name="Text Box 12"/>
          <p:cNvSpPr txBox="1"/>
          <p:nvPr/>
        </p:nvSpPr>
        <p:spPr>
          <a:xfrm>
            <a:off x="3309620" y="5697220"/>
            <a:ext cx="155575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plant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  <p:bldP spid="297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/>
          <p:nvPr/>
        </p:nvSpPr>
        <p:spPr>
          <a:xfrm>
            <a:off x="549593" y="676275"/>
            <a:ext cx="8713787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S: Hmm…We’re ___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 busy all week.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J: Well, what are you going to do this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evening?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S: ______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__!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J: _______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 coming over for dinner this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evening?</a:t>
            </a:r>
          </a:p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S: Sure!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3771583" y="676275"/>
            <a:ext cx="1411287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both</a:t>
            </a:r>
          </a:p>
        </p:txBody>
      </p:sp>
      <p:sp>
        <p:nvSpPr>
          <p:cNvPr id="30725" name="Text Box 5"/>
          <p:cNvSpPr txBox="1"/>
          <p:nvPr/>
        </p:nvSpPr>
        <p:spPr>
          <a:xfrm>
            <a:off x="1123315" y="1941195"/>
            <a:ext cx="22098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Nothing </a:t>
            </a:r>
          </a:p>
        </p:txBody>
      </p:sp>
      <p:sp>
        <p:nvSpPr>
          <p:cNvPr id="30726" name="Rectangle 6"/>
          <p:cNvSpPr/>
          <p:nvPr/>
        </p:nvSpPr>
        <p:spPr>
          <a:xfrm>
            <a:off x="1123315" y="2517775"/>
            <a:ext cx="25146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How about</a:t>
            </a:r>
          </a:p>
        </p:txBody>
      </p:sp>
      <p:pic>
        <p:nvPicPr>
          <p:cNvPr id="9219" name="Picture 15" descr="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865" y="3368040"/>
            <a:ext cx="3583305" cy="3288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638175" y="1348105"/>
            <a:ext cx="7867650" cy="50463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marL="381000" indent="-381000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1. What is Steven’s schedule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for </a:t>
            </a:r>
            <a:r>
              <a:rPr lang="zh-CN" altLang="zh-CN" b="1" dirty="0" smtClean="0">
                <a:latin typeface="Times New Roman" panose="02020603050405020304" pitchFamily="18" charset="0"/>
              </a:rPr>
              <a:t>tomorrow</a:t>
            </a:r>
            <a:r>
              <a:rPr lang="zh-CN" altLang="zh-CN" b="1" dirty="0">
                <a:latin typeface="Times New Roman" panose="02020603050405020304" pitchFamily="18" charset="0"/>
              </a:rPr>
              <a:t>?</a:t>
            </a:r>
          </a:p>
          <a:p>
            <a:pPr marL="381000" indent="-381000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b="1" dirty="0">
              <a:latin typeface="Times New Roman" panose="02020603050405020304" pitchFamily="18" charset="0"/>
            </a:endParaRPr>
          </a:p>
          <a:p>
            <a:pPr marL="381000" indent="-381000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2. What’s Jim’s schedule for Wednesday?</a:t>
            </a:r>
          </a:p>
          <a:p>
            <a:pPr marL="381000" indent="-381000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b="1" dirty="0">
              <a:latin typeface="Times New Roman" panose="02020603050405020304" pitchFamily="18" charset="0"/>
            </a:endParaRPr>
          </a:p>
          <a:p>
            <a:pPr marL="381000" indent="-381000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3. What’s Steven’s schedule for Thursday?</a:t>
            </a:r>
          </a:p>
          <a:p>
            <a:pPr marL="381000" indent="-381000" eaLnBrk="1" hangingPunct="1">
              <a:lnSpc>
                <a:spcPct val="150000"/>
              </a:lnSpc>
              <a:spcBef>
                <a:spcPct val="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b="1" dirty="0">
              <a:latin typeface="Times New Roman" panose="02020603050405020304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ct val="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b="1" dirty="0">
              <a:latin typeface="Times New Roman" panose="02020603050405020304" pitchFamily="18" charset="0"/>
            </a:endParaRPr>
          </a:p>
          <a:p>
            <a:pPr marL="381000" indent="-381000" eaLnBrk="1" hangingPunct="1">
              <a:lnSpc>
                <a:spcPct val="125000"/>
              </a:lnSpc>
              <a:spcBef>
                <a:spcPct val="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31748" name="Rectangle 4"/>
          <p:cNvSpPr/>
          <p:nvPr/>
        </p:nvSpPr>
        <p:spPr>
          <a:xfrm>
            <a:off x="940435" y="4604385"/>
            <a:ext cx="77597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usually volunteers at the Old Age Home on Thursdays. </a:t>
            </a:r>
          </a:p>
        </p:txBody>
      </p:sp>
      <p:sp>
        <p:nvSpPr>
          <p:cNvPr id="31749" name="Rectangle 5"/>
          <p:cNvSpPr/>
          <p:nvPr/>
        </p:nvSpPr>
        <p:spPr>
          <a:xfrm>
            <a:off x="940435" y="3164840"/>
            <a:ext cx="6369685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is going to the chess club after school.</a:t>
            </a:r>
          </a:p>
        </p:txBody>
      </p:sp>
      <p:sp>
        <p:nvSpPr>
          <p:cNvPr id="31750" name="Rectangle 6"/>
          <p:cNvSpPr/>
          <p:nvPr/>
        </p:nvSpPr>
        <p:spPr>
          <a:xfrm>
            <a:off x="940435" y="1888173"/>
            <a:ext cx="5757545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has volleyball practice tomorrow.</a:t>
            </a:r>
          </a:p>
        </p:txBody>
      </p:sp>
      <p:sp>
        <p:nvSpPr>
          <p:cNvPr id="30726" name="Rectangle 7"/>
          <p:cNvSpPr/>
          <p:nvPr/>
        </p:nvSpPr>
        <p:spPr>
          <a:xfrm>
            <a:off x="436880" y="706755"/>
            <a:ext cx="3790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Read and answer.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/>
          <p:nvPr/>
        </p:nvSpPr>
        <p:spPr>
          <a:xfrm>
            <a:off x="545216" y="608026"/>
            <a:ext cx="8178800" cy="52014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000" indent="-381000"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What’s Steven’s schedule for Friday?</a:t>
            </a:r>
          </a:p>
          <a:p>
            <a:pPr marL="381000" indent="-381000"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is Jim going to do this weekend?</a:t>
            </a:r>
          </a:p>
          <a:p>
            <a:pPr marL="381000" indent="-381000"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What is Steven going to do this evening?</a:t>
            </a:r>
          </a:p>
          <a:p>
            <a:pPr marL="381000" indent="-381000"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Rectangle 4"/>
          <p:cNvSpPr/>
          <p:nvPr/>
        </p:nvSpPr>
        <p:spPr>
          <a:xfrm>
            <a:off x="836488" y="2576471"/>
            <a:ext cx="7715250" cy="1307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going to the countryside with his dad. They are going to plant trees.</a:t>
            </a:r>
          </a:p>
        </p:txBody>
      </p:sp>
      <p:sp>
        <p:nvSpPr>
          <p:cNvPr id="32773" name="Rectangle 5"/>
          <p:cNvSpPr/>
          <p:nvPr/>
        </p:nvSpPr>
        <p:spPr>
          <a:xfrm>
            <a:off x="969010" y="1333500"/>
            <a:ext cx="7046913" cy="6612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math classes on Fridays.</a:t>
            </a:r>
          </a:p>
        </p:txBody>
      </p:sp>
      <p:sp>
        <p:nvSpPr>
          <p:cNvPr id="32774" name="Rectangle 6"/>
          <p:cNvSpPr/>
          <p:nvPr/>
        </p:nvSpPr>
        <p:spPr>
          <a:xfrm>
            <a:off x="823236" y="4426406"/>
            <a:ext cx="7715250" cy="6612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going to have dinner with Jim.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7" name="图片 106506" descr="7"/>
          <p:cNvPicPr>
            <a:picLocks noChangeAspect="1"/>
          </p:cNvPicPr>
          <p:nvPr/>
        </p:nvPicPr>
        <p:blipFill>
          <a:blip r:embed="rId4">
            <a:lum bright="17999"/>
          </a:blip>
          <a:stretch>
            <a:fillRect/>
          </a:stretch>
        </p:blipFill>
        <p:spPr>
          <a:xfrm>
            <a:off x="532765" y="2195830"/>
            <a:ext cx="8513445" cy="3694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8" name="图片 106507" descr="00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0750" y="3275330"/>
            <a:ext cx="401955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1" name="图片 106510" descr="00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97405" y="4994910"/>
            <a:ext cx="412750" cy="56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1257" name="Text Box 9"/>
          <p:cNvSpPr txBox="1"/>
          <p:nvPr/>
        </p:nvSpPr>
        <p:spPr>
          <a:xfrm>
            <a:off x="1104265" y="637540"/>
            <a:ext cx="7027545" cy="127127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lIns="91413" tIns="45708" rIns="91413" bIns="45708">
            <a:spAutoFit/>
          </a:bodyPr>
          <a:lstStyle/>
          <a:p>
            <a:pPr marL="490855" indent="-490855" algn="l">
              <a:lnSpc>
                <a:spcPct val="120000"/>
              </a:lnSpc>
              <a:buClr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What is Jim going to do this week? </a:t>
            </a:r>
            <a:endParaRPr lang="en-US" altLang="zh-CN" sz="3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90855" indent="-490855" algn="l">
              <a:lnSpc>
                <a:spcPct val="120000"/>
              </a:lnSpc>
              <a:buClr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Listen and tick the pictures.</a:t>
            </a:r>
            <a:endParaRPr lang="en-US" altLang="zh-CN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5300" y="716915"/>
            <a:ext cx="516255" cy="47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/>
              <a:t>1</a:t>
            </a:r>
          </a:p>
        </p:txBody>
      </p:sp>
      <p:pic>
        <p:nvPicPr>
          <p:cNvPr id="3" name="L19-No.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6265" y="9639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0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文本框 90115"/>
          <p:cNvSpPr txBox="1"/>
          <p:nvPr/>
        </p:nvSpPr>
        <p:spPr>
          <a:xfrm>
            <a:off x="948690" y="520176"/>
            <a:ext cx="7934960" cy="17173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Clr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Steven going to do? Read the lesson and write down his schedule for the week.</a:t>
            </a:r>
          </a:p>
        </p:txBody>
      </p:sp>
      <p:graphicFrame>
        <p:nvGraphicFramePr>
          <p:cNvPr id="90183" name="表格 90182"/>
          <p:cNvGraphicFramePr/>
          <p:nvPr/>
        </p:nvGraphicFramePr>
        <p:xfrm>
          <a:off x="583883" y="2336483"/>
          <a:ext cx="7976235" cy="4256088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0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Sunday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170" name="文本框 90169"/>
          <p:cNvSpPr txBox="1"/>
          <p:nvPr/>
        </p:nvSpPr>
        <p:spPr>
          <a:xfrm>
            <a:off x="3512503" y="2973705"/>
            <a:ext cx="3995737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Tx/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volleyball practice</a:t>
            </a:r>
          </a:p>
        </p:txBody>
      </p:sp>
      <p:sp>
        <p:nvSpPr>
          <p:cNvPr id="90171" name="文本框 90170"/>
          <p:cNvSpPr txBox="1"/>
          <p:nvPr/>
        </p:nvSpPr>
        <p:spPr>
          <a:xfrm>
            <a:off x="3512820" y="4096385"/>
            <a:ext cx="5761038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Tx/>
            </a:pP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volunteer at the Old Age Home</a:t>
            </a:r>
          </a:p>
        </p:txBody>
      </p:sp>
      <p:sp>
        <p:nvSpPr>
          <p:cNvPr id="90172" name="文本框 90171"/>
          <p:cNvSpPr txBox="1"/>
          <p:nvPr/>
        </p:nvSpPr>
        <p:spPr>
          <a:xfrm>
            <a:off x="3439478" y="4833620"/>
            <a:ext cx="331311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Tx/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math classes</a:t>
            </a:r>
          </a:p>
        </p:txBody>
      </p:sp>
      <p:sp>
        <p:nvSpPr>
          <p:cNvPr id="90178" name="矩形 90177"/>
          <p:cNvSpPr/>
          <p:nvPr/>
        </p:nvSpPr>
        <p:spPr>
          <a:xfrm>
            <a:off x="3512503" y="2312670"/>
            <a:ext cx="132905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nothing</a:t>
            </a:r>
          </a:p>
        </p:txBody>
      </p:sp>
      <p:sp>
        <p:nvSpPr>
          <p:cNvPr id="2" name="椭圆 1"/>
          <p:cNvSpPr/>
          <p:nvPr/>
        </p:nvSpPr>
        <p:spPr>
          <a:xfrm>
            <a:off x="432435" y="546542"/>
            <a:ext cx="516255" cy="47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0" grpId="0"/>
      <p:bldP spid="90171" grpId="0"/>
      <p:bldP spid="90172" grpId="0"/>
      <p:bldP spid="901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895350" y="1816100"/>
            <a:ext cx="8248650" cy="4703763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We _________________ (have) a party for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Mum’s birthday tomorrow.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2.    Alice _____________</a:t>
            </a: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__</a:t>
            </a:r>
            <a:r>
              <a:rPr lang="en-US" altLang="zh-CN" sz="2800" b="1" dirty="0">
                <a:latin typeface="Times New Roman" panose="02020603050405020304" pitchFamily="18" charset="0"/>
              </a:rPr>
              <a:t>___ (borrow) some books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from the library after school.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    My family _________________ (go) on a trip to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Beijing next week.</a:t>
            </a:r>
          </a:p>
        </p:txBody>
      </p:sp>
      <p:sp>
        <p:nvSpPr>
          <p:cNvPr id="52232" name="Text Box 8"/>
          <p:cNvSpPr txBox="1"/>
          <p:nvPr/>
        </p:nvSpPr>
        <p:spPr>
          <a:xfrm>
            <a:off x="1834833" y="1714500"/>
            <a:ext cx="3959225" cy="6612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are going to have</a:t>
            </a:r>
          </a:p>
        </p:txBody>
      </p:sp>
      <p:sp>
        <p:nvSpPr>
          <p:cNvPr id="52233" name="Rectangle 9"/>
          <p:cNvSpPr/>
          <p:nvPr/>
        </p:nvSpPr>
        <p:spPr>
          <a:xfrm>
            <a:off x="3520758" y="4886643"/>
            <a:ext cx="1351652" cy="6612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is going</a:t>
            </a:r>
          </a:p>
        </p:txBody>
      </p:sp>
      <p:sp>
        <p:nvSpPr>
          <p:cNvPr id="52234" name="Rectangle 10"/>
          <p:cNvSpPr/>
          <p:nvPr/>
        </p:nvSpPr>
        <p:spPr>
          <a:xfrm>
            <a:off x="2085975" y="3248343"/>
            <a:ext cx="4032250" cy="6612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is going to borrow</a:t>
            </a:r>
          </a:p>
        </p:txBody>
      </p:sp>
      <p:sp>
        <p:nvSpPr>
          <p:cNvPr id="71686" name="Text Box 123"/>
          <p:cNvSpPr txBox="1"/>
          <p:nvPr/>
        </p:nvSpPr>
        <p:spPr>
          <a:xfrm>
            <a:off x="1115695" y="638175"/>
            <a:ext cx="7491095" cy="1076325"/>
          </a:xfrm>
          <a:prstGeom prst="rect">
            <a:avLst/>
          </a:prstGeom>
          <a:gradFill rotWithShape="1">
            <a:gsLst>
              <a:gs pos="0">
                <a:srgbClr val="EEB00B">
                  <a:alpha val="29999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the blanks with the correct form of “be going to”.</a:t>
            </a:r>
          </a:p>
        </p:txBody>
      </p:sp>
      <p:sp>
        <p:nvSpPr>
          <p:cNvPr id="4" name="椭圆 3"/>
          <p:cNvSpPr/>
          <p:nvPr/>
        </p:nvSpPr>
        <p:spPr>
          <a:xfrm>
            <a:off x="395605" y="718820"/>
            <a:ext cx="662305" cy="569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/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  <p:bldP spid="52232" grpId="0"/>
      <p:bldP spid="52233" grpId="0"/>
      <p:bldP spid="52234" grpId="0"/>
      <p:bldP spid="7168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61988" y="784225"/>
            <a:ext cx="8482012" cy="565467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anchor="t"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4.    Tom and Jim _________________ (make) a model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plane together this weekend.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5.    I ________________ (be) a volleyball player in the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future. I enjoy volleyball so much!</a:t>
            </a:r>
          </a:p>
        </p:txBody>
      </p:sp>
      <p:sp>
        <p:nvSpPr>
          <p:cNvPr id="2" name="Rectangle 9"/>
          <p:cNvSpPr/>
          <p:nvPr/>
        </p:nvSpPr>
        <p:spPr>
          <a:xfrm>
            <a:off x="3209925" y="783590"/>
            <a:ext cx="2920928" cy="6612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are going to make</a:t>
            </a:r>
          </a:p>
        </p:txBody>
      </p:sp>
      <p:sp>
        <p:nvSpPr>
          <p:cNvPr id="3" name="Rectangle 9"/>
          <p:cNvSpPr/>
          <p:nvPr/>
        </p:nvSpPr>
        <p:spPr>
          <a:xfrm>
            <a:off x="1570038" y="2258695"/>
            <a:ext cx="2430474" cy="6612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am going to be</a:t>
            </a:r>
          </a:p>
        </p:txBody>
      </p:sp>
      <p:pic>
        <p:nvPicPr>
          <p:cNvPr id="10243" name="Picture 4" descr="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630" y="3919220"/>
            <a:ext cx="2508250" cy="2520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 descr="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0560" y="3919220"/>
            <a:ext cx="2627630" cy="2462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815" y="3918585"/>
            <a:ext cx="2453005" cy="24631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23"/>
          <p:cNvSpPr txBox="1"/>
          <p:nvPr/>
        </p:nvSpPr>
        <p:spPr>
          <a:xfrm>
            <a:off x="1111002" y="437321"/>
            <a:ext cx="746315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What are you going to do 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this week? Make up a dialogue.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6" name="Rectangle 4"/>
          <p:cNvSpPr/>
          <p:nvPr/>
        </p:nvSpPr>
        <p:spPr>
          <a:xfrm>
            <a:off x="647700" y="2147570"/>
            <a:ext cx="8121650" cy="576580"/>
          </a:xfrm>
          <a:prstGeom prst="rect">
            <a:avLst/>
          </a:prstGeom>
          <a:gradFill rotWithShape="1">
            <a:gsLst>
              <a:gs pos="0">
                <a:srgbClr val="00CC99">
                  <a:alpha val="29999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127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673100" y="2830830"/>
            <a:ext cx="8131175" cy="3548380"/>
          </a:xfrm>
          <a:prstGeom prst="rect">
            <a:avLst/>
          </a:prstGeom>
          <a:gradFill rotWithShape="1">
            <a:gsLst>
              <a:gs pos="0">
                <a:srgbClr val="FF0066">
                  <a:alpha val="29999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127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are you going to do after school on Wednesday?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I’m going to see a movie with my friends. What are you going to do on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I’m going to 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4" name="椭圆 3"/>
          <p:cNvSpPr/>
          <p:nvPr/>
        </p:nvSpPr>
        <p:spPr>
          <a:xfrm>
            <a:off x="395605" y="480280"/>
            <a:ext cx="662305" cy="688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ldLvl="0" animBg="1"/>
      <p:bldP spid="59396" grpId="0" build="p" animBg="1"/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16386"/>
          <p:cNvSpPr txBox="1"/>
          <p:nvPr/>
        </p:nvSpPr>
        <p:spPr>
          <a:xfrm>
            <a:off x="304800" y="381000"/>
            <a:ext cx="8612505" cy="53858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★ Key sentences: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1. What day is it today?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2. Would you like to come over for dinner tomorrow?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3. I have volleyball practice tomorrow. 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4. Wednesday is not good for me.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5. I usually volunteer at the Old Age Home on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Thursdays.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6. I'm not doing well in math this year.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7. We're both busy all week.</a:t>
            </a:r>
          </a:p>
          <a:p>
            <a:pPr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8. Nothing!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/>
          <p:nvPr/>
        </p:nvSpPr>
        <p:spPr>
          <a:xfrm>
            <a:off x="1209509" y="486989"/>
            <a:ext cx="7257415" cy="829945"/>
          </a:xfrm>
          <a:prstGeom prst="rect">
            <a:avLst/>
          </a:prstGeom>
          <a:solidFill>
            <a:srgbClr val="FFD963"/>
          </a:solidFill>
          <a:ln w="57150">
            <a:noFill/>
          </a:ln>
        </p:spPr>
        <p:txBody>
          <a:bodyPr wrap="square">
            <a:spAutoFit/>
          </a:bodyPr>
          <a:lstStyle/>
          <a:p>
            <a:pPr marL="457200" indent="-457200" algn="ctr" eaLnBrk="1" hangingPunct="1">
              <a:lnSpc>
                <a:spcPct val="150000"/>
              </a:lnSpc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89" name="文本框 1"/>
          <p:cNvSpPr txBox="1"/>
          <p:nvPr/>
        </p:nvSpPr>
        <p:spPr>
          <a:xfrm>
            <a:off x="2160104" y="681106"/>
            <a:ext cx="506233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初步了解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“be going to”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结构</a:t>
            </a:r>
            <a:endParaRPr lang="zh-CN" altLang="en-US" sz="3200" b="1" dirty="0">
              <a:solidFill>
                <a:srgbClr val="F31B9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5"/>
          <p:cNvSpPr/>
          <p:nvPr/>
        </p:nvSpPr>
        <p:spPr>
          <a:xfrm>
            <a:off x="355600" y="1655445"/>
            <a:ext cx="8432800" cy="5515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“be going to +</a:t>
            </a:r>
            <a:r>
              <a:rPr lang="en-US" altLang="en-US" sz="2800" b="1" dirty="0" err="1">
                <a:solidFill>
                  <a:srgbClr val="0000FF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动词原形”结构用来表示</a:t>
            </a:r>
            <a:r>
              <a:rPr lang="en-US" altLang="en-US" sz="2800" b="1" dirty="0" err="1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将来</a:t>
            </a:r>
            <a:r>
              <a:rPr lang="en-US" altLang="en-US" sz="2800" b="1" dirty="0" err="1">
                <a:solidFill>
                  <a:srgbClr val="0000FF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的动作或状态</a:t>
            </a:r>
            <a:r>
              <a:rPr lang="zh-CN" altLang="en-US" sz="2800" b="1" dirty="0">
                <a:solidFill>
                  <a:srgbClr val="0000FF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</a:p>
          <a:p>
            <a:pPr marL="0" lvl="0"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例：</a:t>
            </a:r>
            <a:r>
              <a:rPr lang="zh-CN" altLang="en-US" sz="2800" b="1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明晚你打算看一场电影吗？</a:t>
            </a:r>
          </a:p>
          <a:p>
            <a:pPr marL="0" lvl="0"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u="sng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Are you going to</a:t>
            </a:r>
            <a:r>
              <a:rPr lang="en-US" altLang="zh-CN" sz="2800" b="1" u="sng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 see/watch a movie tomorrow night?</a:t>
            </a:r>
          </a:p>
          <a:p>
            <a:pPr marL="0" lvl="0"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下周她不打算和我们一起去北京参观长城了。</a:t>
            </a:r>
            <a:endParaRPr lang="zh-CN" altLang="en-US" sz="2800" b="1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marL="0" lvl="0"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u="sng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She isn't going to Beijing to visit the Great Wall with us next week.</a:t>
            </a:r>
          </a:p>
          <a:p>
            <a:pPr marL="0" lvl="0"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b="1" u="sng" dirty="0">
              <a:solidFill>
                <a:srgbClr val="0000FF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/>
          <p:nvPr/>
        </p:nvSpPr>
        <p:spPr>
          <a:xfrm>
            <a:off x="467043" y="622935"/>
            <a:ext cx="8208962" cy="681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“be going to +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 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 几种常用句式。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94582" y="1305753"/>
          <a:ext cx="8181975" cy="429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9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en-US" sz="2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陈述句</a:t>
                      </a: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主语</a:t>
                      </a:r>
                      <a:r>
                        <a:rPr lang="en-US" altLang="zh-CN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+be (not) going to +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动词原形 </a:t>
                      </a:r>
                      <a:r>
                        <a:rPr lang="en-US" altLang="zh-CN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其它</a:t>
                      </a:r>
                      <a:r>
                        <a:rPr lang="en-US" altLang="zh-CN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 I am(not) going to watch a movie tonight.</a:t>
                      </a:r>
                      <a:endParaRPr lang="zh-CN" altLang="en-US" sz="2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0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一般疑问句</a:t>
                      </a: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 + 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主语 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 going to + 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动词原形 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其它？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 Is Eric going to visit his grandparents next month?  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0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特殊疑问句</a:t>
                      </a: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特殊疑问词 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 be + 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主语 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 going to + 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动词原形 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其它？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What are you going to do this Sunday?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en-US" sz="24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Where is she going to have fun this Friday?</a:t>
                      </a: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8"/>
          <p:cNvSpPr txBox="1"/>
          <p:nvPr/>
        </p:nvSpPr>
        <p:spPr>
          <a:xfrm>
            <a:off x="2124075" y="491173"/>
            <a:ext cx="50720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pic>
        <p:nvPicPr>
          <p:cNvPr id="33796" name="图片 1" descr="图片9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9845" y="491490"/>
            <a:ext cx="2534920" cy="1468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文本框 3"/>
          <p:cNvSpPr txBox="1"/>
          <p:nvPr/>
        </p:nvSpPr>
        <p:spPr>
          <a:xfrm>
            <a:off x="374098" y="1922449"/>
            <a:ext cx="836993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day is it today？　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这个句子主要用来询问星期几，回答时，要用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... today.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Today is...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【注意】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表示“星期几”的单词首字母都要大写。例：—What day is it today？今天星期几？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—It's Friday. 星期五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41985"/>
          <p:cNvSpPr/>
          <p:nvPr/>
        </p:nvSpPr>
        <p:spPr>
          <a:xfrm>
            <a:off x="297815" y="429260"/>
            <a:ext cx="8549005" cy="6232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2. Would you like to come over for dinner tomorrow？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sz="2800" b="1" dirty="0">
                <a:latin typeface="Times New Roman" panose="02020603050405020304" pitchFamily="18" charset="0"/>
              </a:rPr>
              <a:t>(1)“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 you like...？</a:t>
            </a:r>
            <a:r>
              <a:rPr sz="2800" b="1" dirty="0">
                <a:latin typeface="Times New Roman" panose="02020603050405020304" pitchFamily="18" charset="0"/>
              </a:rPr>
              <a:t>”中的like后面常接名词、代词和动词不定式，表示“你想要……吗？” 它与 “Do you want...？” 意思相近，但前者语气更委婉，用来礼貌地提出请求、征求对方的意见或委婉地提出建议。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例：—Would you like  </a:t>
            </a:r>
            <a:r>
              <a:rPr lang="en-US" altLang="zh-CN" sz="2800" b="1" dirty="0">
                <a:latin typeface="Times New Roman" panose="02020603050405020304" pitchFamily="18" charset="0"/>
              </a:rPr>
              <a:t>to meet</a:t>
            </a:r>
            <a:r>
              <a:rPr lang="zh-CN" sz="2800" b="1" dirty="0">
                <a:latin typeface="Times New Roman" panose="02020603050405020304" pitchFamily="18" charset="0"/>
              </a:rPr>
              <a:t> Emily and Carol?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           “你想见见艾米丽和卡罗尔吗？”       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        —Of course.I hear they are twins and play the 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            piano well. </a:t>
            </a:r>
            <a:r>
              <a:rPr lang="zh-CN" sz="2800" b="1" dirty="0">
                <a:latin typeface="Times New Roman" panose="02020603050405020304" pitchFamily="18" charset="0"/>
                <a:sym typeface="+mn-ea"/>
              </a:rPr>
              <a:t>“当然。我听说她们是双胞胎，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  <a:sym typeface="+mn-ea"/>
              </a:rPr>
              <a:t>            而且很会弹钢琴</a:t>
            </a:r>
            <a:r>
              <a:rPr lang="zh-CN" sz="2800" b="1" dirty="0" smtClean="0">
                <a:latin typeface="Times New Roman" panose="02020603050405020304" pitchFamily="18" charset="0"/>
                <a:sym typeface="+mn-ea"/>
              </a:rPr>
              <a:t>。”</a:t>
            </a:r>
            <a:endParaRPr 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41985"/>
          <p:cNvSpPr/>
          <p:nvPr/>
        </p:nvSpPr>
        <p:spPr>
          <a:xfrm>
            <a:off x="495300" y="621665"/>
            <a:ext cx="824611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【</a:t>
            </a:r>
            <a:r>
              <a:rPr sz="2800" b="1" dirty="0">
                <a:latin typeface="Times New Roman" panose="02020603050405020304" pitchFamily="18" charset="0"/>
              </a:rPr>
              <a:t>拓展</a:t>
            </a:r>
            <a:r>
              <a:rPr lang="zh-CN" sz="2800" b="1" dirty="0">
                <a:latin typeface="Times New Roman" panose="02020603050405020304" pitchFamily="18" charset="0"/>
              </a:rPr>
              <a:t>】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① </a:t>
            </a:r>
            <a:r>
              <a:rPr sz="2800" b="1" dirty="0">
                <a:latin typeface="Times New Roman" panose="02020603050405020304" pitchFamily="18" charset="0"/>
              </a:rPr>
              <a:t>“Would you want...？”的肯定回答常用Yes，please.或 Yes，I would love/like to. </a:t>
            </a:r>
            <a:r>
              <a:rPr lang="zh-CN" sz="2800" b="1" dirty="0">
                <a:latin typeface="Times New Roman" panose="02020603050405020304" pitchFamily="18" charset="0"/>
              </a:rPr>
              <a:t>。</a:t>
            </a:r>
            <a:r>
              <a:rPr sz="2800" b="1" dirty="0">
                <a:latin typeface="Times New Roman" panose="02020603050405020304" pitchFamily="18" charset="0"/>
              </a:rPr>
              <a:t>否定回答常用No，thanks.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②</a:t>
            </a:r>
            <a:r>
              <a:rPr sz="2800" b="1" dirty="0">
                <a:latin typeface="Times New Roman" panose="02020603050405020304" pitchFamily="18" charset="0"/>
              </a:rPr>
              <a:t>“Do you want...？”的肯定回答用：Yes，I do. 否定回答用：No，I don't.</a:t>
            </a:r>
          </a:p>
          <a:p>
            <a:pPr eaLnBrk="0" hangingPunct="0">
              <a:lnSpc>
                <a:spcPct val="150000"/>
              </a:lnSpc>
            </a:pPr>
            <a:r>
              <a:rPr sz="2800" b="1" dirty="0">
                <a:latin typeface="Times New Roman" panose="02020603050405020304" pitchFamily="18" charset="0"/>
              </a:rPr>
              <a:t>(2)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come over</a:t>
            </a:r>
            <a:r>
              <a:rPr sz="2800" b="1" dirty="0">
                <a:latin typeface="Times New Roman" panose="02020603050405020304" pitchFamily="18" charset="0"/>
              </a:rPr>
              <a:t>是动词短语，意为“过来，顺便来访”。其后可接for sth.表示“过来做某事”；接“to＋地点</a:t>
            </a:r>
          </a:p>
          <a:p>
            <a:pPr eaLnBrk="0" hangingPunct="0">
              <a:lnSpc>
                <a:spcPct val="150000"/>
              </a:lnSpc>
            </a:pPr>
            <a:r>
              <a:rPr sz="2800" b="1" dirty="0">
                <a:latin typeface="Times New Roman" panose="02020603050405020304" pitchFamily="18" charset="0"/>
              </a:rPr>
              <a:t>名词”表示“到某地来”。</a:t>
            </a:r>
            <a:r>
              <a:rPr lang="zh-CN" sz="2800" b="1" dirty="0">
                <a:latin typeface="Times New Roman" panose="02020603050405020304" pitchFamily="18" charset="0"/>
              </a:rPr>
              <a:t>例</a:t>
            </a:r>
            <a:r>
              <a:rPr sz="2800" b="1" dirty="0">
                <a:latin typeface="Times New Roman" panose="02020603050405020304" pitchFamily="18" charset="0"/>
              </a:rPr>
              <a:t>：Please come over to my house </a:t>
            </a:r>
            <a:r>
              <a:rPr lang="en-US" sz="2800" b="1" dirty="0">
                <a:latin typeface="Times New Roman" panose="02020603050405020304" pitchFamily="18" charset="0"/>
              </a:rPr>
              <a:t>and have a nice dinner </a:t>
            </a:r>
            <a:r>
              <a:rPr lang="en-US" sz="2800" b="1" dirty="0" smtClean="0">
                <a:latin typeface="Times New Roman" panose="02020603050405020304" pitchFamily="18" charset="0"/>
              </a:rPr>
              <a:t>with </a:t>
            </a:r>
            <a:r>
              <a:rPr lang="en-US" sz="2800" b="1" dirty="0">
                <a:latin typeface="Times New Roman" panose="02020603050405020304" pitchFamily="18" charset="0"/>
              </a:rPr>
              <a:t>us </a:t>
            </a:r>
            <a:r>
              <a:rPr sz="2800" b="1" dirty="0">
                <a:latin typeface="Times New Roman" panose="02020603050405020304" pitchFamily="18" charset="0"/>
              </a:rPr>
              <a:t>tonight. 今晚请到我家来</a:t>
            </a:r>
            <a:r>
              <a:rPr lang="zh-CN" sz="2800" b="1" dirty="0">
                <a:latin typeface="Times New Roman" panose="02020603050405020304" pitchFamily="18" charset="0"/>
              </a:rPr>
              <a:t>， 并吃一顿不错的晚餐</a:t>
            </a:r>
            <a:r>
              <a:rPr sz="2800" b="1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43009"/>
          <p:cNvSpPr/>
          <p:nvPr/>
        </p:nvSpPr>
        <p:spPr>
          <a:xfrm>
            <a:off x="459105" y="584835"/>
            <a:ext cx="831786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3. I have volleyball practice tomorrow.　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(1 )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volleyball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是名词，意为“排球”。当其与动词play搭配使用时，volleyball前面不能加定冠词the。注意：所有球类运动名词与play连用时，都不加定冠词the。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：It is fun to play volleyball. 打排球很好玩。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(2)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practice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是不可数名词，意为“练习”，强调经常性或系统性的重复练习。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：How much piano practice do you have this week？这一周你有多少钢琴练习？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45057"/>
          <p:cNvSpPr/>
          <p:nvPr/>
        </p:nvSpPr>
        <p:spPr>
          <a:xfrm>
            <a:off x="461645" y="619125"/>
            <a:ext cx="841565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4. How about Wednesday？</a:t>
            </a:r>
          </a:p>
          <a:p>
            <a:pPr eaLnBrk="0" hangingPunct="0">
              <a:lnSpc>
                <a:spcPct val="150000"/>
              </a:lnSpc>
            </a:pPr>
            <a:r>
              <a:rPr sz="2800" b="1" dirty="0">
                <a:latin typeface="Times New Roman" panose="02020603050405020304" pitchFamily="18" charset="0"/>
              </a:rPr>
              <a:t>“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about...？</a:t>
            </a:r>
            <a:r>
              <a:rPr sz="2800" b="1" dirty="0">
                <a:latin typeface="Times New Roman" panose="02020603050405020304" pitchFamily="18" charset="0"/>
              </a:rPr>
              <a:t>”这个句型常用来询问消息、征求意见或者建议，其后跟名词、代词或者动名词。</a:t>
            </a:r>
          </a:p>
          <a:p>
            <a:pPr eaLnBrk="0" hangingPunct="0">
              <a:lnSpc>
                <a:spcPct val="150000"/>
              </a:lnSpc>
            </a:pPr>
            <a:r>
              <a:rPr sz="2800" b="1" dirty="0">
                <a:latin typeface="Times New Roman" panose="02020603050405020304" pitchFamily="18" charset="0"/>
              </a:rPr>
              <a:t>它相当于：What about...？</a:t>
            </a:r>
          </a:p>
          <a:p>
            <a:pPr eaLnBrk="0" hangingPunct="0">
              <a:lnSpc>
                <a:spcPct val="15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例</a:t>
            </a:r>
            <a:r>
              <a:rPr sz="2800" b="1" dirty="0">
                <a:latin typeface="Times New Roman" panose="02020603050405020304" pitchFamily="18" charset="0"/>
              </a:rPr>
              <a:t>：How/What about this red scarf？这条红围巾如何？</a:t>
            </a:r>
          </a:p>
          <a:p>
            <a:pPr eaLnBrk="0" hangingPunct="0"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【拓展】</a:t>
            </a:r>
            <a:r>
              <a:rPr lang="zh-CN" sz="2800" b="1" dirty="0">
                <a:latin typeface="Times New Roman" panose="02020603050405020304" pitchFamily="18" charset="0"/>
              </a:rPr>
              <a:t>用于询问意见</a:t>
            </a:r>
            <a:r>
              <a:rPr lang="en-US" altLang="zh-CN" sz="2800" b="1" dirty="0"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latin typeface="Times New Roman" panose="02020603050405020304" pitchFamily="18" charset="0"/>
              </a:rPr>
              <a:t>建议的句型还有：① What do you think of… ② What's your opinion\suggestion?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Calibri" panose="020F0502020204030204" charset="0"/>
              </a:rPr>
              <a:t>③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we...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zh-CN" altLang="en-US" sz="2800" b="1" dirty="0">
                <a:latin typeface="Calibri" panose="020F0502020204030204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do sth.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46081"/>
          <p:cNvSpPr/>
          <p:nvPr/>
        </p:nvSpPr>
        <p:spPr>
          <a:xfrm>
            <a:off x="307340" y="603885"/>
            <a:ext cx="8529638" cy="597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5. Wednesday is not good for me.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good for </a:t>
            </a:r>
            <a:r>
              <a:rPr lang="en-US" altLang="zh-CN" sz="2800" b="1" dirty="0">
                <a:latin typeface="Times New Roman" panose="02020603050405020304" pitchFamily="18" charset="0"/>
              </a:rPr>
              <a:t>意为 “对……合适，对……有益”。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其中good是形容词，意为“合适的”，for意为“对于”。其反义短语为：be bad for对……不利; </a:t>
            </a:r>
            <a:r>
              <a:rPr lang="zh-CN" altLang="en-US" sz="2800" b="1" dirty="0">
                <a:latin typeface="Times New Roman" panose="02020603050405020304" pitchFamily="18" charset="0"/>
              </a:rPr>
              <a:t>对</a:t>
            </a:r>
            <a:r>
              <a:rPr lang="en-US" altLang="zh-CN" sz="28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</a:rPr>
              <a:t>有害</a:t>
            </a:r>
            <a:r>
              <a:rPr lang="en-US" altLang="zh-CN" sz="2800" b="1" dirty="0">
                <a:latin typeface="Times New Roman" panose="02020603050405020304" pitchFamily="18" charset="0"/>
              </a:rPr>
              <a:t>；</a:t>
            </a:r>
            <a:r>
              <a:rPr lang="zh-CN" altLang="en-US" sz="2800" b="1" dirty="0"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</a:rPr>
              <a:t>：Vegetables is good for your health，but junk food is bad for your health. </a:t>
            </a:r>
            <a:r>
              <a:rPr lang="zh-CN" altLang="en-US" sz="2800" b="1" dirty="0">
                <a:latin typeface="Times New Roman" panose="02020603050405020304" pitchFamily="18" charset="0"/>
              </a:rPr>
              <a:t>蔬菜</a:t>
            </a:r>
            <a:r>
              <a:rPr lang="en-US" altLang="zh-CN" sz="2800" b="1" dirty="0">
                <a:latin typeface="Times New Roman" panose="02020603050405020304" pitchFamily="18" charset="0"/>
              </a:rPr>
              <a:t>对你的健康有好处，但是垃圾食品对你的健康有害。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</a:rPr>
              <a:t>【学以致用】翻译句子。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吃太多盐对我们的健康不利。(no good for)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________________________________________　　　　</a:t>
            </a:r>
          </a:p>
        </p:txBody>
      </p:sp>
      <p:sp>
        <p:nvSpPr>
          <p:cNvPr id="169986" name="文本框 169985"/>
          <p:cNvSpPr txBox="1"/>
          <p:nvPr/>
        </p:nvSpPr>
        <p:spPr>
          <a:xfrm>
            <a:off x="538798" y="5888355"/>
            <a:ext cx="8066087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 too much salt is no good for our health.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46081"/>
          <p:cNvSpPr/>
          <p:nvPr/>
        </p:nvSpPr>
        <p:spPr>
          <a:xfrm>
            <a:off x="307340" y="603885"/>
            <a:ext cx="8529638" cy="6036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6. I usually volunteer at the Old Age Home on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    Thursdays.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volunteer </a:t>
            </a:r>
            <a:r>
              <a:rPr lang="en-US" altLang="zh-CN" sz="2800" b="1" dirty="0">
                <a:latin typeface="Times New Roman" panose="02020603050405020304" pitchFamily="18" charset="0"/>
              </a:rPr>
              <a:t>作动词，意为“自愿帮助; </a:t>
            </a:r>
            <a:r>
              <a:rPr lang="zh-CN" altLang="en-US" sz="2800" b="1" dirty="0">
                <a:latin typeface="Times New Roman" panose="02020603050405020304" pitchFamily="18" charset="0"/>
              </a:rPr>
              <a:t>做志愿工作</a:t>
            </a:r>
            <a:r>
              <a:rPr lang="en-US" altLang="zh-CN" sz="2800" b="1" dirty="0">
                <a:latin typeface="Times New Roman" panose="02020603050405020304" pitchFamily="18" charset="0"/>
              </a:rPr>
              <a:t> ”。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常用短语：volunteer to do sth. 自愿做某事。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</a:rPr>
              <a:t>：Do you volunteer to help others？你能自愿帮助其他人吗？</a:t>
            </a:r>
          </a:p>
          <a:p>
            <a:pPr ea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【拓展】</a:t>
            </a:r>
            <a:r>
              <a:rPr lang="zh-CN" altLang="en-US" sz="2800" b="1" dirty="0">
                <a:latin typeface="Times New Roman" panose="02020603050405020304" pitchFamily="18" charset="0"/>
              </a:rPr>
              <a:t>volunteer 还可以作可数名词，意为“志愿者”。例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2800" b="1" dirty="0" smtClean="0">
                <a:latin typeface="Times New Roman" panose="02020603050405020304" pitchFamily="18" charset="0"/>
                <a:sym typeface="+mn-ea"/>
              </a:rPr>
              <a:t>olunteer</a:t>
            </a:r>
            <a:r>
              <a:rPr lang="en-US" altLang="zh-CN" sz="2800" b="1" dirty="0" smtClean="0">
                <a:latin typeface="Times New Roman" panose="02020603050405020304" pitchFamily="18" charset="0"/>
                <a:sym typeface="+mn-ea"/>
              </a:rPr>
              <a:t>s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from different backgrounds </a:t>
            </a:r>
            <a:r>
              <a:rPr lang="en-US" altLang="zh-CN" sz="2800" b="1" dirty="0">
                <a:latin typeface="Times New Roman" panose="02020603050405020304" pitchFamily="18" charset="0"/>
              </a:rPr>
              <a:t>is like </a:t>
            </a:r>
            <a:r>
              <a:rPr lang="zh-CN" altLang="en-US" sz="2800" b="1" dirty="0">
                <a:latin typeface="Times New Roman" panose="02020603050405020304" pitchFamily="18" charset="0"/>
              </a:rPr>
              <a:t>part of one big family. 来自不同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背景的</a:t>
            </a:r>
            <a:r>
              <a:rPr lang="zh-CN" altLang="en-US" sz="2800" b="1" dirty="0">
                <a:latin typeface="Times New Roman" panose="02020603050405020304" pitchFamily="18" charset="0"/>
              </a:rPr>
              <a:t>志愿者感觉就像是一个大家庭中的一部分。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46081"/>
          <p:cNvSpPr/>
          <p:nvPr/>
        </p:nvSpPr>
        <p:spPr>
          <a:xfrm>
            <a:off x="307340" y="603885"/>
            <a:ext cx="8529638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7. We're both busy all week.</a:t>
            </a:r>
          </a:p>
          <a:p>
            <a:pPr eaLnBrk="0" hangingPunct="0">
              <a:lnSpc>
                <a:spcPct val="150000"/>
              </a:lnSpc>
            </a:pPr>
            <a:r>
              <a:rPr sz="2800" b="1" dirty="0">
                <a:latin typeface="Times New Roman" panose="02020603050405020304" pitchFamily="18" charset="0"/>
              </a:rPr>
              <a:t>   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辨析 </a:t>
            </a:r>
            <a:r>
              <a:rPr sz="2800" b="1" u="sng" dirty="0">
                <a:solidFill>
                  <a:srgbClr val="F31B90"/>
                </a:solidFill>
                <a:latin typeface="Times New Roman" panose="02020603050405020304" pitchFamily="18" charset="0"/>
              </a:rPr>
              <a:t>both与 all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" y="1987550"/>
            <a:ext cx="8179435" cy="458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矩形 174083"/>
          <p:cNvSpPr/>
          <p:nvPr/>
        </p:nvSpPr>
        <p:spPr>
          <a:xfrm>
            <a:off x="1722782" y="1033669"/>
            <a:ext cx="5121413" cy="1098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Objectives</a:t>
            </a:r>
          </a:p>
        </p:txBody>
      </p:sp>
      <p:sp>
        <p:nvSpPr>
          <p:cNvPr id="174085" name="文本框 174084"/>
          <p:cNvSpPr txBox="1"/>
          <p:nvPr/>
        </p:nvSpPr>
        <p:spPr>
          <a:xfrm>
            <a:off x="550545" y="2039620"/>
            <a:ext cx="8258175" cy="2445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Tx/>
            </a:pPr>
            <a:r>
              <a:rPr lang="en-US" altLang="zh-CN" sz="3400" b="1" dirty="0">
                <a:latin typeface="Times New Roman" panose="02020603050405020304" pitchFamily="18" charset="0"/>
              </a:rPr>
              <a:t>1. To learn to make an invitation and talk about after-school activities</a:t>
            </a:r>
          </a:p>
          <a:p>
            <a:pPr marL="457200" indent="-457200">
              <a:lnSpc>
                <a:spcPct val="150000"/>
              </a:lnSpc>
              <a:buClrTx/>
            </a:pPr>
            <a:r>
              <a:rPr lang="en-US" altLang="zh-CN" sz="3400" b="1" dirty="0">
                <a:latin typeface="Times New Roman" panose="02020603050405020304" pitchFamily="18" charset="0"/>
              </a:rPr>
              <a:t>2. To learn the new words and expressions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545" y="4485005"/>
            <a:ext cx="3966845" cy="2117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 r="-224"/>
          <a:stretch>
            <a:fillRect/>
          </a:stretch>
        </p:blipFill>
        <p:spPr>
          <a:xfrm>
            <a:off x="4599940" y="4687570"/>
            <a:ext cx="3772535" cy="1914525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46081"/>
          <p:cNvSpPr/>
          <p:nvPr/>
        </p:nvSpPr>
        <p:spPr>
          <a:xfrm>
            <a:off x="307340" y="471170"/>
            <a:ext cx="8529638" cy="6123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8. Nothing！</a:t>
            </a:r>
          </a:p>
          <a:p>
            <a:pPr eaLnBrk="0" hangingPunct="0">
              <a:lnSpc>
                <a:spcPct val="150000"/>
              </a:lnSpc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nothing </a:t>
            </a:r>
            <a:r>
              <a:rPr sz="2800" b="1" dirty="0">
                <a:latin typeface="Times New Roman" panose="02020603050405020304" pitchFamily="18" charset="0"/>
              </a:rPr>
              <a:t>是不定代词，意为 “没事，没什么，无物”。其用法有以下几点：</a:t>
            </a:r>
          </a:p>
          <a:p>
            <a:pPr eaLnBrk="0" hangingPunct="0">
              <a:lnSpc>
                <a:spcPct val="150000"/>
              </a:lnSpc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①</a:t>
            </a:r>
            <a:r>
              <a:rPr sz="2800" b="1" dirty="0">
                <a:latin typeface="Times New Roman" panose="02020603050405020304" pitchFamily="18" charset="0"/>
              </a:rPr>
              <a:t>当其作主语时，谓语动词要用单数形式。如：Nothing is more important than health.没有什么比健康更重要。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②</a:t>
            </a:r>
            <a:r>
              <a:rPr sz="2800" b="1" dirty="0">
                <a:latin typeface="Times New Roman" panose="02020603050405020304" pitchFamily="18" charset="0"/>
              </a:rPr>
              <a:t>当它被形容词修饰时，形容词要放在它的后面。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③</a:t>
            </a:r>
            <a:r>
              <a:rPr sz="2800" b="1" dirty="0">
                <a:latin typeface="Times New Roman" panose="02020603050405020304" pitchFamily="18" charset="0"/>
              </a:rPr>
              <a:t>当询问“打算做某事”时，如果没有什么安排，则可以用“Nothing！”作答；</a:t>
            </a:r>
          </a:p>
          <a:p>
            <a:pPr eaLnBrk="0" hangingPunct="0">
              <a:lnSpc>
                <a:spcPct val="100000"/>
              </a:lnSpc>
            </a:pPr>
            <a:r>
              <a:rPr lang="zh-CN" sz="2800" b="1" dirty="0">
                <a:latin typeface="Times New Roman" panose="02020603050405020304" pitchFamily="18" charset="0"/>
              </a:rPr>
              <a:t>例</a:t>
            </a:r>
            <a:r>
              <a:rPr sz="2800" b="1" dirty="0">
                <a:latin typeface="Times New Roman" panose="02020603050405020304" pitchFamily="18" charset="0"/>
              </a:rPr>
              <a:t>：—Do you have anything to do？你有什么事要做吗？—Nothing！没事！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标题 1"/>
          <p:cNvSpPr txBox="1"/>
          <p:nvPr/>
        </p:nvSpPr>
        <p:spPr>
          <a:xfrm>
            <a:off x="611188" y="29718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0" hangingPunct="0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  <p:sp>
        <p:nvSpPr>
          <p:cNvPr id="44034" name="文本占位符 50178"/>
          <p:cNvSpPr>
            <a:spLocks noGrp="1"/>
          </p:cNvSpPr>
          <p:nvPr/>
        </p:nvSpPr>
        <p:spPr>
          <a:xfrm>
            <a:off x="611505" y="1263650"/>
            <a:ext cx="8310245" cy="5122545"/>
          </a:xfrm>
          <a:prstGeom prst="rect">
            <a:avLst/>
          </a:prstGeom>
          <a:noFill/>
          <a:ln w="9525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118515" tIns="59258" rIns="118515" bIns="59258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 defTabSz="70485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1. </a:t>
            </a:r>
            <a:r>
              <a:rPr sz="2800" b="1" dirty="0">
                <a:latin typeface="Times New Roman" panose="02020603050405020304" pitchFamily="18" charset="0"/>
              </a:rPr>
              <a:t>—Would you like to join me in making cakes</a:t>
            </a:r>
          </a:p>
          <a:p>
            <a:pPr marL="476250" indent="-476250" defTabSz="704850" eaLnBrk="1" hangingPunct="1">
              <a:lnSpc>
                <a:spcPct val="150000"/>
              </a:lnSpc>
              <a:buNone/>
            </a:pPr>
            <a:r>
              <a:rPr sz="2800" b="1" dirty="0">
                <a:latin typeface="Times New Roman" panose="02020603050405020304" pitchFamily="18" charset="0"/>
              </a:rPr>
              <a:t>         tomorrow?</a:t>
            </a:r>
          </a:p>
          <a:p>
            <a:pPr marL="476250" indent="-476250" defTabSz="704850" eaLnBrk="1" hangingPunct="1">
              <a:lnSpc>
                <a:spcPct val="150000"/>
              </a:lnSpc>
              <a:buNone/>
            </a:pPr>
            <a:r>
              <a:rPr sz="2800" b="1" dirty="0">
                <a:latin typeface="Times New Roman" panose="02020603050405020304" pitchFamily="18" charset="0"/>
              </a:rPr>
              <a:t>     — ________. (2017·上海)</a:t>
            </a:r>
          </a:p>
          <a:p>
            <a:pPr marL="476250" indent="-476250" defTabSz="704850" eaLnBrk="1" hangingPunct="1">
              <a:lnSpc>
                <a:spcPct val="150000"/>
              </a:lnSpc>
              <a:buNone/>
            </a:pPr>
            <a:r>
              <a:rPr sz="2800" b="1" dirty="0">
                <a:latin typeface="Times New Roman" panose="02020603050405020304" pitchFamily="18" charset="0"/>
              </a:rPr>
              <a:t>    A．It doesn't matter.       B．Don't worry.</a:t>
            </a:r>
          </a:p>
          <a:p>
            <a:pPr marL="476250" indent="-476250" defTabSz="704850" eaLnBrk="1" hangingPunct="1">
              <a:lnSpc>
                <a:spcPct val="150000"/>
              </a:lnSpc>
              <a:buNone/>
            </a:pPr>
            <a:r>
              <a:rPr sz="2800" b="1" dirty="0">
                <a:latin typeface="Times New Roman" panose="02020603050405020304" pitchFamily="18" charset="0"/>
              </a:rPr>
              <a:t>    C．You're welcome.         D．I'd love to.</a:t>
            </a:r>
          </a:p>
          <a:p>
            <a:pPr marL="476250" indent="-476250" defTabSz="704850" eaLnBrk="1" hangingPunct="1">
              <a:lnSpc>
                <a:spcPct val="15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2. She often practices ________ on weekends.</a:t>
            </a:r>
          </a:p>
          <a:p>
            <a:pPr marL="476250" indent="-476250" defTabSz="704850" eaLnBrk="1" hangingPunct="1">
              <a:lnSpc>
                <a:spcPct val="15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A．sing　 B．sings    C．singing      D．to sing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                                 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0180" name="文本框 50179"/>
          <p:cNvSpPr txBox="1"/>
          <p:nvPr/>
        </p:nvSpPr>
        <p:spPr>
          <a:xfrm>
            <a:off x="1938655" y="2666048"/>
            <a:ext cx="615950" cy="735965"/>
          </a:xfrm>
          <a:prstGeom prst="rect">
            <a:avLst/>
          </a:prstGeom>
          <a:noFill/>
          <a:ln w="9525">
            <a:noFill/>
          </a:ln>
        </p:spPr>
        <p:txBody>
          <a:bodyPr wrap="none" lIns="91429" tIns="45715" rIns="91429" bIns="45715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 </a:t>
            </a:r>
          </a:p>
        </p:txBody>
      </p:sp>
      <p:sp>
        <p:nvSpPr>
          <p:cNvPr id="50181" name="文本框 50180"/>
          <p:cNvSpPr txBox="1"/>
          <p:nvPr/>
        </p:nvSpPr>
        <p:spPr>
          <a:xfrm>
            <a:off x="4758055" y="4844733"/>
            <a:ext cx="615950" cy="735965"/>
          </a:xfrm>
          <a:prstGeom prst="rect">
            <a:avLst/>
          </a:prstGeom>
          <a:noFill/>
          <a:ln w="9525">
            <a:noFill/>
          </a:ln>
        </p:spPr>
        <p:txBody>
          <a:bodyPr wrap="none" lIns="91429" tIns="45715" rIns="91429" bIns="45715">
            <a:spAutoFit/>
          </a:bodyPr>
          <a:lstStyle/>
          <a:p>
            <a:pPr algn="l" defTabSz="91313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7112" name="文本框 53256"/>
          <p:cNvSpPr txBox="1"/>
          <p:nvPr/>
        </p:nvSpPr>
        <p:spPr>
          <a:xfrm>
            <a:off x="441008" y="856615"/>
            <a:ext cx="5992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一、单项选择。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占位符 51201"/>
          <p:cNvSpPr>
            <a:spLocks noGrp="1"/>
          </p:cNvSpPr>
          <p:nvPr/>
        </p:nvSpPr>
        <p:spPr>
          <a:xfrm>
            <a:off x="382270" y="605155"/>
            <a:ext cx="8599805" cy="6051550"/>
          </a:xfrm>
          <a:prstGeom prst="rect">
            <a:avLst/>
          </a:prstGeom>
          <a:noFill/>
          <a:ln w="9525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118515" tIns="59258" rIns="118515" bIns="59258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 </a:t>
            </a:r>
            <a:r>
              <a:rPr sz="2800" b="1" dirty="0">
                <a:latin typeface="Times New Roman" panose="02020603050405020304" pitchFamily="18" charset="0"/>
              </a:rPr>
              <a:t>There are many tall trees on ________ sides of the 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800" b="1" dirty="0">
                <a:latin typeface="Times New Roman" panose="02020603050405020304" pitchFamily="18" charset="0"/>
              </a:rPr>
              <a:t>    river. (2017·湖南郴州)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800" b="1" dirty="0">
                <a:latin typeface="Times New Roman" panose="02020603050405020304" pitchFamily="18" charset="0"/>
              </a:rPr>
              <a:t>    A．both    B．all    C．either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4. He lives happily with his three dogs. ________of 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them are part of his family.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A．Both　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B．All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C．None　	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D．Neither                                            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03" name="文本框 51202"/>
          <p:cNvSpPr txBox="1"/>
          <p:nvPr/>
        </p:nvSpPr>
        <p:spPr>
          <a:xfrm>
            <a:off x="6680518" y="2506663"/>
            <a:ext cx="998537" cy="735965"/>
          </a:xfrm>
          <a:prstGeom prst="rect">
            <a:avLst/>
          </a:prstGeom>
          <a:noFill/>
          <a:ln w="9525">
            <a:noFill/>
          </a:ln>
        </p:spPr>
        <p:txBody>
          <a:bodyPr lIns="91429" tIns="45715" rIns="91429" bIns="45715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 </a:t>
            </a:r>
          </a:p>
        </p:txBody>
      </p:sp>
      <p:sp>
        <p:nvSpPr>
          <p:cNvPr id="51204" name="文本框 51203"/>
          <p:cNvSpPr txBox="1"/>
          <p:nvPr/>
        </p:nvSpPr>
        <p:spPr>
          <a:xfrm>
            <a:off x="5594033" y="604838"/>
            <a:ext cx="615950" cy="735965"/>
          </a:xfrm>
          <a:prstGeom prst="rect">
            <a:avLst/>
          </a:prstGeom>
          <a:noFill/>
          <a:ln w="9525">
            <a:noFill/>
          </a:ln>
        </p:spPr>
        <p:txBody>
          <a:bodyPr wrap="none" lIns="91429" tIns="45715" rIns="91429" bIns="45715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520" y="3324860"/>
            <a:ext cx="1950085" cy="3105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95" y="4372610"/>
            <a:ext cx="2133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占位符 51201"/>
          <p:cNvSpPr>
            <a:spLocks noGrp="1"/>
          </p:cNvSpPr>
          <p:nvPr/>
        </p:nvSpPr>
        <p:spPr>
          <a:xfrm>
            <a:off x="382270" y="605155"/>
            <a:ext cx="8599805" cy="6051550"/>
          </a:xfrm>
          <a:prstGeom prst="rect">
            <a:avLst/>
          </a:prstGeom>
          <a:noFill/>
          <a:ln w="9525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118515" tIns="59258" rIns="118515" bIns="59258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5. </a:t>
            </a:r>
            <a:r>
              <a:rPr sz="2800" b="1" dirty="0">
                <a:latin typeface="Times New Roman" panose="02020603050405020304" pitchFamily="18" charset="0"/>
              </a:rPr>
              <a:t>—Doctor，what's wrong with me?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800" b="1" dirty="0">
                <a:latin typeface="Times New Roman" panose="02020603050405020304" pitchFamily="18" charset="0"/>
              </a:rPr>
              <a:t>    — ________serious.You have just got a cold. (2017·江苏宿迁)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800" b="1" dirty="0">
                <a:latin typeface="Times New Roman" panose="02020603050405020304" pitchFamily="18" charset="0"/>
              </a:rPr>
              <a:t>   A．Something　	   B．Nothing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sz="2800" b="1" dirty="0">
                <a:latin typeface="Times New Roman" panose="02020603050405020304" pitchFamily="18" charset="0"/>
              </a:rPr>
              <a:t>  C．Everything　	   D．Anythin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6. —Which of the two subjects do you like，P.E. or 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music?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— ________. They are really interesting.　　　　　　　　　　　　　　　　　　</a:t>
            </a:r>
          </a:p>
          <a:p>
            <a:pPr marL="476250" indent="-476250" defTabSz="704850" eaLnBrk="1" hangingPunct="1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A．Neither　	B．Both　     C．None                                            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03" name="文本框 51202"/>
          <p:cNvSpPr txBox="1"/>
          <p:nvPr/>
        </p:nvSpPr>
        <p:spPr>
          <a:xfrm>
            <a:off x="1617663" y="5047298"/>
            <a:ext cx="998537" cy="735965"/>
          </a:xfrm>
          <a:prstGeom prst="rect">
            <a:avLst/>
          </a:prstGeom>
          <a:noFill/>
          <a:ln w="9525">
            <a:noFill/>
          </a:ln>
        </p:spPr>
        <p:txBody>
          <a:bodyPr lIns="91429" tIns="45715" rIns="91429" bIns="45715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04" name="文本框 51203"/>
          <p:cNvSpPr txBox="1"/>
          <p:nvPr/>
        </p:nvSpPr>
        <p:spPr>
          <a:xfrm>
            <a:off x="1818323" y="1319213"/>
            <a:ext cx="596900" cy="735965"/>
          </a:xfrm>
          <a:prstGeom prst="rect">
            <a:avLst/>
          </a:prstGeom>
          <a:noFill/>
          <a:ln w="9525">
            <a:noFill/>
          </a:ln>
        </p:spPr>
        <p:txBody>
          <a:bodyPr wrap="none" lIns="91429" tIns="45715" rIns="91429" bIns="45715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14350" y="1479550"/>
            <a:ext cx="8281670" cy="5262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我要把这张照片放在我的书桌上。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ClrTx/>
            </a:pP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I ____ ______ ____ ____ this picture on my desk.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明天李婷会骑自行车去书店吗？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ClrTx/>
            </a:pP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_____ Li Ting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______ ____ ____ 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a bike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to the bookshop tomorrow?</a:t>
            </a:r>
          </a:p>
          <a:p>
            <a:pPr marL="609600" indent="-609600"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城市里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没什么有趣的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为什么不去乡下野餐呢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marL="609600" indent="-609600"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There's ________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city. Why not</a:t>
            </a:r>
          </a:p>
          <a:p>
            <a:pPr marL="609600" indent="-609600"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have a picnic in the countryside?</a:t>
            </a:r>
          </a:p>
        </p:txBody>
      </p:sp>
      <p:sp>
        <p:nvSpPr>
          <p:cNvPr id="47112" name="文本框 53256"/>
          <p:cNvSpPr txBox="1"/>
          <p:nvPr/>
        </p:nvSpPr>
        <p:spPr>
          <a:xfrm>
            <a:off x="434975" y="803275"/>
            <a:ext cx="81108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二、根据汉语提示完成句子</a:t>
            </a:r>
            <a:r>
              <a:rPr lang="en-US" altLang="zh-CN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一空一词。</a:t>
            </a:r>
          </a:p>
        </p:txBody>
      </p:sp>
      <p:sp>
        <p:nvSpPr>
          <p:cNvPr id="165891" name="矩形 165890"/>
          <p:cNvSpPr/>
          <p:nvPr/>
        </p:nvSpPr>
        <p:spPr>
          <a:xfrm>
            <a:off x="1257327" y="2295608"/>
            <a:ext cx="3525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am  going       to   put</a:t>
            </a:r>
          </a:p>
        </p:txBody>
      </p:sp>
      <p:sp>
        <p:nvSpPr>
          <p:cNvPr id="165893" name="矩形 165892"/>
          <p:cNvSpPr/>
          <p:nvPr/>
        </p:nvSpPr>
        <p:spPr>
          <a:xfrm>
            <a:off x="3171825" y="3503128"/>
            <a:ext cx="3002280" cy="5965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going    to    ride</a:t>
            </a:r>
          </a:p>
        </p:txBody>
      </p:sp>
      <p:sp>
        <p:nvSpPr>
          <p:cNvPr id="165894" name="矩形 165893"/>
          <p:cNvSpPr/>
          <p:nvPr/>
        </p:nvSpPr>
        <p:spPr>
          <a:xfrm>
            <a:off x="1035685" y="3605530"/>
            <a:ext cx="523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3" name="矩形 2"/>
          <p:cNvSpPr/>
          <p:nvPr/>
        </p:nvSpPr>
        <p:spPr>
          <a:xfrm>
            <a:off x="2045335" y="5412214"/>
            <a:ext cx="3591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nothing    interesting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165893" grpId="0"/>
      <p:bldP spid="165894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5740" y="647700"/>
            <a:ext cx="845121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越来越</a:t>
            </a:r>
            <a:r>
              <a:rPr 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多的年轻教师自愿去农村教书。</a:t>
            </a:r>
          </a:p>
          <a:p>
            <a:pPr indent="0">
              <a:lnSpc>
                <a:spcPct val="150000"/>
              </a:lnSpc>
            </a:pPr>
            <a:r>
              <a:rPr 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young teachers __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to</a:t>
            </a:r>
          </a:p>
          <a:p>
            <a:pPr indent="0">
              <a:lnSpc>
                <a:spcPct val="150000"/>
              </a:lnSpc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teach in the countryside.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0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吃太多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垃圾食品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对我们的健康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不好。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indent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Eating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 _______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junk food is not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health.</a:t>
            </a:r>
          </a:p>
          <a:p>
            <a:pPr indent="0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海</a:t>
            </a:r>
            <a:r>
              <a:rPr 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伦希望我们尽可能多说英语，因为熟能生巧。</a:t>
            </a:r>
          </a:p>
          <a:p>
            <a:pPr indent="0">
              <a:lnSpc>
                <a:spcPct val="150000"/>
              </a:lnSpc>
            </a:pPr>
            <a:r>
              <a:rPr 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Helen </a:t>
            </a:r>
            <a:r>
              <a:rPr 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hopes us to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 _______</a:t>
            </a:r>
            <a:r>
              <a:rPr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as much as</a:t>
            </a:r>
          </a:p>
          <a:p>
            <a:pPr indent="0">
              <a:lnSpc>
                <a:spcPct val="150000"/>
              </a:lnSpc>
            </a:pPr>
            <a:r>
              <a:rPr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possible because practice ________ perfect.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0248" name="Rectangle 8"/>
          <p:cNvSpPr/>
          <p:nvPr/>
        </p:nvSpPr>
        <p:spPr>
          <a:xfrm>
            <a:off x="5986463" y="1435100"/>
            <a:ext cx="16249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volunteer</a:t>
            </a:r>
          </a:p>
        </p:txBody>
      </p:sp>
      <p:sp>
        <p:nvSpPr>
          <p:cNvPr id="2" name="Rectangle 8"/>
          <p:cNvSpPr/>
          <p:nvPr/>
        </p:nvSpPr>
        <p:spPr>
          <a:xfrm>
            <a:off x="2369835" y="3321299"/>
            <a:ext cx="224131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        much</a:t>
            </a:r>
          </a:p>
        </p:txBody>
      </p:sp>
      <p:sp>
        <p:nvSpPr>
          <p:cNvPr id="3" name="Rectangle 8"/>
          <p:cNvSpPr/>
          <p:nvPr/>
        </p:nvSpPr>
        <p:spPr>
          <a:xfrm>
            <a:off x="7454583" y="3361055"/>
            <a:ext cx="92365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4" name="Rectangle 8"/>
          <p:cNvSpPr/>
          <p:nvPr/>
        </p:nvSpPr>
        <p:spPr>
          <a:xfrm>
            <a:off x="1173798" y="4030345"/>
            <a:ext cx="6369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for</a:t>
            </a:r>
          </a:p>
        </p:txBody>
      </p:sp>
      <p:sp>
        <p:nvSpPr>
          <p:cNvPr id="5" name="Rectangle 8"/>
          <p:cNvSpPr/>
          <p:nvPr/>
        </p:nvSpPr>
        <p:spPr>
          <a:xfrm>
            <a:off x="5130483" y="5934075"/>
            <a:ext cx="116249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makes</a:t>
            </a:r>
          </a:p>
        </p:txBody>
      </p:sp>
      <p:sp>
        <p:nvSpPr>
          <p:cNvPr id="6" name="Rectangle 8"/>
          <p:cNvSpPr/>
          <p:nvPr/>
        </p:nvSpPr>
        <p:spPr>
          <a:xfrm>
            <a:off x="4037330" y="5281295"/>
            <a:ext cx="2578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speak    English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8" grpId="0"/>
      <p:bldP spid="2" grpId="0"/>
      <p:bldP spid="3" grpId="0"/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21" name="文本框 161820"/>
          <p:cNvSpPr txBox="1"/>
          <p:nvPr/>
        </p:nvSpPr>
        <p:spPr>
          <a:xfrm>
            <a:off x="599123" y="1281113"/>
            <a:ext cx="8135937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</a:rPr>
              <a:t>1. We _______________ (have) a party 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</a:rPr>
              <a:t>     for Mum’s birthday tomorrow. 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</a:rPr>
              <a:t>2. Alice _________________ (borrow) 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</a:rPr>
              <a:t>    some books from the library after school.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</a:rPr>
              <a:t>3. My family ____________ (go) on a trip 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</a:rPr>
              <a:t>    to Beijing next week.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</a:rPr>
              <a:t>4. 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Tom and Jim _________________  (make) a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model plane together this weekend.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61822" name="文本框 161821"/>
          <p:cNvSpPr txBox="1"/>
          <p:nvPr/>
        </p:nvSpPr>
        <p:spPr>
          <a:xfrm>
            <a:off x="1558042" y="1206846"/>
            <a:ext cx="3817938" cy="6612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going to have</a:t>
            </a:r>
          </a:p>
        </p:txBody>
      </p:sp>
      <p:sp>
        <p:nvSpPr>
          <p:cNvPr id="161823" name="文本框 161822"/>
          <p:cNvSpPr txBox="1"/>
          <p:nvPr/>
        </p:nvSpPr>
        <p:spPr>
          <a:xfrm>
            <a:off x="1870986" y="2518575"/>
            <a:ext cx="3817938" cy="6612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going to borrow</a:t>
            </a:r>
          </a:p>
        </p:txBody>
      </p:sp>
      <p:sp>
        <p:nvSpPr>
          <p:cNvPr id="161824" name="文本框 161823"/>
          <p:cNvSpPr txBox="1"/>
          <p:nvPr/>
        </p:nvSpPr>
        <p:spPr>
          <a:xfrm>
            <a:off x="2675821" y="3861201"/>
            <a:ext cx="2663825" cy="6612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going to go  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2" name="文本框 53256"/>
          <p:cNvSpPr txBox="1"/>
          <p:nvPr/>
        </p:nvSpPr>
        <p:spPr>
          <a:xfrm>
            <a:off x="624205" y="697865"/>
            <a:ext cx="81108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1638E8"/>
                </a:solidFill>
                <a:latin typeface="宋体" panose="02010600030101010101" pitchFamily="2" charset="-122"/>
              </a:rPr>
              <a:t>三、用</a:t>
            </a:r>
            <a:r>
              <a:rPr lang="en-US" altLang="zh-CN" sz="3200" b="1" dirty="0">
                <a:solidFill>
                  <a:srgbClr val="1638E8"/>
                </a:solidFill>
                <a:latin typeface="Arial" panose="020B0604020202020204" pitchFamily="34" charset="0"/>
                <a:sym typeface="+mn-ea"/>
              </a:rPr>
              <a:t>“be going to” </a:t>
            </a:r>
            <a:r>
              <a:rPr lang="zh-CN" altLang="en-US" sz="3200" b="1" dirty="0">
                <a:solidFill>
                  <a:srgbClr val="1638E8"/>
                </a:solidFill>
                <a:latin typeface="Arial" panose="020B0604020202020204" pitchFamily="34" charset="0"/>
                <a:sym typeface="+mn-ea"/>
              </a:rPr>
              <a:t>的适当形式填空</a:t>
            </a:r>
            <a:r>
              <a:rPr lang="zh-CN" altLang="en-US" sz="3200" b="1" dirty="0">
                <a:solidFill>
                  <a:srgbClr val="1638E8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67941" name="文本框 167940"/>
          <p:cNvSpPr txBox="1"/>
          <p:nvPr/>
        </p:nvSpPr>
        <p:spPr>
          <a:xfrm>
            <a:off x="3093417" y="5158215"/>
            <a:ext cx="39608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going to make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2" grpId="0"/>
      <p:bldP spid="161823" grpId="0"/>
      <p:bldP spid="161824" grpId="0"/>
      <p:bldP spid="1679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/>
          <p:nvPr/>
        </p:nvSpPr>
        <p:spPr>
          <a:xfrm>
            <a:off x="411798" y="1437323"/>
            <a:ext cx="8604250" cy="4700774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How many _______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（活动）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did they take part in last weekend?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There is ______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（无物）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but a table in the room.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My brother enjoys playing ______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（国际象棋）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 but I don’t.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Look! The girls are playing ________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（排球）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on the playground.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Danny joined two ______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（俱乐部）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at the same time.</a:t>
            </a:r>
          </a:p>
        </p:txBody>
      </p:sp>
      <p:sp>
        <p:nvSpPr>
          <p:cNvPr id="57348" name="Rectangle 4"/>
          <p:cNvSpPr/>
          <p:nvPr/>
        </p:nvSpPr>
        <p:spPr>
          <a:xfrm>
            <a:off x="411798" y="717868"/>
            <a:ext cx="88703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+mn-ea"/>
                <a:cs typeface="+mn-ea"/>
              </a:rPr>
              <a:t>四、</a:t>
            </a:r>
            <a:r>
              <a:rPr lang="en-US" altLang="en-US" b="1" dirty="0">
                <a:solidFill>
                  <a:srgbClr val="0000FF"/>
                </a:solidFill>
                <a:latin typeface="+mn-ea"/>
                <a:cs typeface="+mn-ea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n-ea"/>
                <a:cs typeface="+mn-ea"/>
              </a:rPr>
              <a:t>根据括号中所给的汉语用适当的词语填空</a:t>
            </a:r>
            <a:r>
              <a:rPr lang="en-US" altLang="en-US" b="1" dirty="0">
                <a:solidFill>
                  <a:srgbClr val="0000FF"/>
                </a:solidFill>
                <a:latin typeface="+mn-ea"/>
                <a:cs typeface="+mn-ea"/>
              </a:rPr>
              <a:t>。</a:t>
            </a:r>
          </a:p>
        </p:txBody>
      </p:sp>
      <p:sp>
        <p:nvSpPr>
          <p:cNvPr id="57349" name="Text Box 5"/>
          <p:cNvSpPr txBox="1"/>
          <p:nvPr/>
        </p:nvSpPr>
        <p:spPr>
          <a:xfrm>
            <a:off x="2387738" y="1477397"/>
            <a:ext cx="19431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activities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57350" name="Text Box 6"/>
          <p:cNvSpPr txBox="1"/>
          <p:nvPr/>
        </p:nvSpPr>
        <p:spPr>
          <a:xfrm>
            <a:off x="2056503" y="2471448"/>
            <a:ext cx="20161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nothing</a:t>
            </a:r>
          </a:p>
        </p:txBody>
      </p:sp>
      <p:sp>
        <p:nvSpPr>
          <p:cNvPr id="57351" name="Text Box 7"/>
          <p:cNvSpPr txBox="1"/>
          <p:nvPr/>
        </p:nvSpPr>
        <p:spPr>
          <a:xfrm>
            <a:off x="5019606" y="3013821"/>
            <a:ext cx="165735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chess</a:t>
            </a:r>
          </a:p>
        </p:txBody>
      </p:sp>
      <p:sp>
        <p:nvSpPr>
          <p:cNvPr id="57352" name="Text Box 8"/>
          <p:cNvSpPr txBox="1"/>
          <p:nvPr/>
        </p:nvSpPr>
        <p:spPr>
          <a:xfrm>
            <a:off x="5034169" y="3950239"/>
            <a:ext cx="20875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volleyball</a:t>
            </a:r>
          </a:p>
        </p:txBody>
      </p:sp>
      <p:sp>
        <p:nvSpPr>
          <p:cNvPr id="57353" name="Text Box 9"/>
          <p:cNvSpPr txBox="1"/>
          <p:nvPr/>
        </p:nvSpPr>
        <p:spPr>
          <a:xfrm>
            <a:off x="3687970" y="4974451"/>
            <a:ext cx="19446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clubs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ldLvl="0" animBg="1"/>
      <p:bldP spid="57348" grpId="0"/>
      <p:bldP spid="57349" grpId="0"/>
      <p:bldP spid="57350" grpId="0"/>
      <p:bldP spid="57351" grpId="0"/>
      <p:bldP spid="57352" grpId="0"/>
      <p:bldP spid="573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123905"/>
          <p:cNvSpPr txBox="1"/>
          <p:nvPr/>
        </p:nvSpPr>
        <p:spPr>
          <a:xfrm>
            <a:off x="2424113" y="469583"/>
            <a:ext cx="3860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50180" name="文本框 2"/>
          <p:cNvSpPr txBox="1"/>
          <p:nvPr/>
        </p:nvSpPr>
        <p:spPr>
          <a:xfrm>
            <a:off x="550545" y="1136650"/>
            <a:ext cx="8076565" cy="52622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learned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useful words and phrases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such as: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activity, volleyball, practice,  club,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volunteer, bingo, both, nothing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be (not) good for..., be going to, lots of,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tell stories, do well in..., take care of,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borrow sth. from...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learned </a:t>
            </a:r>
            <a:r>
              <a:rPr lang="en-US" altLang="zh-CN" sz="3200" b="1" dirty="0">
                <a:solidFill>
                  <a:srgbClr val="F31B9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altLang="zh-CN" sz="3200" b="1" i="1" dirty="0">
                <a:solidFill>
                  <a:srgbClr val="F31B9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going to”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123905"/>
          <p:cNvSpPr txBox="1"/>
          <p:nvPr/>
        </p:nvSpPr>
        <p:spPr>
          <a:xfrm>
            <a:off x="2386013" y="482600"/>
            <a:ext cx="3860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51204" name="文本框 3"/>
          <p:cNvSpPr txBox="1"/>
          <p:nvPr/>
        </p:nvSpPr>
        <p:spPr>
          <a:xfrm>
            <a:off x="624205" y="1497330"/>
            <a:ext cx="7896225" cy="50158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 defTabSz="913130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1.</a:t>
            </a:r>
            <a:r>
              <a:rPr lang="zh-CN" altLang="en-US" sz="3200" b="1" dirty="0">
                <a:latin typeface="Times New Roman" panose="02020603050405020304" pitchFamily="18" charset="0"/>
              </a:rPr>
              <a:t>复习</a:t>
            </a:r>
            <a:r>
              <a:rPr lang="en-US" altLang="zh-CN" sz="3200" b="1" dirty="0">
                <a:latin typeface="Times New Roman" panose="02020603050405020304" pitchFamily="18" charset="0"/>
              </a:rPr>
              <a:t>Lesson 19 </a:t>
            </a:r>
            <a:r>
              <a:rPr lang="zh-CN" altLang="en-US" sz="3200" b="1" dirty="0">
                <a:latin typeface="Times New Roman" panose="02020603050405020304" pitchFamily="18" charset="0"/>
              </a:rPr>
              <a:t>的单词、短语以及重要句</a:t>
            </a:r>
          </a:p>
          <a:p>
            <a:pPr defTabSz="913130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子。</a:t>
            </a:r>
          </a:p>
          <a:p>
            <a:pPr defTabSz="913130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2. </a:t>
            </a:r>
          </a:p>
          <a:p>
            <a:pPr defTabSz="913130">
              <a:lnSpc>
                <a:spcPct val="100000"/>
              </a:lnSpc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defTabSz="913130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3.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defTabSz="913130">
              <a:lnSpc>
                <a:spcPct val="100000"/>
              </a:lnSpc>
              <a:spcBef>
                <a:spcPct val="50000"/>
              </a:spcBef>
            </a:pPr>
            <a:endParaRPr lang="zh-CN" altLang="en-US" sz="3200" b="1" dirty="0">
              <a:latin typeface="Times New Roman" panose="02020603050405020304" pitchFamily="18" charset="0"/>
            </a:endParaRPr>
          </a:p>
          <a:p>
            <a:pPr defTabSz="913130">
              <a:lnSpc>
                <a:spcPct val="100000"/>
              </a:lnSpc>
              <a:spcBef>
                <a:spcPct val="50000"/>
              </a:spcBef>
            </a:pP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58727" name="文本框 158726"/>
          <p:cNvSpPr txBox="1"/>
          <p:nvPr/>
        </p:nvSpPr>
        <p:spPr>
          <a:xfrm>
            <a:off x="1151255" y="2959072"/>
            <a:ext cx="736981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Tx/>
            </a:pPr>
            <a:r>
              <a:rPr lang="en-US" altLang="zh-CN" sz="3200" b="1" dirty="0">
                <a:latin typeface="Times New Roman" panose="02020603050405020304" pitchFamily="18" charset="0"/>
              </a:rPr>
              <a:t>Write a short passage to describe your after-school activities.</a:t>
            </a:r>
          </a:p>
        </p:txBody>
      </p:sp>
      <p:sp>
        <p:nvSpPr>
          <p:cNvPr id="20485" name="矩形 2"/>
          <p:cNvSpPr/>
          <p:nvPr/>
        </p:nvSpPr>
        <p:spPr>
          <a:xfrm>
            <a:off x="1126435" y="4267200"/>
            <a:ext cx="680036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华文宋体" panose="02010600040101010101" charset="-122"/>
              </a:rPr>
              <a:t>What are you going to do after school this week? Make up a dialogue with your classmates.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7"/>
          <p:cNvSpPr txBox="1"/>
          <p:nvPr/>
        </p:nvSpPr>
        <p:spPr>
          <a:xfrm>
            <a:off x="3407728" y="447040"/>
            <a:ext cx="23272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Lead in</a:t>
            </a:r>
          </a:p>
        </p:txBody>
      </p:sp>
      <p:sp>
        <p:nvSpPr>
          <p:cNvPr id="85017" name="文本框 85016"/>
          <p:cNvSpPr txBox="1"/>
          <p:nvPr/>
        </p:nvSpPr>
        <p:spPr>
          <a:xfrm>
            <a:off x="374926" y="1261358"/>
            <a:ext cx="8380730" cy="1419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Tx/>
            </a:pPr>
            <a:r>
              <a:rPr lang="en-US" altLang="zh-CN" sz="3600" b="1" i="1" dirty="0">
                <a:solidFill>
                  <a:srgbClr val="0000FF"/>
                </a:solidFill>
                <a:latin typeface="Arial" panose="020B0604020202020204" pitchFamily="34" charset="0"/>
              </a:rPr>
              <a:t>Let’s talk about some after-school activities.</a:t>
            </a:r>
          </a:p>
        </p:txBody>
      </p:sp>
      <p:pic>
        <p:nvPicPr>
          <p:cNvPr id="85019" name="图片 85018" descr="20090216132358338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3" y="2976563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021" name="矩形 85020"/>
          <p:cNvSpPr/>
          <p:nvPr/>
        </p:nvSpPr>
        <p:spPr>
          <a:xfrm>
            <a:off x="5128895" y="4089400"/>
            <a:ext cx="3752850" cy="1466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25000"/>
              </a:lnSpc>
              <a:buClrTx/>
            </a:pP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volleyball practice</a:t>
            </a:r>
          </a:p>
          <a:p>
            <a:pPr algn="ctr">
              <a:lnSpc>
                <a:spcPct val="125000"/>
              </a:lnSpc>
              <a:buClrTx/>
            </a:pPr>
            <a:r>
              <a:rPr lang="zh-CN" alt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排球训练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/>
          <p:nvPr/>
        </p:nvSpPr>
        <p:spPr>
          <a:xfrm>
            <a:off x="2627313" y="5418138"/>
            <a:ext cx="3832225" cy="14398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/>
            <a:endParaRPr lang="zh-CN" altLang="zh-CN" sz="3200" b="1" dirty="0">
              <a:solidFill>
                <a:srgbClr val="FF3300"/>
              </a:solidFill>
              <a:latin typeface="Tahoma" panose="020B0604030504040204" charset="0"/>
            </a:endParaRPr>
          </a:p>
          <a:p>
            <a:pPr algn="ctr"/>
            <a:r>
              <a:rPr lang="zh-CN" altLang="zh-CN" sz="3200" b="1" dirty="0">
                <a:solidFill>
                  <a:schemeClr val="tx2"/>
                </a:solidFill>
                <a:latin typeface="Tahoma" panose="020B0604030504040204" charset="0"/>
              </a:rPr>
              <a:t>                                              </a:t>
            </a:r>
            <a:r>
              <a:rPr lang="zh-CN" altLang="zh-CN" sz="3200" b="1" dirty="0">
                <a:solidFill>
                  <a:srgbClr val="FF3300"/>
                </a:solidFill>
                <a:latin typeface="Tahoma" panose="020B0604030504040204" charset="0"/>
              </a:rPr>
              <a:t>         </a:t>
            </a:r>
            <a:endParaRPr lang="zh-CN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1028" name="Picture 13" descr="BD05482_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65300"/>
            <a:ext cx="4232275" cy="2667000"/>
          </a:xfrm>
        </p:spPr>
      </p:pic>
      <p:sp>
        <p:nvSpPr>
          <p:cNvPr id="1030" name="Text Box 3"/>
          <p:cNvSpPr txBox="1"/>
          <p:nvPr/>
        </p:nvSpPr>
        <p:spPr>
          <a:xfrm>
            <a:off x="837883" y="594360"/>
            <a:ext cx="77041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What does he often do after school?</a:t>
            </a:r>
          </a:p>
        </p:txBody>
      </p:sp>
      <p:pic>
        <p:nvPicPr>
          <p:cNvPr id="1033" name="Picture 17" descr="RM_00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60" y="1989951"/>
            <a:ext cx="3472180" cy="259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Text Box 18"/>
          <p:cNvSpPr txBox="1"/>
          <p:nvPr/>
        </p:nvSpPr>
        <p:spPr>
          <a:xfrm>
            <a:off x="2174957" y="4739529"/>
            <a:ext cx="4191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zh-CN" sz="3600" b="1" dirty="0">
                <a:solidFill>
                  <a:srgbClr val="C00000"/>
                </a:solidFill>
                <a:latin typeface="Arial" panose="020B0604020202020204" pitchFamily="34" charset="0"/>
              </a:rPr>
              <a:t>practice English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/>
          <p:nvPr/>
        </p:nvSpPr>
        <p:spPr>
          <a:xfrm>
            <a:off x="2814955" y="1995805"/>
            <a:ext cx="6028690" cy="1198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3600" b="1" dirty="0">
                <a:latin typeface="Times New Roman" panose="02020603050405020304" pitchFamily="18" charset="0"/>
              </a:rPr>
              <a:t>He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going to </a:t>
            </a:r>
            <a:r>
              <a:rPr lang="zh-CN" altLang="zh-CN" sz="3600" b="1" dirty="0">
                <a:latin typeface="Times New Roman" panose="02020603050405020304" pitchFamily="18" charset="0"/>
              </a:rPr>
              <a:t>play </a:t>
            </a:r>
          </a:p>
          <a:p>
            <a:r>
              <a:rPr lang="zh-CN" altLang="zh-CN" sz="3600" b="1" dirty="0">
                <a:latin typeface="Times New Roman" panose="02020603050405020304" pitchFamily="18" charset="0"/>
              </a:rPr>
              <a:t>computer games this weekend.</a:t>
            </a:r>
          </a:p>
        </p:txBody>
      </p:sp>
      <p:sp>
        <p:nvSpPr>
          <p:cNvPr id="15363" name="Text Box 6"/>
          <p:cNvSpPr txBox="1"/>
          <p:nvPr/>
        </p:nvSpPr>
        <p:spPr>
          <a:xfrm>
            <a:off x="3733800" y="4287838"/>
            <a:ext cx="3657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16391" name="Picture 20" descr="cleaning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95" y="3599180"/>
            <a:ext cx="3977005" cy="2721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Text Box 22" descr="再生纸"/>
          <p:cNvSpPr txBox="1"/>
          <p:nvPr/>
        </p:nvSpPr>
        <p:spPr>
          <a:xfrm>
            <a:off x="361950" y="4567555"/>
            <a:ext cx="4173220" cy="1753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zh-CN" altLang="zh-CN" sz="3600" b="1" dirty="0">
                <a:latin typeface="Times New Roman" panose="02020603050405020304" pitchFamily="18" charset="0"/>
              </a:rPr>
              <a:t>He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going to </a:t>
            </a:r>
            <a:r>
              <a:rPr lang="zh-CN" altLang="zh-CN" sz="3600" b="1" dirty="0">
                <a:latin typeface="Times New Roman" panose="02020603050405020304" pitchFamily="18" charset="0"/>
              </a:rPr>
              <a:t>clean the floor this weekend.</a:t>
            </a:r>
          </a:p>
        </p:txBody>
      </p:sp>
      <p:sp>
        <p:nvSpPr>
          <p:cNvPr id="15369" name="Rectangle 10"/>
          <p:cNvSpPr/>
          <p:nvPr/>
        </p:nvSpPr>
        <p:spPr>
          <a:xfrm>
            <a:off x="533400" y="477838"/>
            <a:ext cx="8077200" cy="1419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zh-CN" altLang="zh-CN" sz="36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What are/is …going to do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zh-CN" altLang="zh-CN" sz="36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this weekend?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/>
      <p:bldP spid="1639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/>
          <p:nvPr/>
        </p:nvSpPr>
        <p:spPr>
          <a:xfrm>
            <a:off x="909955" y="6858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36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What are/is … going do this weekend?</a:t>
            </a:r>
          </a:p>
        </p:txBody>
      </p:sp>
      <p:sp>
        <p:nvSpPr>
          <p:cNvPr id="18436" name="Text Box 5"/>
          <p:cNvSpPr txBox="1"/>
          <p:nvPr/>
        </p:nvSpPr>
        <p:spPr>
          <a:xfrm>
            <a:off x="3581400" y="164465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paint</a:t>
            </a:r>
          </a:p>
        </p:txBody>
      </p:sp>
      <p:sp>
        <p:nvSpPr>
          <p:cNvPr id="18437" name="Text Box 6"/>
          <p:cNvSpPr txBox="1"/>
          <p:nvPr/>
        </p:nvSpPr>
        <p:spPr>
          <a:xfrm>
            <a:off x="3581400" y="4953000"/>
            <a:ext cx="5791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600" b="1" dirty="0">
                <a:latin typeface="Times New Roman" panose="02020603050405020304" pitchFamily="18" charset="0"/>
              </a:rPr>
              <a:t>She </a:t>
            </a:r>
            <a:r>
              <a:rPr lang="zh-CN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is going to visit</a:t>
            </a:r>
            <a:r>
              <a:rPr lang="zh-CN" altLang="zh-CN" sz="3600" b="1" dirty="0">
                <a:latin typeface="Times New Roman" panose="02020603050405020304" pitchFamily="18" charset="0"/>
              </a:rPr>
              <a:t> her grandparents this weekend.</a:t>
            </a:r>
          </a:p>
        </p:txBody>
      </p:sp>
      <p:sp>
        <p:nvSpPr>
          <p:cNvPr id="18438" name="Text Box 9"/>
          <p:cNvSpPr txBox="1"/>
          <p:nvPr/>
        </p:nvSpPr>
        <p:spPr>
          <a:xfrm>
            <a:off x="3492500" y="4133850"/>
            <a:ext cx="4897438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visit grandparents</a:t>
            </a:r>
          </a:p>
        </p:txBody>
      </p:sp>
      <p:pic>
        <p:nvPicPr>
          <p:cNvPr id="17414" name="Picture 11" descr="RM_107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3100" y="1656080"/>
            <a:ext cx="2819400" cy="214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12" descr="CPMH-045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8300" y="4227195"/>
            <a:ext cx="3124200" cy="218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Text Box 9"/>
          <p:cNvSpPr txBox="1"/>
          <p:nvPr/>
        </p:nvSpPr>
        <p:spPr>
          <a:xfrm>
            <a:off x="3505200" y="2286000"/>
            <a:ext cx="50292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They</a:t>
            </a:r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are going to paint </a:t>
            </a:r>
            <a:r>
              <a:rPr lang="zh-CN" altLang="zh-CN" sz="3600" b="1" dirty="0">
                <a:latin typeface="Times New Roman" panose="02020603050405020304" pitchFamily="18" charset="0"/>
              </a:rPr>
              <a:t>this weekend.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/>
          <p:nvPr/>
        </p:nvSpPr>
        <p:spPr>
          <a:xfrm>
            <a:off x="884555" y="434975"/>
            <a:ext cx="84582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36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What is she going to do this weekend?</a:t>
            </a:r>
          </a:p>
        </p:txBody>
      </p:sp>
      <p:sp>
        <p:nvSpPr>
          <p:cNvPr id="19460" name="Text Box 5"/>
          <p:cNvSpPr txBox="1"/>
          <p:nvPr/>
        </p:nvSpPr>
        <p:spPr>
          <a:xfrm>
            <a:off x="3708400" y="4925695"/>
            <a:ext cx="5105400" cy="5794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3600" b="1" dirty="0">
                <a:latin typeface="Times New Roman" panose="02020603050405020304" pitchFamily="18" charset="0"/>
              </a:rPr>
              <a:t>She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is going to do </a:t>
            </a:r>
            <a:r>
              <a:rPr lang="zh-CN" altLang="zh-CN" sz="3600" b="1" dirty="0">
                <a:latin typeface="Times New Roman" panose="02020603050405020304" pitchFamily="18" charset="0"/>
              </a:rPr>
              <a:t>her homework this weekend.</a:t>
            </a:r>
          </a:p>
        </p:txBody>
      </p:sp>
      <p:pic>
        <p:nvPicPr>
          <p:cNvPr id="18436" name="Picture 6" descr="doing homework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025" y="3839845"/>
            <a:ext cx="3254375" cy="253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9" descr="reading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083" y="1344930"/>
            <a:ext cx="3200400" cy="224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Text Box 10"/>
          <p:cNvSpPr txBox="1"/>
          <p:nvPr/>
        </p:nvSpPr>
        <p:spPr>
          <a:xfrm>
            <a:off x="3708400" y="2276475"/>
            <a:ext cx="4978400" cy="5794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3600" b="1" dirty="0">
                <a:latin typeface="Times New Roman" panose="02020603050405020304" pitchFamily="18" charset="0"/>
              </a:rPr>
              <a:t>She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is going to do </a:t>
            </a:r>
            <a:r>
              <a:rPr lang="zh-CN" altLang="zh-CN" sz="3600" b="1" dirty="0">
                <a:latin typeface="Times New Roman" panose="02020603050405020304" pitchFamily="18" charset="0"/>
              </a:rPr>
              <a:t>some reading this weekend.</a:t>
            </a:r>
          </a:p>
        </p:txBody>
      </p:sp>
      <p:sp>
        <p:nvSpPr>
          <p:cNvPr id="19464" name="Text Box 12"/>
          <p:cNvSpPr txBox="1"/>
          <p:nvPr/>
        </p:nvSpPr>
        <p:spPr>
          <a:xfrm>
            <a:off x="3683000" y="4144645"/>
            <a:ext cx="4267200" cy="5794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</a:t>
            </a: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one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's homework</a:t>
            </a:r>
          </a:p>
        </p:txBody>
      </p:sp>
      <p:sp>
        <p:nvSpPr>
          <p:cNvPr id="19465" name="Text Box 13"/>
          <p:cNvSpPr txBox="1"/>
          <p:nvPr/>
        </p:nvSpPr>
        <p:spPr>
          <a:xfrm>
            <a:off x="3725863" y="1452563"/>
            <a:ext cx="4114800" cy="57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some reading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/>
      <p:bldP spid="19464" grpId="0"/>
      <p:bldP spid="19465" grpId="0"/>
    </p:bldLst>
  </p:timing>
</p:sld>
</file>

<file path=ppt/theme/theme1.xml><?xml version="1.0" encoding="utf-8"?>
<a:theme xmlns:a="http://schemas.openxmlformats.org/drawingml/2006/main" name="WWW.2PPT.COM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2492</Words>
  <Application>Microsoft Office PowerPoint</Application>
  <PresentationFormat>全屏显示(4:3)</PresentationFormat>
  <Paragraphs>383</Paragraphs>
  <Slides>49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3" baseType="lpstr">
      <vt:lpstr>方正姚体</vt:lpstr>
      <vt:lpstr>仿宋_GB2312</vt:lpstr>
      <vt:lpstr>黑体</vt:lpstr>
      <vt:lpstr>华文宋体</vt:lpstr>
      <vt:lpstr>华文新魏</vt:lpstr>
      <vt:lpstr>楷体_GB2312</vt:lpstr>
      <vt:lpstr>宋体</vt:lpstr>
      <vt:lpstr>微软雅黑</vt:lpstr>
      <vt:lpstr>Arial</vt:lpstr>
      <vt:lpstr>Calibri</vt:lpstr>
      <vt:lpstr>Tahoma</vt:lpstr>
      <vt:lpstr>Times New Roman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2023-01-16T17:28:43Z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BE5E97C286E144F59690523C3F1A65F4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