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B0D416D-907D-4FED-A7C4-4A928D4E77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C9E37A2-ACEF-4B6A-9FA3-FB0326DF6F2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CC14B-9DEF-4B4A-A271-FD2F3A66B109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FA61A-3086-48ED-A58E-5E4890A1C3AC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48A98-C259-446E-AB6B-B1B74DD60BF3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F07533-F718-4D38-B3D2-619DE7BE4C52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7FB0C-7F42-418F-A725-74F0139A8534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69E249-2771-4178-ABC5-D0905462BD48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08567-32ED-4160-B32E-83C13DC68924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402D2-5F27-4610-BAE5-0E2372C23CF5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9DE009-3A7B-4BF7-BB8E-FF9CCBD1CABE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0264-C24A-4DF5-8A60-2C95D1961D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A2D2-45EB-4F16-94FA-97011A0667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74EEC-4772-47FB-B66F-BFF8CA41E1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D6B44-0287-4ACD-BDDE-C480738CB1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7121-3939-4EF1-B308-A88B3C71E5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75A29-441D-4413-828B-EBD57AA2D9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80D9-618C-4052-8707-EC86989D1B5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93DF-5691-44E2-9AB0-1DFFFFA5BB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7B5C-AB84-417C-B758-A0CF64ADC4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19C2-7306-41BA-9E90-7801EE314F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24588-CEBE-4628-8B83-F639038B2D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E8E5-F4EE-4373-8EC7-9214A4C1FC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53CB-3542-4F04-A680-D6339DCEAC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2987-BC78-428C-AE0C-06ACB776B8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7C88C-5E68-490A-82C1-98811F9C7E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6A1D-667F-4CB4-B043-104AAEC0D0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CD61-BEDC-470A-B1BE-BF6FA08E11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9F8F-9C44-45DB-8EE4-980147E743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2BA2-F846-4EA5-AF17-4AFD9AC395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9303-58A4-423C-9E80-7C49915BA2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E5205-82F2-4550-B44E-CDBC6E78A55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FDE3-08FB-4477-BC1D-5B69366550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76D12AF-D806-4E10-BEE0-649AE91145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CF3B8B-4FFE-4A8B-BC8D-B52867E052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8.wmf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4.png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1362217" y="2852936"/>
            <a:ext cx="6429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简单应用（二）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0715" y="1381067"/>
            <a:ext cx="757237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冀教版数学六年级上册第二单元</a:t>
            </a:r>
          </a:p>
        </p:txBody>
      </p:sp>
      <p:sp>
        <p:nvSpPr>
          <p:cNvPr id="6" name="矩形 5"/>
          <p:cNvSpPr/>
          <p:nvPr/>
        </p:nvSpPr>
        <p:spPr>
          <a:xfrm>
            <a:off x="2794547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642938" y="1214438"/>
            <a:ext cx="8001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六（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）班同学测量一棵树的高度，它们在操场上竖立一根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米高的竹竿。测量的结果如下：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2784475"/>
            <a:ext cx="6448425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育英小学师生乘坐两辆汽车去郊游，大巴车和中巴车上乘坐的人数的比是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229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714625"/>
            <a:ext cx="27432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3071813"/>
            <a:ext cx="3648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15768" y="1714499"/>
            <a:ext cx="84772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、结合具体事例，经历综合运用比和比例的知识解决按比例计算问题的过程。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、能综合运用比和比例的知识解答按比例计算的问题。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、经历与他人交流算法的过程，能解释方法和结果的合理性。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971800" y="692696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34" name="图片 3" descr="复习回顾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928688"/>
            <a:ext cx="2452687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4"/>
          <p:cNvSpPr txBox="1">
            <a:spLocks noChangeArrowheads="1"/>
          </p:cNvSpPr>
          <p:nvPr/>
        </p:nvSpPr>
        <p:spPr bwMode="auto">
          <a:xfrm>
            <a:off x="1285875" y="2643188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560763" y="2716213"/>
          <a:ext cx="2968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127000" imgH="139700" progId="Equation.DSMT4">
                  <p:embed/>
                </p:oleObj>
              </mc:Choice>
              <mc:Fallback>
                <p:oleObj name="Equation" r:id="rId4" imgW="127000" imgH="139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2716213"/>
                        <a:ext cx="2968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Box 6"/>
          <p:cNvSpPr txBox="1">
            <a:spLocks noChangeArrowheads="1"/>
          </p:cNvSpPr>
          <p:nvPr/>
        </p:nvSpPr>
        <p:spPr bwMode="auto">
          <a:xfrm>
            <a:off x="5072063" y="2643188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00750" y="2714625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127000" imgH="139700" progId="Equation.DSMT4">
                  <p:embed/>
                </p:oleObj>
              </mc:Choice>
              <mc:Fallback>
                <p:oleObj name="Equation" r:id="rId6" imgW="127000" imgH="139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714625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3416300"/>
            <a:ext cx="785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34163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32   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4×0.8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2286000" y="3487738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7" imgW="127000" imgH="139700" progId="Equation.DSMT4">
                  <p:embed/>
                </p:oleObj>
              </mc:Choice>
              <mc:Fallback>
                <p:oleObj name="Equation" r:id="rId7" imgW="127000" imgH="139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87738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85938" y="39878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32    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3.2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286000" y="4059238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8" imgW="127000" imgH="139700" progId="Equation.DSMT4">
                  <p:embed/>
                </p:oleObj>
              </mc:Choice>
              <mc:Fallback>
                <p:oleObj name="Equation" r:id="rId8" imgW="127000" imgH="139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59238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71750" y="4630738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0.1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286000" y="4702175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9" imgW="127000" imgH="139700" progId="Equation.DSMT4">
                  <p:embed/>
                </p:oleObj>
              </mc:Choice>
              <mc:Fallback>
                <p:oleObj name="Equation" r:id="rId9" imgW="127000" imgH="139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02175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57688" y="3416300"/>
            <a:ext cx="785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29250" y="34163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    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0.3×5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5715000" y="3487738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0" imgW="127000" imgH="139700" progId="Equation.DSMT4">
                  <p:embed/>
                </p:oleObj>
              </mc:Choice>
              <mc:Fallback>
                <p:oleObj name="Equation" r:id="rId10" imgW="127000" imgH="139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487738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29250" y="39878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    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5715000" y="4059238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11" imgW="127000" imgH="139700" progId="Equation.DSMT4">
                  <p:embed/>
                </p:oleObj>
              </mc:Choice>
              <mc:Fallback>
                <p:oleObj name="Equation" r:id="rId11" imgW="127000" imgH="139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59238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00750" y="4630738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0.5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5715000" y="4702175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12" imgW="127000" imgH="139700" progId="Equation.DSMT4">
                  <p:embed/>
                </p:oleObj>
              </mc:Choice>
              <mc:Fallback>
                <p:oleObj name="Equation" r:id="rId12" imgW="127000" imgH="139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02175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6" grpId="0"/>
      <p:bldP spid="1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Box 11"/>
          <p:cNvSpPr txBox="1">
            <a:spLocks noChangeArrowheads="1"/>
          </p:cNvSpPr>
          <p:nvPr/>
        </p:nvSpPr>
        <p:spPr bwMode="auto">
          <a:xfrm>
            <a:off x="1428750" y="1285875"/>
            <a:ext cx="7000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用葡萄糖药粉和谁配制葡萄糖注射液，葡萄糖药粉和水的质量的比是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8195" name="图片 1" descr="QQ截图20140909143944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" y="1222375"/>
            <a:ext cx="6096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图片 15" descr="QQ截图2014091015095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38" y="2357438"/>
            <a:ext cx="5567362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16"/>
          <p:cNvSpPr txBox="1">
            <a:spLocks noChangeArrowheads="1"/>
          </p:cNvSpPr>
          <p:nvPr/>
        </p:nvSpPr>
        <p:spPr bwMode="auto">
          <a:xfrm>
            <a:off x="1857375" y="5572125"/>
            <a:ext cx="5857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观察上图，你发现了什么？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571500" y="928688"/>
            <a:ext cx="81438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用葡萄糖药粉和谁配制葡萄糖注射液，葡萄糖药粉和水的质量的比是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2055" name="图片 7" descr="QQ截图2014091015095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88" y="1928813"/>
            <a:ext cx="4572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43063" y="4357688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解：设需要加入     千克水。</a:t>
            </a:r>
          </a:p>
        </p:txBody>
      </p:sp>
      <p:graphicFrame>
        <p:nvGraphicFramePr>
          <p:cNvPr id="20486" name="Object 1"/>
          <p:cNvGraphicFramePr>
            <a:graphicFrameLocks noChangeAspect="1"/>
          </p:cNvGraphicFramePr>
          <p:nvPr/>
        </p:nvGraphicFramePr>
        <p:xfrm>
          <a:off x="4275138" y="4430713"/>
          <a:ext cx="2968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" imgW="127000" imgH="139700" progId="Equation.DSMT4">
                  <p:embed/>
                </p:oleObj>
              </mc:Choice>
              <mc:Fallback>
                <p:oleObj name="Equation" r:id="rId5" imgW="127000" imgH="139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4430713"/>
                        <a:ext cx="2968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3143250" y="4786313"/>
          <a:ext cx="1143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7" imgW="508000" imgH="393700" progId="Equation.DSMT4">
                  <p:embed/>
                </p:oleObj>
              </mc:Choice>
              <mc:Fallback>
                <p:oleObj name="Equation" r:id="rId7" imgW="508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786313"/>
                        <a:ext cx="11430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143250" y="5667375"/>
          <a:ext cx="35718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9" imgW="127000" imgH="139700" progId="Equation.DSMT4">
                  <p:embed/>
                </p:oleObj>
              </mc:Choice>
              <mc:Fallback>
                <p:oleObj name="Equation" r:id="rId9" imgW="127000" imgH="139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667375"/>
                        <a:ext cx="35718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86125" y="5572125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8.5×9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3143250" y="6096000"/>
          <a:ext cx="35718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1" imgW="127000" imgH="139700" progId="Equation.DSMT4">
                  <p:embed/>
                </p:oleObj>
              </mc:Choice>
              <mc:Fallback>
                <p:oleObj name="Equation" r:id="rId11" imgW="127000" imgH="139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6096000"/>
                        <a:ext cx="35718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86125" y="6000750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76.5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5" name="图片 14" descr="QQ截图20140910150951.png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786313" y="5214938"/>
            <a:ext cx="3371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28688" y="5143500"/>
            <a:ext cx="1857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答：需要加入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76.5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Box 11"/>
          <p:cNvSpPr txBox="1">
            <a:spLocks noChangeArrowheads="1"/>
          </p:cNvSpPr>
          <p:nvPr/>
        </p:nvSpPr>
        <p:spPr bwMode="auto">
          <a:xfrm>
            <a:off x="571500" y="1065213"/>
            <a:ext cx="81438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用葡萄糖药粉和谁配制葡萄糖注射液，葡萄糖药粉和水的质量的比是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9219" name="图片 4" descr="QQ截图2014091015095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88" y="2138363"/>
            <a:ext cx="4572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0313" y="4714875"/>
            <a:ext cx="4500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8.5×9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76.5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85938" y="5416550"/>
            <a:ext cx="5214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答：需要加入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76.5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3079" name="图片 21" descr="抠图、试一试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" y="1000125"/>
            <a:ext cx="2325687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22"/>
          <p:cNvSpPr txBox="1">
            <a:spLocks noChangeArrowheads="1"/>
          </p:cNvSpPr>
          <p:nvPr/>
        </p:nvSpPr>
        <p:spPr bwMode="auto">
          <a:xfrm>
            <a:off x="1357313" y="1711325"/>
            <a:ext cx="178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试一试</a:t>
            </a:r>
          </a:p>
        </p:txBody>
      </p:sp>
      <p:sp>
        <p:nvSpPr>
          <p:cNvPr id="3081" name="TextBox 23"/>
          <p:cNvSpPr txBox="1">
            <a:spLocks noChangeArrowheads="1"/>
          </p:cNvSpPr>
          <p:nvPr/>
        </p:nvSpPr>
        <p:spPr bwMode="auto">
          <a:xfrm>
            <a:off x="571500" y="2571750"/>
            <a:ext cx="79295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学校体育代表中男生人数和女生人数的比是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，其中男生有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名。女生有多少名？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2938" y="3762375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解：设需女生有    名。</a:t>
            </a:r>
          </a:p>
        </p:txBody>
      </p:sp>
      <p:graphicFrame>
        <p:nvGraphicFramePr>
          <p:cNvPr id="26" name="Object 20"/>
          <p:cNvGraphicFramePr>
            <a:graphicFrameLocks noChangeAspect="1"/>
          </p:cNvGraphicFramePr>
          <p:nvPr/>
        </p:nvGraphicFramePr>
        <p:xfrm>
          <a:off x="1900238" y="4257675"/>
          <a:ext cx="10572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5" imgW="469900" imgH="393700" progId="Equation.DSMT4">
                  <p:embed/>
                </p:oleObj>
              </mc:Choice>
              <mc:Fallback>
                <p:oleObj name="Equation" r:id="rId5" imgW="4699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4257675"/>
                        <a:ext cx="10572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1"/>
          <p:cNvGraphicFramePr>
            <a:graphicFrameLocks noChangeAspect="1"/>
          </p:cNvGraphicFramePr>
          <p:nvPr/>
        </p:nvGraphicFramePr>
        <p:xfrm>
          <a:off x="1857375" y="5214938"/>
          <a:ext cx="3571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7" imgW="127000" imgH="139700" progId="Equation.DSMT4">
                  <p:embed/>
                </p:oleObj>
              </mc:Choice>
              <mc:Fallback>
                <p:oleObj name="Equation" r:id="rId7" imgW="127000" imgH="1397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5214938"/>
                        <a:ext cx="3571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4438" y="5119688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 ＝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32×5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3286125" y="3857625"/>
          <a:ext cx="3571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9" imgW="127000" imgH="139700" progId="Equation.DSMT4">
                  <p:embed/>
                </p:oleObj>
              </mc:Choice>
              <mc:Fallback>
                <p:oleObj name="Equation" r:id="rId9" imgW="127000" imgH="139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857625"/>
                        <a:ext cx="3571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4"/>
          <p:cNvGraphicFramePr>
            <a:graphicFrameLocks noChangeAspect="1"/>
          </p:cNvGraphicFramePr>
          <p:nvPr/>
        </p:nvGraphicFramePr>
        <p:xfrm>
          <a:off x="1857375" y="5715000"/>
          <a:ext cx="3571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0" imgW="127000" imgH="139700" progId="Equation.DSMT4">
                  <p:embed/>
                </p:oleObj>
              </mc:Choice>
              <mc:Fallback>
                <p:oleObj name="Equation" r:id="rId10" imgW="127000" imgH="139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5715000"/>
                        <a:ext cx="3571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214438" y="5619750"/>
            <a:ext cx="2357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 ＝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160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33" name="Object 25"/>
          <p:cNvGraphicFramePr>
            <a:graphicFrameLocks noChangeAspect="1"/>
          </p:cNvGraphicFramePr>
          <p:nvPr/>
        </p:nvGraphicFramePr>
        <p:xfrm>
          <a:off x="1785938" y="6143625"/>
          <a:ext cx="3571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1" imgW="127000" imgH="139700" progId="Equation.DSMT4">
                  <p:embed/>
                </p:oleObj>
              </mc:Choice>
              <mc:Fallback>
                <p:oleObj name="Equation" r:id="rId11" imgW="127000" imgH="139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6143625"/>
                        <a:ext cx="3571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928813" y="6048375"/>
            <a:ext cx="1500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00563" y="4548188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32÷8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（名）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00563" y="5191125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4×5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（名）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71938" y="5916613"/>
            <a:ext cx="3571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答：女生有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2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102" name="图片 9" descr="抠图、练一练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3" y="928688"/>
            <a:ext cx="25717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1428750" y="1854200"/>
            <a:ext cx="1785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4104" name="TextBox 5"/>
          <p:cNvSpPr txBox="1">
            <a:spLocks noChangeArrowheads="1"/>
          </p:cNvSpPr>
          <p:nvPr/>
        </p:nvSpPr>
        <p:spPr bwMode="auto">
          <a:xfrm>
            <a:off x="357188" y="2500313"/>
            <a:ext cx="657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米彩带需要多少元？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4105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3071813"/>
            <a:ext cx="4714875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0125" y="4357688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解：设买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米彩带需要     元。</a:t>
            </a: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4714875" y="4429125"/>
          <a:ext cx="2968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" imgW="127000" imgH="139700" progId="Equation.DSMT4">
                  <p:embed/>
                </p:oleObj>
              </mc:Choice>
              <mc:Fallback>
                <p:oleObj name="Equation" r:id="rId6" imgW="127000" imgH="139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4429125"/>
                        <a:ext cx="2968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57463" y="4786313"/>
          <a:ext cx="10287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8" imgW="457200" imgH="393700" progId="Equation.DSMT4">
                  <p:embed/>
                </p:oleObj>
              </mc:Choice>
              <mc:Fallback>
                <p:oleObj name="Equation" r:id="rId8" imgW="4572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4786313"/>
                        <a:ext cx="10287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43188" y="5667375"/>
          <a:ext cx="3571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0" imgW="127000" imgH="139700" progId="Equation.DSMT4">
                  <p:embed/>
                </p:oleObj>
              </mc:Choice>
              <mc:Fallback>
                <p:oleObj name="Equation" r:id="rId10" imgW="127000" imgH="139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5667375"/>
                        <a:ext cx="35718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57438" y="5572125"/>
            <a:ext cx="278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  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9×13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2500313" y="6096000"/>
          <a:ext cx="3571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2" imgW="127000" imgH="139700" progId="Equation.DSMT4">
                  <p:embed/>
                </p:oleObj>
              </mc:Choice>
              <mc:Fallback>
                <p:oleObj name="Equation" r:id="rId12" imgW="127000" imgH="139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6096000"/>
                        <a:ext cx="35718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43188" y="6000750"/>
            <a:ext cx="164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19.5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29063" y="5976938"/>
            <a:ext cx="4643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答：买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米彩带需要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用药剂和水配制一种农药，药剂和水质量的比是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357188" y="2493963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）要配制这种农药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275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千克，需要药剂和水各多少千克？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57188" y="3636963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7.5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千克药剂配制这种农药，需要加入水多少千克？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57188" y="4779963"/>
            <a:ext cx="85725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千克水能配制这种农药多少千克？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全屏显示(4:3)</PresentationFormat>
  <Paragraphs>57</Paragraphs>
  <Slides>11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华文楷体</vt:lpstr>
      <vt:lpstr>宋体</vt:lpstr>
      <vt:lpstr>微软雅黑</vt:lpstr>
      <vt:lpstr>Arial</vt:lpstr>
      <vt:lpstr>Calibri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2014-09-10T06:38:00Z</dcterms:created>
  <dcterms:modified xsi:type="dcterms:W3CDTF">2023-01-16T17:28:58Z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BA5700ACFB0C4D3F8D8D748504A5B1C9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