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1524" r:id="rId2"/>
    <p:sldId id="1508" r:id="rId3"/>
    <p:sldId id="1496" r:id="rId4"/>
    <p:sldId id="1531" r:id="rId5"/>
    <p:sldId id="1498" r:id="rId6"/>
    <p:sldId id="1494" r:id="rId7"/>
    <p:sldId id="1495" r:id="rId8"/>
    <p:sldId id="1471" r:id="rId9"/>
    <p:sldId id="1472" r:id="rId10"/>
    <p:sldId id="1499" r:id="rId11"/>
    <p:sldId id="1464" r:id="rId12"/>
    <p:sldId id="1166" r:id="rId13"/>
    <p:sldId id="1528" r:id="rId14"/>
    <p:sldId id="1512" r:id="rId15"/>
    <p:sldId id="1513" r:id="rId16"/>
    <p:sldId id="1514" r:id="rId17"/>
    <p:sldId id="1515" r:id="rId18"/>
    <p:sldId id="1516" r:id="rId19"/>
    <p:sldId id="1517" r:id="rId20"/>
    <p:sldId id="1511" r:id="rId21"/>
    <p:sldId id="1538" r:id="rId22"/>
    <p:sldId id="1377" r:id="rId23"/>
    <p:sldId id="1534" r:id="rId24"/>
    <p:sldId id="1535" r:id="rId25"/>
    <p:sldId id="1536" r:id="rId26"/>
    <p:sldId id="1539" r:id="rId27"/>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DB4313"/>
    <a:srgbClr val="F25B1B"/>
    <a:srgbClr val="00CCFF"/>
    <a:srgbClr val="9BBD59"/>
    <a:srgbClr val="F2F2F2"/>
    <a:srgbClr val="7BC14A"/>
    <a:srgbClr val="0066FF"/>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29" autoAdjust="0"/>
  </p:normalViewPr>
  <p:slideViewPr>
    <p:cSldViewPr>
      <p:cViewPr varScale="1">
        <p:scale>
          <a:sx n="106" d="100"/>
          <a:sy n="106" d="100"/>
        </p:scale>
        <p:origin x="-102" y="-7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13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23</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24</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25</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2023-01-17</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1" y="146894"/>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7" name="矩形 6"/>
          <p:cNvSpPr/>
          <p:nvPr userDrawn="1"/>
        </p:nvSpPr>
        <p:spPr>
          <a:xfrm>
            <a:off x="456330" y="146894"/>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8" name="矩形 7"/>
          <p:cNvSpPr/>
          <p:nvPr userDrawn="1"/>
        </p:nvSpPr>
        <p:spPr>
          <a:xfrm>
            <a:off x="9025468" y="146894"/>
            <a:ext cx="118533"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441853" y="3219822"/>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dirty="0">
                <a:latin typeface="Arial" panose="020B0604020202020204" pitchFamily="34" charset="0"/>
                <a:cs typeface="Times New Roman" panose="02020603050405020304" pitchFamily="18" charset="0"/>
              </a:rPr>
              <a:t>Unit </a:t>
            </a:r>
            <a:r>
              <a:rPr lang="en-US" altLang="zh-CN" dirty="0" smtClean="0">
                <a:latin typeface="Arial" panose="020B0604020202020204" pitchFamily="34" charset="0"/>
                <a:cs typeface="Times New Roman" panose="02020603050405020304" pitchFamily="18" charset="0"/>
              </a:rPr>
              <a:t>3</a:t>
            </a:r>
            <a:r>
              <a:rPr lang="zh-CN" altLang="en-US" sz="3300" b="1" dirty="0">
                <a:solidFill>
                  <a:srgbClr val="00B050"/>
                </a:solidFill>
                <a:latin typeface="Times New Roman" panose="02020603050405020304" pitchFamily="18" charset="0"/>
                <a:cs typeface="Times New Roman" panose="02020603050405020304" pitchFamily="18" charset="0"/>
              </a:rPr>
              <a:t> </a:t>
            </a:r>
            <a:r>
              <a:rPr lang="zh-CN" altLang="en-US" sz="3300" b="1" dirty="0" smtClean="0">
                <a:solidFill>
                  <a:srgbClr val="00B050"/>
                </a:solidFill>
                <a:latin typeface="Times New Roman" panose="02020603050405020304" pitchFamily="18" charset="0"/>
                <a:cs typeface="Times New Roman" panose="02020603050405020304" pitchFamily="18" charset="0"/>
              </a:rPr>
              <a:t>  </a:t>
            </a:r>
            <a:r>
              <a:rPr lang="en-US" altLang="zh-CN" sz="3600" b="1" dirty="0" smtClean="0">
                <a:solidFill>
                  <a:srgbClr val="00B050"/>
                </a:solidFill>
                <a:latin typeface="+mj-ea"/>
                <a:ea typeface="+mj-ea"/>
                <a:cs typeface="Times New Roman" panose="02020603050405020304" pitchFamily="18" charset="0"/>
              </a:rPr>
              <a:t>The </a:t>
            </a:r>
            <a:r>
              <a:rPr lang="en-US" altLang="zh-CN" sz="3600" b="1" dirty="0">
                <a:solidFill>
                  <a:srgbClr val="00B050"/>
                </a:solidFill>
                <a:latin typeface="+mj-ea"/>
                <a:ea typeface="+mj-ea"/>
                <a:cs typeface="Times New Roman" panose="02020603050405020304" pitchFamily="18" charset="0"/>
              </a:rPr>
              <a:t>Internet</a:t>
            </a:r>
          </a:p>
        </p:txBody>
      </p:sp>
      <p:sp>
        <p:nvSpPr>
          <p:cNvPr id="2" name="矩形 1"/>
          <p:cNvSpPr/>
          <p:nvPr/>
        </p:nvSpPr>
        <p:spPr>
          <a:xfrm>
            <a:off x="3891948" y="3939902"/>
            <a:ext cx="1306768" cy="369332"/>
          </a:xfrm>
          <a:prstGeom prst="rect">
            <a:avLst/>
          </a:prstGeom>
        </p:spPr>
        <p:txBody>
          <a:bodyPr wrap="none">
            <a:spAutoFit/>
          </a:bodyPr>
          <a:lstStyle/>
          <a:p>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Period One</a:t>
            </a:r>
            <a:endParaRPr lang="zh-CN" altLang="en-US" dirty="0"/>
          </a:p>
        </p:txBody>
      </p:sp>
      <p:sp>
        <p:nvSpPr>
          <p:cNvPr id="10" name="矩形 9"/>
          <p:cNvSpPr/>
          <p:nvPr/>
        </p:nvSpPr>
        <p:spPr>
          <a:xfrm>
            <a:off x="0" y="4540723"/>
            <a:ext cx="9144000" cy="429895"/>
          </a:xfrm>
          <a:prstGeom prst="rect">
            <a:avLst/>
          </a:prstGeom>
          <a:solidFill>
            <a:srgbClr val="FFFFFF">
              <a:alpha val="50196"/>
            </a:srgbClr>
          </a:solidFill>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05930" y="1106784"/>
            <a:ext cx="8641125" cy="2400627"/>
          </a:xfrm>
          <a:prstGeom prst="rect">
            <a:avLst/>
          </a:prstGeom>
        </p:spPr>
        <p:txBody>
          <a:bodyPr wrap="square" lIns="91411" tIns="45705" rIns="91411" bIns="45705">
            <a:spAutoFit/>
          </a:bodyPr>
          <a:lstStyle/>
          <a:p>
            <a:pPr algn="just">
              <a:lnSpc>
                <a:spcPct val="150000"/>
              </a:lnSpc>
              <a:tabLst>
                <a:tab pos="268922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11.distance  	A.</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通道；机会；进入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68922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12.inspire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艰难的；严厉的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68922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13.access  	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距离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68922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14.charity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鼓舞；激励</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68922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15.tough  	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慈善；慈善机构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4073145" y="594993"/>
            <a:ext cx="1106695" cy="530904"/>
          </a:xfrm>
          <a:prstGeom prst="rect">
            <a:avLst/>
          </a:prstGeom>
        </p:spPr>
        <p:txBody>
          <a:bodyPr wrap="none" lIns="68571" tIns="34285" rIns="68571" bIns="34285">
            <a:spAutoFit/>
          </a:bodyPr>
          <a:lstStyle/>
          <a:p>
            <a:pPr algn="just">
              <a:lnSpc>
                <a:spcPct val="150000"/>
              </a:lnSpc>
            </a:pP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r>
              <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第三组</a:t>
            </a: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endPar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endParaRPr>
          </a:p>
        </p:txBody>
      </p:sp>
      <p:cxnSp>
        <p:nvCxnSpPr>
          <p:cNvPr id="5" name="直接连接符 4"/>
          <p:cNvCxnSpPr/>
          <p:nvPr/>
        </p:nvCxnSpPr>
        <p:spPr>
          <a:xfrm>
            <a:off x="1547270" y="1491880"/>
            <a:ext cx="1580421" cy="755909"/>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3" name="直接连接符 12"/>
          <p:cNvCxnSpPr/>
          <p:nvPr/>
        </p:nvCxnSpPr>
        <p:spPr>
          <a:xfrm>
            <a:off x="1424002" y="1887535"/>
            <a:ext cx="1703689" cy="888137"/>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4" name="直接连接符 13"/>
          <p:cNvCxnSpPr/>
          <p:nvPr/>
        </p:nvCxnSpPr>
        <p:spPr>
          <a:xfrm flipV="1">
            <a:off x="1385231" y="1446312"/>
            <a:ext cx="1742460" cy="869794"/>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a:off x="1478015" y="2796557"/>
            <a:ext cx="1649676" cy="389341"/>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9" name="直接连接符 18"/>
          <p:cNvCxnSpPr/>
          <p:nvPr/>
        </p:nvCxnSpPr>
        <p:spPr>
          <a:xfrm flipV="1">
            <a:off x="1358286" y="1881209"/>
            <a:ext cx="1701349" cy="1349453"/>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pic>
        <p:nvPicPr>
          <p:cNvPr id="15"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2</a:t>
            </a:r>
            <a:endParaRPr lang="en-US" altLang="zh-CN" dirty="0">
              <a:solidFill>
                <a:schemeClr val="bg1"/>
              </a:solidFill>
              <a:latin typeface="Arial" panose="020B0604020202020204" pitchFamily="34" charset="0"/>
            </a:endParaRPr>
          </a:p>
        </p:txBody>
      </p:sp>
      <p:sp>
        <p:nvSpPr>
          <p:cNvPr id="4" name="圆角矩形 3"/>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44758"/>
            <a:ext cx="3132756" cy="392324"/>
          </a:xfrm>
          <a:prstGeom prst="rect">
            <a:avLst/>
          </a:prstGeom>
          <a:noFill/>
        </p:spPr>
        <p:txBody>
          <a:bodyPr wrap="square" lIns="68571" tIns="34285" rIns="68571" bIns="34285" rtlCol="0">
            <a:spAutoFit/>
          </a:bodyPr>
          <a:lstStyle/>
          <a:p>
            <a:pPr algn="ctr"/>
            <a:r>
              <a:rPr lang="zh-CN" altLang="zh-CN" sz="2100" b="1" spc="150" dirty="0">
                <a:solidFill>
                  <a:schemeClr val="bg1"/>
                </a:solidFill>
                <a:latin typeface="+mj-ea"/>
                <a:ea typeface="+mj-ea"/>
              </a:rPr>
              <a:t>语篇理解</a:t>
            </a:r>
            <a:endParaRPr lang="en-US" altLang="zh-CN" sz="2100" b="1" spc="150" dirty="0">
              <a:solidFill>
                <a:schemeClr val="bg1"/>
              </a:solidFill>
              <a:latin typeface="+mj-ea"/>
              <a:ea typeface="+mj-ea"/>
            </a:endParaRPr>
          </a:p>
        </p:txBody>
      </p:sp>
      <p:sp>
        <p:nvSpPr>
          <p:cNvPr id="9" name="矩形 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精读精练   萃取文本精华</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957269"/>
            <a:ext cx="8641125"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the main idea of the passage?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A.People</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lives have been changed by online communities and social network.</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Internet has separated us and made us lonely.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Internet can cure patients of their serious diseases.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Internet can help people make friends with others.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51437" y="519997"/>
            <a:ext cx="8641125" cy="392324"/>
          </a:xfrm>
          <a:prstGeom prst="rect">
            <a:avLst/>
          </a:prstGeom>
        </p:spPr>
        <p:txBody>
          <a:bodyPr wrap="square" lIns="68571" tIns="34285" rIns="68571" bIns="34285">
            <a:spAutoFit/>
          </a:bodyPr>
          <a:lstStyle/>
          <a:p>
            <a:r>
              <a:rPr lang="en-US" altLang="zh-CN" sz="2100" b="1" kern="100" dirty="0">
                <a:solidFill>
                  <a:srgbClr val="0000FF"/>
                </a:solidFill>
                <a:latin typeface="Times New Roman" panose="02020603050405020304" pitchFamily="18" charset="0"/>
                <a:ea typeface="华文细黑" panose="02010600040101010101" pitchFamily="2" charset="-122"/>
              </a:rPr>
              <a:t>Step 1</a:t>
            </a:r>
            <a:r>
              <a:rPr lang="zh-CN" altLang="zh-CN" sz="2100" b="1" kern="100" dirty="0">
                <a:solidFill>
                  <a:srgbClr val="0000FF"/>
                </a:solidFill>
                <a:latin typeface="Times New Roman" panose="02020603050405020304" pitchFamily="18" charset="0"/>
                <a:ea typeface="华文细黑" panose="02010600040101010101" pitchFamily="2" charset="-122"/>
              </a:rPr>
              <a:t>　</a:t>
            </a:r>
            <a:r>
              <a:rPr lang="en-US" altLang="zh-CN" sz="2100" b="1" kern="100" dirty="0">
                <a:solidFill>
                  <a:srgbClr val="0000FF"/>
                </a:solidFill>
                <a:latin typeface="Times New Roman" panose="02020603050405020304" pitchFamily="18" charset="0"/>
                <a:ea typeface="华文细黑" panose="02010600040101010101" pitchFamily="2" charset="-122"/>
              </a:rPr>
              <a:t>Fast-reading</a:t>
            </a:r>
            <a:endParaRPr lang="zh-CN" altLang="en-US" sz="2100" b="1" kern="100" dirty="0">
              <a:solidFill>
                <a:srgbClr val="0000FF"/>
              </a:solidFill>
              <a:latin typeface="Times New Roman" panose="02020603050405020304" pitchFamily="18" charset="0"/>
              <a:ea typeface="华文细黑" panose="02010600040101010101" pitchFamily="2" charset="-122"/>
            </a:endParaRPr>
          </a:p>
        </p:txBody>
      </p:sp>
      <p:sp>
        <p:nvSpPr>
          <p:cNvPr id="6" name="TextBox 12"/>
          <p:cNvSpPr txBox="1"/>
          <p:nvPr/>
        </p:nvSpPr>
        <p:spPr>
          <a:xfrm>
            <a:off x="126873" y="1437887"/>
            <a:ext cx="510072" cy="588486"/>
          </a:xfrm>
          <a:prstGeom prst="rect">
            <a:avLst/>
          </a:prstGeom>
          <a:noFill/>
        </p:spPr>
        <p:txBody>
          <a:bodyPr wrap="square" lIns="68571" tIns="34285" rIns="68571" bIns="34285" rtlCol="0">
            <a:spAutoFit/>
          </a:bodyPr>
          <a:lstStyle/>
          <a:p>
            <a:pPr lvl="0"/>
            <a:r>
              <a:rPr lang="zh-CN" altLang="en-US" sz="3400" b="1" dirty="0">
                <a:solidFill>
                  <a:srgbClr val="DB4313"/>
                </a:solidFill>
                <a:latin typeface="华文细黑" panose="02010600040101010101" pitchFamily="2" charset="-122"/>
                <a:ea typeface="华文细黑"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576163"/>
            <a:ext cx="8641125" cy="376255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2.Match each paragraph with its topic sentence.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A.Jan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started an IT club and helped many other older people.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Para.2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Internet has made our lives more convenient.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Para.3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C.Jan</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life has been improved by 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Para.4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D.Jan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wasn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lonely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for the Internet removed the distance </a:t>
            </a: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between her and others.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Para.5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E.Jan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has learned more about how to use the Internet to make </a:t>
            </a:r>
          </a:p>
          <a:p>
            <a:pPr algn="just" defTabSz="2156460">
              <a:lnSpc>
                <a:spcPct val="150000"/>
              </a:lnSpc>
              <a:tabLst>
                <a:tab pos="1615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society better.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cxnSp>
        <p:nvCxnSpPr>
          <p:cNvPr id="4" name="直接连接符 3"/>
          <p:cNvCxnSpPr/>
          <p:nvPr/>
        </p:nvCxnSpPr>
        <p:spPr>
          <a:xfrm>
            <a:off x="1041935" y="1348486"/>
            <a:ext cx="937440" cy="441403"/>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041935" y="1779879"/>
            <a:ext cx="883427" cy="855987"/>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1016571" y="1348487"/>
            <a:ext cx="908791" cy="895865"/>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041935" y="2653224"/>
            <a:ext cx="908791" cy="892582"/>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041935" y="2172638"/>
            <a:ext cx="883427" cy="1373168"/>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650425"/>
            <a:ext cx="8563798" cy="4401175"/>
          </a:xfrm>
          <a:prstGeom prst="rect">
            <a:avLst/>
          </a:prstGeom>
        </p:spPr>
        <p:txBody>
          <a:bodyPr wrap="square" lIns="91411" tIns="45705" rIns="91411" bIns="45705">
            <a:spAutoFit/>
          </a:bodyPr>
          <a:lstStyle/>
          <a:p>
            <a:pPr algn="just">
              <a:lnSpc>
                <a:spcPct val="140000"/>
              </a:lnSpc>
            </a:pPr>
            <a:r>
              <a:rPr lang="zh-CN" altLang="zh-CN" sz="2000" b="1" kern="100" dirty="0">
                <a:solidFill>
                  <a:srgbClr val="0000FF"/>
                </a:solidFill>
                <a:latin typeface="宋体" panose="02010600030101010101" pitchFamily="2" charset="-122"/>
                <a:ea typeface="宋体" panose="02010600030101010101" pitchFamily="2" charset="-122"/>
                <a:cs typeface="宋体" panose="02010600030101010101" pitchFamily="2" charset="-122"/>
              </a:rPr>
              <a:t>Ⅰ</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.Judge whether the following statements are true(T) or false(F).</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1.There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no doubt that the Internet has brought much convenience to people in all aspects of their life.(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Internet has removed the distance between Jan and other people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 helps her feel less lonely and bored.(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3.Now that the 59-year-old man 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take care of himself</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his daughter 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go to university.(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4.Jan has started a charity website to raise money for children in poor countries.(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5.Jan is a kind woman and ready to help others in trouble.(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4132274" y="2429821"/>
            <a:ext cx="31000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4" name="矩形 3"/>
          <p:cNvSpPr/>
          <p:nvPr/>
        </p:nvSpPr>
        <p:spPr>
          <a:xfrm>
            <a:off x="3013243" y="1584631"/>
            <a:ext cx="31000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251437" y="250959"/>
            <a:ext cx="8641125" cy="392324"/>
          </a:xfrm>
          <a:prstGeom prst="rect">
            <a:avLst/>
          </a:prstGeom>
        </p:spPr>
        <p:txBody>
          <a:bodyPr wrap="square" lIns="68571" tIns="34285" rIns="68571" bIns="34285">
            <a:spAutoFit/>
          </a:bodyPr>
          <a:lstStyle/>
          <a:p>
            <a:r>
              <a:rPr lang="en-US" altLang="zh-CN" sz="2100" b="1" kern="100" dirty="0">
                <a:solidFill>
                  <a:srgbClr val="0000FF"/>
                </a:solidFill>
                <a:latin typeface="Times New Roman" panose="02020603050405020304" pitchFamily="18" charset="0"/>
                <a:ea typeface="华文细黑" panose="02010600040101010101" pitchFamily="2" charset="-122"/>
              </a:rPr>
              <a:t>Step 2</a:t>
            </a:r>
            <a:r>
              <a:rPr lang="zh-CN" altLang="zh-CN" sz="2100" b="1" kern="100" dirty="0">
                <a:solidFill>
                  <a:srgbClr val="0000FF"/>
                </a:solidFill>
                <a:latin typeface="Times New Roman" panose="02020603050405020304" pitchFamily="18" charset="0"/>
                <a:ea typeface="华文细黑" panose="02010600040101010101" pitchFamily="2" charset="-122"/>
              </a:rPr>
              <a:t>　</a:t>
            </a:r>
            <a:r>
              <a:rPr lang="en-US" altLang="zh-CN" sz="2100" b="1" kern="100" dirty="0">
                <a:solidFill>
                  <a:srgbClr val="0000FF"/>
                </a:solidFill>
                <a:latin typeface="Times New Roman" panose="02020603050405020304" pitchFamily="18" charset="0"/>
                <a:ea typeface="华文细黑" panose="02010600040101010101" pitchFamily="2" charset="-122"/>
              </a:rPr>
              <a:t>Careful-reading</a:t>
            </a:r>
            <a:endParaRPr lang="zh-CN" altLang="en-US" sz="2100" b="1" kern="100" dirty="0">
              <a:solidFill>
                <a:srgbClr val="0000FF"/>
              </a:solidFill>
              <a:latin typeface="Times New Roman" panose="02020603050405020304" pitchFamily="18" charset="0"/>
              <a:ea typeface="华文细黑" panose="02010600040101010101" pitchFamily="2" charset="-122"/>
            </a:endParaRPr>
          </a:p>
        </p:txBody>
      </p:sp>
      <p:sp>
        <p:nvSpPr>
          <p:cNvPr id="8" name="矩形 7"/>
          <p:cNvSpPr/>
          <p:nvPr/>
        </p:nvSpPr>
        <p:spPr>
          <a:xfrm>
            <a:off x="2860416" y="3245685"/>
            <a:ext cx="305653" cy="377016"/>
          </a:xfrm>
          <a:prstGeom prst="rect">
            <a:avLst/>
          </a:prstGeom>
        </p:spPr>
        <p:txBody>
          <a:bodyPr wrap="squar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1446865" y="4091186"/>
            <a:ext cx="29557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6555240" y="4485851"/>
            <a:ext cx="31000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897952"/>
            <a:ext cx="8641125" cy="3762558"/>
          </a:xfrm>
          <a:prstGeom prst="rect">
            <a:avLst/>
          </a:prstGeom>
        </p:spPr>
        <p:txBody>
          <a:bodyPr wrap="square" lIns="68571" tIns="34285" rIns="68571" bIns="34285">
            <a:spAutoFit/>
          </a:bodyPr>
          <a:lstStyle/>
          <a:p>
            <a:pPr algn="just">
              <a:lnSpc>
                <a:spcPct val="150000"/>
              </a:lnSpc>
            </a:pPr>
            <a:r>
              <a:rPr lang="zh-CN" altLang="zh-CN" sz="2000" b="1" kern="100" dirty="0">
                <a:solidFill>
                  <a:srgbClr val="0000FF"/>
                </a:solidFill>
                <a:latin typeface="宋体" panose="02010600030101010101" pitchFamily="2" charset="-122"/>
                <a:ea typeface="宋体" panose="02010600030101010101" pitchFamily="2" charset="-122"/>
                <a:cs typeface="宋体" panose="02010600030101010101" pitchFamily="2" charset="-122"/>
              </a:rPr>
              <a:t>Ⅱ</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.Choose the best answer.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1.What convenience the Internet has brought isn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mentioned in Para.1?</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A.We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no longer have to wait in line or carry cash around when we go shopping.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B.We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can get other people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personal information easily.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C.We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can get the latest information from large databases.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D.We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can download software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documents and images whenever we need them.</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28778" y="2247789"/>
            <a:ext cx="510072" cy="588486"/>
          </a:xfrm>
          <a:prstGeom prst="rect">
            <a:avLst/>
          </a:prstGeom>
          <a:noFill/>
        </p:spPr>
        <p:txBody>
          <a:bodyPr wrap="square" lIns="68571" tIns="34285" rIns="68571" bIns="34285" rtlCol="0">
            <a:spAutoFit/>
          </a:bodyPr>
          <a:lstStyle/>
          <a:p>
            <a:pPr lvl="0"/>
            <a:r>
              <a:rPr lang="zh-CN" altLang="en-US" sz="3400" b="1" dirty="0">
                <a:solidFill>
                  <a:srgbClr val="DB4313"/>
                </a:solidFill>
                <a:latin typeface="华文细黑" panose="02010600040101010101" pitchFamily="2" charset="-122"/>
                <a:ea typeface="华文细黑"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112355"/>
            <a:ext cx="8641125"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2.What can we learn from the second paragraph?</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A.Jan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has known many people online who can keep her company every 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B.After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Jan was out of work</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applied for work online and found a great job.</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C.Jan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has been good at surfing the Internet although she is old.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D.Jan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has started a small online company together with other two friends.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29881" y="2469205"/>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112355"/>
            <a:ext cx="8641125"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3.How did the people in the online community help Jan?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A.They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gave her support and advice.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B.They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donated a lot of money to her.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C.They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kept her company online every 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D.They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encouraged her to apply for a job.</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29956" y="1599867"/>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112355"/>
            <a:ext cx="8641125" cy="145423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4.What does the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digital divide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mean?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数字鸿沟</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代沟</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数字差异</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互联网距离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34018" y="1599867"/>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951945"/>
            <a:ext cx="8641125"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5.Why is her next goal is to start a charity website?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A.Because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she thought the children in poor countries had no enough money for </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school.</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B.Because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she wanted to help the children get rid of poverty.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C.Because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she wanted to make sure that everyone has access to 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D.Because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she wanted to help those who were homeless.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34218" y="2733731"/>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1979374" y="1437887"/>
            <a:ext cx="5293277" cy="1727792"/>
          </a:xfrm>
          <a:prstGeom prst="rect">
            <a:avLst/>
          </a:prstGeom>
          <a:solidFill>
            <a:schemeClr val="bg1"/>
          </a:solidFill>
          <a:ln>
            <a:noFill/>
          </a:ln>
          <a:effectLst>
            <a:outerShdw blurRad="190500" dist="50800" dir="5400000" algn="t"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anchor="ctr"/>
          <a:lstStyle/>
          <a:p>
            <a:pPr lvl="0" algn="ctr">
              <a:lnSpc>
                <a:spcPct val="170000"/>
              </a:lnSpc>
            </a:pPr>
            <a:endParaRPr lang="zh-CN" altLang="zh-CN" sz="2000" b="1" kern="100" dirty="0">
              <a:solidFill>
                <a:schemeClr val="tx1"/>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2093018" y="1586682"/>
            <a:ext cx="5080434" cy="1481934"/>
          </a:xfrm>
          <a:prstGeom prst="rect">
            <a:avLst/>
          </a:prstGeom>
        </p:spPr>
        <p:txBody>
          <a:bodyPr wrap="square" lIns="68571" tIns="34285" rIns="68571" bIns="34285">
            <a:spAutoFit/>
          </a:bodyPr>
          <a:lstStyle/>
          <a:p>
            <a:pPr algn="just">
              <a:lnSpc>
                <a:spcPct val="170000"/>
              </a:lnSpc>
            </a:pPr>
            <a:r>
              <a:rPr lang="en-US" altLang="zh-CN" b="1" kern="100" dirty="0">
                <a:latin typeface="Times New Roman" panose="02020603050405020304" pitchFamily="18" charset="0"/>
                <a:ea typeface="华文细黑" panose="02010600040101010101" pitchFamily="2" charset="-122"/>
                <a:cs typeface="Courier New" panose="02070309020205020404" pitchFamily="49" charset="0"/>
              </a:rPr>
              <a:t>The Internet is becoming the town square </a:t>
            </a:r>
            <a:r>
              <a:rPr lang="en-US" altLang="zh-CN" b="1" kern="100" dirty="0" smtClean="0">
                <a:latin typeface="Times New Roman" panose="02020603050405020304" pitchFamily="18" charset="0"/>
                <a:ea typeface="华文细黑" panose="02010600040101010101" pitchFamily="2" charset="-122"/>
                <a:cs typeface="Courier New" panose="02070309020205020404" pitchFamily="49" charset="0"/>
              </a:rPr>
              <a:t>for </a:t>
            </a:r>
            <a:r>
              <a:rPr lang="en-US" altLang="zh-CN" b="1" kern="100" dirty="0">
                <a:latin typeface="Times New Roman" panose="02020603050405020304" pitchFamily="18" charset="0"/>
                <a:ea typeface="华文细黑" panose="02010600040101010101" pitchFamily="2" charset="-122"/>
                <a:cs typeface="Courier New" panose="02070309020205020404" pitchFamily="49" charset="0"/>
              </a:rPr>
              <a:t>the global village of tomorrow.  </a:t>
            </a:r>
          </a:p>
          <a:p>
            <a:pPr algn="just">
              <a:lnSpc>
                <a:spcPct val="170000"/>
              </a:lnSpc>
            </a:pPr>
            <a:r>
              <a:rPr lang="zh-CN" altLang="en-US" b="1" kern="100" dirty="0">
                <a:latin typeface="Times New Roman" panose="02020603050405020304" pitchFamily="18" charset="0"/>
                <a:ea typeface="华文细黑" panose="02010600040101010101" pitchFamily="2" charset="-122"/>
                <a:cs typeface="Courier New" panose="02070309020205020404" pitchFamily="49" charset="0"/>
              </a:rPr>
              <a:t>互联网正在成为未来地球村的城镇广场。</a:t>
            </a:r>
          </a:p>
        </p:txBody>
      </p:sp>
      <p:sp>
        <p:nvSpPr>
          <p:cNvPr id="4" name="矩形 3"/>
          <p:cNvSpPr/>
          <p:nvPr/>
        </p:nvSpPr>
        <p:spPr>
          <a:xfrm>
            <a:off x="2087400" y="744969"/>
            <a:ext cx="4570214" cy="540023"/>
          </a:xfrm>
          <a:prstGeom prst="rect">
            <a:avLst/>
          </a:prstGeom>
        </p:spPr>
        <p:txBody>
          <a:bodyPr lIns="68571" tIns="34285" rIns="68571" bIns="34285">
            <a:spAutoFit/>
          </a:bodyPr>
          <a:lstStyle/>
          <a:p>
            <a:pPr algn="ctr">
              <a:lnSpc>
                <a:spcPct val="170000"/>
              </a:lnSpc>
            </a:pPr>
            <a:r>
              <a:rPr lang="zh-CN" altLang="en-US" b="1" dirty="0">
                <a:latin typeface="微软雅黑" panose="020B0503020204020204" pitchFamily="34" charset="-122"/>
                <a:ea typeface="微软雅黑" panose="020B0503020204020204" pitchFamily="34" charset="-122"/>
              </a:rPr>
              <a:t>单元主题语境：</a:t>
            </a:r>
            <a:r>
              <a:rPr lang="zh-CN" altLang="en-US" b="1" dirty="0">
                <a:solidFill>
                  <a:srgbClr val="C00000"/>
                </a:solidFill>
                <a:latin typeface="微软雅黑" panose="020B0503020204020204" pitchFamily="34" charset="-122"/>
                <a:ea typeface="微软雅黑" panose="020B0503020204020204" pitchFamily="34" charset="-122"/>
              </a:rPr>
              <a:t>人与</a:t>
            </a:r>
            <a:r>
              <a:rPr lang="zh-CN" altLang="en-US" b="1" dirty="0" smtClean="0">
                <a:solidFill>
                  <a:srgbClr val="C00000"/>
                </a:solidFill>
                <a:latin typeface="微软雅黑" panose="020B0503020204020204" pitchFamily="34" charset="-122"/>
                <a:ea typeface="微软雅黑" panose="020B0503020204020204" pitchFamily="34" charset="-122"/>
              </a:rPr>
              <a:t>社会</a:t>
            </a:r>
            <a:endParaRPr lang="zh-CN" altLang="zh-CN"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918195"/>
            <a:ext cx="8641125" cy="4224223"/>
          </a:xfrm>
          <a:prstGeom prst="rect">
            <a:avLst/>
          </a:prstGeom>
        </p:spPr>
        <p:txBody>
          <a:bodyPr wrap="square" lIns="68571" tIns="34285" rIns="68571" bIns="34285">
            <a:spAutoFit/>
          </a:bodyPr>
          <a:lstStyle/>
          <a:p>
            <a:pPr algn="just">
              <a:lnSpc>
                <a:spcPct val="150000"/>
              </a:lnSpc>
            </a:pP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After reading the passage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please fill in the following blanks.</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indent="540385" algn="just">
              <a:lnSpc>
                <a:spcPct val="150000"/>
              </a:lnSpc>
            </a:pPr>
            <a:r>
              <a:rPr lang="en-US" altLang="zh-CN" sz="2000" b="1" kern="100" spc="-23" dirty="0">
                <a:latin typeface="Times New Roman" panose="02020603050405020304" pitchFamily="18" charset="0"/>
                <a:ea typeface="华文细黑" panose="02010600040101010101" pitchFamily="2" charset="-122"/>
              </a:rPr>
              <a:t>With the development of the Internet</a:t>
            </a:r>
            <a:r>
              <a:rPr lang="zh-CN" altLang="zh-CN" sz="2000" b="1" kern="100" spc="-23"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spc="-23" dirty="0">
                <a:latin typeface="Times New Roman" panose="02020603050405020304" pitchFamily="18" charset="0"/>
                <a:ea typeface="华文细黑" panose="02010600040101010101" pitchFamily="2" charset="-122"/>
              </a:rPr>
              <a:t>it has made our lives more convenient. </a:t>
            </a:r>
            <a:r>
              <a:rPr lang="en-US" altLang="zh-CN" sz="2000" b="1" kern="100" dirty="0">
                <a:latin typeface="Times New Roman" panose="02020603050405020304" pitchFamily="18" charset="0"/>
                <a:ea typeface="华文细黑" panose="02010600040101010101" pitchFamily="2" charset="-122"/>
              </a:rPr>
              <a:t>While 1.</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(shop)</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we no 2.</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(long) have to wait in line or carry cash </a:t>
            </a:r>
            <a:r>
              <a:rPr lang="en-US" altLang="zh-CN" sz="2000" b="1" kern="100" dirty="0" err="1">
                <a:latin typeface="Times New Roman" panose="02020603050405020304" pitchFamily="18" charset="0"/>
                <a:ea typeface="华文细黑" panose="02010600040101010101" pitchFamily="2" charset="-122"/>
              </a:rPr>
              <a:t>around.We</a:t>
            </a:r>
            <a:r>
              <a:rPr lang="en-US" altLang="zh-CN" sz="2000" b="1" kern="100" dirty="0">
                <a:latin typeface="Times New Roman" panose="02020603050405020304" pitchFamily="18" charset="0"/>
                <a:ea typeface="华文细黑" panose="02010600040101010101" pitchFamily="2" charset="-122"/>
              </a:rPr>
              <a:t> can get the latest information and download software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documents and 3.</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(image) whenever we </a:t>
            </a:r>
            <a:r>
              <a:rPr lang="en-US" altLang="zh-CN" sz="2000" b="1" kern="100" dirty="0" err="1">
                <a:latin typeface="Times New Roman" panose="02020603050405020304" pitchFamily="18" charset="0"/>
                <a:ea typeface="华文细黑" panose="02010600040101010101" pitchFamily="2" charset="-122"/>
              </a:rPr>
              <a:t>need.At</a:t>
            </a:r>
            <a:r>
              <a:rPr lang="en-US" altLang="zh-CN" sz="2000" b="1" kern="100" dirty="0">
                <a:latin typeface="Times New Roman" panose="02020603050405020304" pitchFamily="18" charset="0"/>
                <a:ea typeface="华文细黑" panose="02010600040101010101" pitchFamily="2" charset="-122"/>
              </a:rPr>
              <a:t> 4.</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same time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online communities and social networks have also changed people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s lives and remove the distance 5.</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usually exists between </a:t>
            </a:r>
            <a:r>
              <a:rPr lang="en-US" altLang="zh-CN" sz="2000" b="1" kern="100" dirty="0" err="1">
                <a:latin typeface="Times New Roman" panose="02020603050405020304" pitchFamily="18" charset="0"/>
                <a:ea typeface="华文细黑" panose="02010600040101010101" pitchFamily="2" charset="-122"/>
              </a:rPr>
              <a:t>people.Take</a:t>
            </a:r>
            <a:r>
              <a:rPr lang="en-US" altLang="zh-CN" sz="2000" b="1" kern="100" dirty="0">
                <a:latin typeface="Times New Roman" panose="02020603050405020304" pitchFamily="18" charset="0"/>
                <a:ea typeface="华文细黑" panose="02010600040101010101" pitchFamily="2" charset="-122"/>
              </a:rPr>
              <a:t> a woman 6.</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(call) Jan </a:t>
            </a:r>
            <a:r>
              <a:rPr lang="en-US" altLang="zh-CN" sz="2000" b="1" kern="100" dirty="0" err="1">
                <a:latin typeface="Times New Roman" panose="02020603050405020304" pitchFamily="18" charset="0"/>
                <a:ea typeface="华文细黑" panose="02010600040101010101" pitchFamily="2" charset="-122"/>
              </a:rPr>
              <a:t>Tchamani</a:t>
            </a:r>
            <a:r>
              <a:rPr lang="en-US" altLang="zh-CN" sz="2000" b="1" kern="100" dirty="0">
                <a:latin typeface="Times New Roman" panose="02020603050405020304" pitchFamily="18" charset="0"/>
                <a:ea typeface="华文细黑" panose="02010600040101010101" pitchFamily="2" charset="-122"/>
              </a:rPr>
              <a:t> for </a:t>
            </a:r>
            <a:r>
              <a:rPr lang="en-US" altLang="zh-CN" sz="2000" b="1" kern="100" dirty="0" err="1">
                <a:latin typeface="Times New Roman" panose="02020603050405020304" pitchFamily="18" charset="0"/>
                <a:ea typeface="华文细黑" panose="02010600040101010101" pitchFamily="2" charset="-122"/>
              </a:rPr>
              <a:t>example.She</a:t>
            </a:r>
            <a:r>
              <a:rPr lang="en-US" altLang="zh-CN" sz="2000" b="1" kern="100" dirty="0">
                <a:latin typeface="Times New Roman" panose="02020603050405020304" pitchFamily="18" charset="0"/>
                <a:ea typeface="华文细黑" panose="02010600040101010101" pitchFamily="2" charset="-122"/>
              </a:rPr>
              <a:t> was ill 7.</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(serious) and stuck at home,</a:t>
            </a:r>
          </a:p>
        </p:txBody>
      </p:sp>
      <p:sp>
        <p:nvSpPr>
          <p:cNvPr id="2" name="矩形 1"/>
          <p:cNvSpPr/>
          <p:nvPr/>
        </p:nvSpPr>
        <p:spPr>
          <a:xfrm>
            <a:off x="251437" y="540155"/>
            <a:ext cx="8641125" cy="392324"/>
          </a:xfrm>
          <a:prstGeom prst="rect">
            <a:avLst/>
          </a:prstGeom>
        </p:spPr>
        <p:txBody>
          <a:bodyPr wrap="square" lIns="68571" tIns="34285" rIns="68571" bIns="34285">
            <a:spAutoFit/>
          </a:bodyPr>
          <a:lstStyle/>
          <a:p>
            <a:r>
              <a:rPr lang="en-US" altLang="zh-CN" sz="2100" b="1" kern="100" dirty="0">
                <a:solidFill>
                  <a:srgbClr val="0000FF"/>
                </a:solidFill>
                <a:latin typeface="Times New Roman" panose="02020603050405020304" pitchFamily="18" charset="0"/>
                <a:ea typeface="华文细黑" panose="02010600040101010101" pitchFamily="2" charset="-122"/>
              </a:rPr>
              <a:t>Step 3</a:t>
            </a:r>
            <a:r>
              <a:rPr lang="zh-CN" altLang="zh-CN" sz="2100" b="1" kern="100" dirty="0">
                <a:solidFill>
                  <a:srgbClr val="0000FF"/>
                </a:solidFill>
                <a:latin typeface="Times New Roman" panose="02020603050405020304" pitchFamily="18" charset="0"/>
                <a:ea typeface="华文细黑" panose="02010600040101010101" pitchFamily="2" charset="-122"/>
              </a:rPr>
              <a:t>　</a:t>
            </a:r>
            <a:r>
              <a:rPr lang="en-US" altLang="zh-CN" sz="2100" b="1" kern="100" dirty="0">
                <a:solidFill>
                  <a:srgbClr val="0000FF"/>
                </a:solidFill>
                <a:latin typeface="Times New Roman" panose="02020603050405020304" pitchFamily="18" charset="0"/>
                <a:ea typeface="华文细黑" panose="02010600040101010101" pitchFamily="2" charset="-122"/>
              </a:rPr>
              <a:t>Post-reading</a:t>
            </a:r>
            <a:endParaRPr lang="zh-CN" altLang="en-US" sz="2100" b="1" kern="100" dirty="0">
              <a:solidFill>
                <a:srgbClr val="0000FF"/>
              </a:solidFill>
              <a:latin typeface="Times New Roman" panose="02020603050405020304" pitchFamily="18" charset="0"/>
              <a:ea typeface="华文细黑" panose="02010600040101010101" pitchFamily="2" charset="-122"/>
            </a:endParaRPr>
          </a:p>
        </p:txBody>
      </p:sp>
      <p:sp>
        <p:nvSpPr>
          <p:cNvPr id="4" name="矩形 3"/>
          <p:cNvSpPr/>
          <p:nvPr/>
        </p:nvSpPr>
        <p:spPr>
          <a:xfrm>
            <a:off x="1189781" y="1857998"/>
            <a:ext cx="113554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shopping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4301935" y="1857998"/>
            <a:ext cx="8357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longer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2171897" y="2761815"/>
            <a:ext cx="8918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images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6322570" y="2788814"/>
            <a:ext cx="47992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5" name="矩形 14"/>
          <p:cNvSpPr/>
          <p:nvPr/>
        </p:nvSpPr>
        <p:spPr>
          <a:xfrm>
            <a:off x="1887407" y="3670446"/>
            <a:ext cx="579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7596730" y="3685683"/>
            <a:ext cx="77808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called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4571999" y="4075139"/>
            <a:ext cx="11050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seriously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p:bldP spid="14" grpId="0"/>
      <p:bldP spid="15"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918194"/>
            <a:ext cx="8641125" cy="1915899"/>
          </a:xfrm>
          <a:prstGeom prst="rect">
            <a:avLst/>
          </a:prstGeom>
        </p:spPr>
        <p:txBody>
          <a:bodyPr wrap="square" lIns="68571" tIns="34285" rIns="68571" bIns="34285">
            <a:spAutoFit/>
          </a:bodyPr>
          <a:lstStyle/>
          <a:p>
            <a:pPr algn="dist">
              <a:lnSpc>
                <a:spcPct val="150000"/>
              </a:lnSpc>
            </a:pPr>
            <a:r>
              <a:rPr lang="en-US" altLang="zh-CN" sz="2000" b="1" kern="100" dirty="0">
                <a:latin typeface="Times New Roman" panose="02020603050405020304" pitchFamily="18" charset="0"/>
                <a:ea typeface="华文细黑" panose="02010600040101010101" pitchFamily="2" charset="-122"/>
              </a:rPr>
              <a:t>8.</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(feel) lonely.9.</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surfing the Internet helped her know other old people and get support and advice from </a:t>
            </a:r>
            <a:r>
              <a:rPr lang="en-US" altLang="zh-CN" sz="2000" b="1" kern="100" dirty="0" err="1">
                <a:latin typeface="Times New Roman" panose="02020603050405020304" pitchFamily="18" charset="0"/>
                <a:ea typeface="华文细黑" panose="02010600040101010101" pitchFamily="2" charset="-122"/>
              </a:rPr>
              <a:t>them.She</a:t>
            </a:r>
            <a:r>
              <a:rPr lang="en-US" altLang="zh-CN" sz="2000" b="1" kern="100" dirty="0">
                <a:latin typeface="Times New Roman" panose="02020603050405020304" pitchFamily="18" charset="0"/>
                <a:ea typeface="华文细黑" panose="02010600040101010101" pitchFamily="2" charset="-122"/>
              </a:rPr>
              <a:t> also started an IT club </a:t>
            </a:r>
          </a:p>
          <a:p>
            <a:pPr algn="just">
              <a:lnSpc>
                <a:spcPct val="150000"/>
              </a:lnSpc>
            </a:pPr>
            <a:r>
              <a:rPr lang="en-US" altLang="zh-CN" sz="2000" b="1" kern="100" dirty="0">
                <a:latin typeface="Times New Roman" panose="02020603050405020304" pitchFamily="18" charset="0"/>
                <a:ea typeface="华文细黑" panose="02010600040101010101" pitchFamily="2" charset="-122"/>
              </a:rPr>
              <a:t>10.</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(help) other old </a:t>
            </a:r>
            <a:r>
              <a:rPr lang="en-US" altLang="zh-CN" sz="2000" b="1" kern="100" dirty="0" err="1">
                <a:latin typeface="Times New Roman" panose="02020603050405020304" pitchFamily="18" charset="0"/>
                <a:ea typeface="华文细黑" panose="02010600040101010101" pitchFamily="2" charset="-122"/>
              </a:rPr>
              <a:t>people.Her</a:t>
            </a:r>
            <a:r>
              <a:rPr lang="en-US" altLang="zh-CN" sz="2000" b="1" kern="100" dirty="0">
                <a:latin typeface="Times New Roman" panose="02020603050405020304" pitchFamily="18" charset="0"/>
                <a:ea typeface="华文细黑" panose="02010600040101010101" pitchFamily="2" charset="-122"/>
              </a:rPr>
              <a:t> next goal is to start a charity website to raise money for children in poor countries.</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546116" y="968271"/>
            <a:ext cx="86303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feeling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2943856" y="1007028"/>
            <a:ext cx="112112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However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678890" y="1869835"/>
            <a:ext cx="8854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 help</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1437" y="1026182"/>
            <a:ext cx="8892563"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1.There are countless articles telling us how the Internet has made our lives more convenient.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本句的主干是</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telling us how the Internet has made our lives more convenient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为现在分词短语作</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，修饰</a:t>
            </a:r>
            <a:r>
              <a:rPr lang="en-US" altLang="zh-CN" sz="2000" b="1" kern="100" dirty="0">
                <a:latin typeface="Times New Roman" panose="02020603050405020304" pitchFamily="18" charset="0"/>
                <a:ea typeface="华文细黑" panose="02010600040101010101" pitchFamily="2" charset="-122"/>
              </a:rPr>
              <a:t>articles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，其中</a:t>
            </a:r>
            <a:r>
              <a:rPr lang="en-US" altLang="zh-CN" sz="2000" b="1" kern="100" dirty="0">
                <a:latin typeface="Times New Roman" panose="02020603050405020304" pitchFamily="18" charset="0"/>
                <a:ea typeface="华文细黑" panose="02010600040101010101" pitchFamily="2" charset="-122"/>
              </a:rPr>
              <a:t>how the Internet has made our lives more convenient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从句，作</a:t>
            </a:r>
            <a:r>
              <a:rPr lang="en-US" altLang="zh-CN" sz="2000" b="1" kern="100" dirty="0">
                <a:latin typeface="Times New Roman" panose="02020603050405020304" pitchFamily="18" charset="0"/>
                <a:ea typeface="华文细黑" panose="02010600040101010101" pitchFamily="2" charset="-122"/>
              </a:rPr>
              <a:t>tell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的直接宾语。</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宋体" panose="02010600030101010101" pitchFamily="2" charset="-122"/>
                <a:ea typeface="宋体" panose="02010600030101010101" pitchFamily="2" charset="-122"/>
                <a:cs typeface="Times New Roman" panose="02020603050405020304" pitchFamily="18" charset="0"/>
              </a:rPr>
              <a:t>_________________________________________________________</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251437" y="485064"/>
            <a:ext cx="8641125" cy="553988"/>
          </a:xfrm>
          <a:prstGeom prst="rect">
            <a:avLst/>
          </a:prstGeom>
        </p:spPr>
        <p:txBody>
          <a:bodyPr wrap="square" lIns="68571" tIns="34285" rIns="68571" bIns="34285">
            <a:spAutoFit/>
          </a:bodyPr>
          <a:lstStyle/>
          <a:p>
            <a:pPr algn="just">
              <a:lnSpc>
                <a:spcPct val="150000"/>
              </a:lnSpc>
            </a:pPr>
            <a:r>
              <a:rPr lang="en-US" altLang="zh-CN" sz="2100" b="1" kern="100" dirty="0">
                <a:solidFill>
                  <a:srgbClr val="0000FF"/>
                </a:solidFill>
                <a:latin typeface="Times New Roman" panose="02020603050405020304"/>
                <a:ea typeface="华文细黑" panose="02010600040101010101" pitchFamily="2" charset="-122"/>
                <a:cs typeface="Courier New" panose="02070309020205020404"/>
              </a:rPr>
              <a:t>Step 4</a:t>
            </a:r>
            <a:r>
              <a:rPr lang="zh-CN" altLang="zh-CN" sz="2100" b="1" kern="100" dirty="0">
                <a:solidFill>
                  <a:srgbClr val="0000FF"/>
                </a:solidFill>
                <a:latin typeface="Times New Roman" panose="02020603050405020304"/>
                <a:ea typeface="华文细黑" panose="02010600040101010101" pitchFamily="2" charset="-122"/>
                <a:cs typeface="Courier New" panose="02070309020205020404"/>
              </a:rPr>
              <a:t>　</a:t>
            </a:r>
            <a:r>
              <a:rPr lang="en-US" altLang="zh-CN" sz="2100" b="1" kern="100" dirty="0">
                <a:solidFill>
                  <a:srgbClr val="0000FF"/>
                </a:solidFill>
                <a:latin typeface="Times New Roman" panose="02020603050405020304"/>
                <a:ea typeface="华文细黑" panose="02010600040101010101" pitchFamily="2" charset="-122"/>
                <a:cs typeface="Courier New" panose="02070309020205020404"/>
              </a:rPr>
              <a:t>Sentence-learning</a:t>
            </a:r>
            <a:endParaRPr lang="zh-CN" altLang="zh-CN" sz="2100" b="1" kern="100" dirty="0">
              <a:solidFill>
                <a:srgbClr val="0000FF"/>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3217812" y="1889311"/>
            <a:ext cx="3123657"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There are countless articles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6341469" y="2790422"/>
            <a:ext cx="651442" cy="530904"/>
          </a:xfrm>
          <a:prstGeom prst="rect">
            <a:avLst/>
          </a:prstGeom>
        </p:spPr>
        <p:txBody>
          <a:bodyPr wrap="none" lIns="68571" tIns="34285" rIns="68571" bIns="34285">
            <a:spAutoFit/>
          </a:bodyPr>
          <a:lstStyle/>
          <a:p>
            <a:pPr>
              <a:lnSpc>
                <a:spcPct val="150000"/>
              </a:lnSpc>
            </a:pP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宾语</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1730292" y="3714321"/>
            <a:ext cx="7000712" cy="377016"/>
          </a:xfrm>
          <a:prstGeom prst="rect">
            <a:avLst/>
          </a:prstGeom>
        </p:spPr>
        <p:txBody>
          <a:bodyPr lIns="68571" tIns="34285" rIns="68571" bIns="34285">
            <a:spAutoFit/>
          </a:bodyPr>
          <a:lstStyle/>
          <a:p>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有不计其数的文章告诉我们互联网如何使我们的生活更方便。</a:t>
            </a:r>
          </a:p>
        </p:txBody>
      </p:sp>
      <p:sp>
        <p:nvSpPr>
          <p:cNvPr id="7" name="矩形 6"/>
          <p:cNvSpPr/>
          <p:nvPr/>
        </p:nvSpPr>
        <p:spPr>
          <a:xfrm>
            <a:off x="6156176" y="2326153"/>
            <a:ext cx="651442" cy="530904"/>
          </a:xfrm>
          <a:prstGeom prst="rect">
            <a:avLst/>
          </a:prstGeom>
        </p:spPr>
        <p:txBody>
          <a:bodyPr wrap="none" lIns="68571" tIns="34285" rIns="68571" bIns="34285">
            <a:spAutoFit/>
          </a:bodyPr>
          <a:lstStyle/>
          <a:p>
            <a:pPr>
              <a:lnSpc>
                <a:spcPct val="150000"/>
              </a:lnSpc>
            </a:pP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定语</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1437" y="899135"/>
            <a:ext cx="8892563"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age 50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found herself out of work and stuck at home with only her computer to keep her company.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spc="-23"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spc="-23"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spc="-23"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spc="-23"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spc="-23" dirty="0">
                <a:latin typeface="Times New Roman" panose="02020603050405020304" pitchFamily="18" charset="0"/>
                <a:ea typeface="华文细黑" panose="02010600040101010101" pitchFamily="2" charset="-122"/>
                <a:cs typeface="Times New Roman" panose="02020603050405020304" pitchFamily="18" charset="0"/>
              </a:rPr>
              <a:t>此句为</a:t>
            </a:r>
            <a:r>
              <a:rPr lang="en-US" altLang="zh-CN" sz="2000" b="1" kern="100" spc="-23"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spc="-23" dirty="0">
                <a:latin typeface="Times New Roman" panose="02020603050405020304" pitchFamily="18" charset="0"/>
                <a:ea typeface="华文细黑" panose="02010600040101010101" pitchFamily="2" charset="-122"/>
              </a:rPr>
              <a:t>find</a:t>
            </a:r>
            <a:r>
              <a:rPr lang="zh-CN" altLang="zh-CN" sz="2000" b="1" kern="100" spc="-23" dirty="0">
                <a:latin typeface="Times New Roman" panose="02020603050405020304" pitchFamily="18" charset="0"/>
                <a:ea typeface="华文细黑" panose="02010600040101010101" pitchFamily="2" charset="-122"/>
                <a:cs typeface="Times New Roman" panose="02020603050405020304" pitchFamily="18" charset="0"/>
              </a:rPr>
              <a:t>＋宾语＋宾补</a:t>
            </a:r>
            <a:r>
              <a:rPr lang="en-US" altLang="zh-CN" sz="2000" b="1" kern="100" spc="-23"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spc="-23" dirty="0">
                <a:latin typeface="Times New Roman" panose="02020603050405020304" pitchFamily="18" charset="0"/>
                <a:ea typeface="华文细黑" panose="02010600040101010101" pitchFamily="2" charset="-122"/>
                <a:cs typeface="Times New Roman" panose="02020603050405020304" pitchFamily="18" charset="0"/>
              </a:rPr>
              <a:t>结构</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a:t>
            </a:r>
            <a:endParaRPr lang="en-US" altLang="zh-CN" sz="2000" u="sng" kern="100" dirty="0">
              <a:latin typeface="Times New Roman" panose="02020603050405020304" pitchFamily="18" charset="0"/>
              <a:ea typeface="华文细黑" panose="02010600040101010101" pitchFamily="2" charset="-122"/>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是句子的宾语补足语，说明宾语</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的处境。</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a:t>
            </a:r>
          </a:p>
          <a:p>
            <a:pPr>
              <a:lnSpc>
                <a:spcPct val="150000"/>
              </a:lnSpc>
            </a:pP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with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＋名词＋</a:t>
            </a:r>
            <a:r>
              <a:rPr lang="en-US" altLang="zh-CN" sz="2000" b="1" kern="100" dirty="0">
                <a:latin typeface="Times New Roman" panose="02020603050405020304" pitchFamily="18" charset="0"/>
                <a:ea typeface="华文细黑" panose="02010600040101010101" pitchFamily="2" charset="-122"/>
              </a:rPr>
              <a:t>to do</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结构，在句中作</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的伴随状语。</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宋体" panose="02010600030101010101" pitchFamily="2" charset="-122"/>
                <a:ea typeface="宋体" panose="02010600030101010101" pitchFamily="2" charset="-122"/>
                <a:cs typeface="Times New Roman" panose="02020603050405020304" pitchFamily="18" charset="0"/>
              </a:rPr>
              <a:t>______________________________________________________</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5590627" y="1766819"/>
            <a:ext cx="3314031"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out of work      stuck at home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3815817" y="2236584"/>
            <a:ext cx="877466"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herself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1763322" y="3088830"/>
            <a:ext cx="6364283" cy="530904"/>
          </a:xfrm>
          <a:prstGeom prst="rect">
            <a:avLst/>
          </a:prstGeom>
        </p:spPr>
        <p:txBody>
          <a:bodyPr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50</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岁时，她发觉自己失业了，困在家里，只有电脑相伴。</a:t>
            </a:r>
          </a:p>
        </p:txBody>
      </p:sp>
      <p:sp>
        <p:nvSpPr>
          <p:cNvPr id="6" name="矩形 5"/>
          <p:cNvSpPr/>
          <p:nvPr/>
        </p:nvSpPr>
        <p:spPr>
          <a:xfrm>
            <a:off x="5659881" y="2221348"/>
            <a:ext cx="2976181"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with only her computer 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287278" y="2638711"/>
            <a:ext cx="2206548"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keep her company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6933331" y="2677468"/>
            <a:ext cx="721974"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stuck</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6" grpId="0"/>
      <p:bldP spid="7"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1437" y="720292"/>
            <a:ext cx="8641125" cy="468588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3.She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realised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that one of the greatest benefits of the Internet was its ability to remove the distance that usually exists between people.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本句是复合句，</a:t>
            </a:r>
            <a:r>
              <a:rPr lang="en-US" altLang="zh-CN" sz="2000" b="1" kern="100" dirty="0" err="1">
                <a:latin typeface="Times New Roman" panose="02020603050405020304" pitchFamily="18" charset="0"/>
                <a:ea typeface="华文细黑" panose="02010600040101010101" pitchFamily="2" charset="-122"/>
              </a:rPr>
              <a:t>realised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之后由</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引导了一个宾语从句，宾语从句中</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是主语，</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是表语，被动词不定式短语</a:t>
            </a:r>
            <a:r>
              <a:rPr lang="en-US" altLang="zh-CN" sz="2000" b="1" kern="100" dirty="0">
                <a:latin typeface="Times New Roman" panose="02020603050405020304" pitchFamily="18" charset="0"/>
                <a:ea typeface="华文细黑" panose="02010600040101010101" pitchFamily="2" charset="-122"/>
              </a:rPr>
              <a:t>to remove the distance that usually exists between people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所修饰，动词不定式短语中又包含了由</a:t>
            </a:r>
            <a:r>
              <a:rPr lang="en-US" altLang="zh-CN" sz="2000" b="1" kern="100" dirty="0">
                <a:latin typeface="Times New Roman" panose="02020603050405020304" pitchFamily="18" charset="0"/>
                <a:ea typeface="华文细黑" panose="02010600040101010101" pitchFamily="2" charset="-122"/>
              </a:rPr>
              <a:t>that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引导的定语从句，修饰</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宋体" panose="02010600030101010101" pitchFamily="2" charset="-122"/>
                <a:ea typeface="宋体" panose="02010600030101010101" pitchFamily="2" charset="-122"/>
                <a:cs typeface="Times New Roman" panose="02020603050405020304" pitchFamily="18" charset="0"/>
              </a:rPr>
              <a:t>_________________________________________________________ _________________</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5112130" y="1574854"/>
            <a:ext cx="579308"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378505" y="3353791"/>
            <a:ext cx="8386991" cy="992569"/>
          </a:xfrm>
          <a:prstGeom prst="rect">
            <a:avLst/>
          </a:prstGeom>
        </p:spPr>
        <p:txBody>
          <a:bodyPr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她意识到互联网的最大好处之一就是能够消除通常存在于人和人之间的距离感。</a:t>
            </a:r>
          </a:p>
        </p:txBody>
      </p:sp>
      <p:sp>
        <p:nvSpPr>
          <p:cNvPr id="6" name="矩形 5"/>
          <p:cNvSpPr/>
          <p:nvPr/>
        </p:nvSpPr>
        <p:spPr>
          <a:xfrm>
            <a:off x="1061153" y="2009593"/>
            <a:ext cx="4692805"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one of the greatest benefits of the Internet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6701255" y="2009592"/>
            <a:ext cx="1153183"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its ability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6948573" y="2916297"/>
            <a:ext cx="1440120"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the distance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1437" y="466004"/>
            <a:ext cx="8892563"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4.She was so inspired by the people she met online that she decided to start an IT club to teach older people how to use computers and 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dirty="0">
                <a:ea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本句是复合句，</a:t>
            </a:r>
            <a:r>
              <a:rPr lang="en-US" altLang="zh-CN" sz="2000" b="1" kern="100" dirty="0">
                <a:latin typeface="Times New Roman" panose="02020603050405020304" pitchFamily="18" charset="0"/>
                <a:ea typeface="华文细黑" panose="02010600040101010101" pitchFamily="2" charset="-122"/>
              </a:rPr>
              <a:t>so...that...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从句。句中</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a:t>
            </a:r>
          </a:p>
          <a:p>
            <a:pPr>
              <a:lnSpc>
                <a:spcPct val="150000"/>
              </a:lnSpc>
            </a:pP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是省略了关系代词的定语从句，修饰前面的名词</a:t>
            </a:r>
            <a:r>
              <a:rPr lang="en-US" altLang="zh-CN" sz="2000" b="1" kern="100" dirty="0">
                <a:latin typeface="Times New Roman" panose="02020603050405020304" pitchFamily="18" charset="0"/>
                <a:ea typeface="华文细黑" panose="02010600040101010101" pitchFamily="2" charset="-122"/>
              </a:rPr>
              <a:t>the people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to teach older people how to use computers and the Internet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状语，其中</a:t>
            </a:r>
            <a:r>
              <a:rPr lang="en-US" altLang="zh-CN" sz="2000" b="1" kern="100" dirty="0">
                <a:latin typeface="Times New Roman" panose="02020603050405020304" pitchFamily="18" charset="0"/>
                <a:ea typeface="华文细黑" panose="02010600040101010101" pitchFamily="2" charset="-122"/>
              </a:rPr>
              <a:t>how to use computers and the Internet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结构，作</a:t>
            </a:r>
            <a:r>
              <a:rPr lang="en-US" altLang="zh-CN" sz="2000" b="1" kern="100" dirty="0">
                <a:latin typeface="Times New Roman" panose="02020603050405020304" pitchFamily="18" charset="0"/>
                <a:ea typeface="华文细黑" panose="02010600040101010101" pitchFamily="2" charset="-122"/>
              </a:rPr>
              <a:t>teach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的直接宾语。</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宋体" panose="02010600030101010101" pitchFamily="2" charset="-122"/>
                <a:ea typeface="宋体" panose="02010600030101010101" pitchFamily="2" charset="-122"/>
                <a:cs typeface="Times New Roman" panose="02020603050405020304" pitchFamily="18" charset="0"/>
              </a:rPr>
              <a:t>_________________________________________________________ _____________________________</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5107482" y="1315930"/>
            <a:ext cx="1164403" cy="530904"/>
          </a:xfrm>
          <a:prstGeom prst="rect">
            <a:avLst/>
          </a:prstGeom>
        </p:spPr>
        <p:txBody>
          <a:bodyPr wrap="none" lIns="68571" tIns="34285" rIns="68571" bIns="34285">
            <a:spAutoFit/>
          </a:bodyPr>
          <a:lstStyle/>
          <a:p>
            <a:pPr>
              <a:lnSpc>
                <a:spcPct val="150000"/>
              </a:lnSpc>
            </a:pP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结果状语</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336570" y="3522281"/>
            <a:ext cx="8470861" cy="992569"/>
          </a:xfrm>
          <a:prstGeom prst="rect">
            <a:avLst/>
          </a:prstGeom>
        </p:spPr>
        <p:txBody>
          <a:bodyPr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她受到网友的启发，决定成立一个</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IT</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俱乐部来教年纪较大的人们学习如何使用电脑和互联网。</a:t>
            </a:r>
          </a:p>
        </p:txBody>
      </p:sp>
      <p:sp>
        <p:nvSpPr>
          <p:cNvPr id="6" name="矩形 5"/>
          <p:cNvSpPr/>
          <p:nvPr/>
        </p:nvSpPr>
        <p:spPr>
          <a:xfrm>
            <a:off x="7664321" y="1315931"/>
            <a:ext cx="1034560"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she met </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336570" y="1772977"/>
            <a:ext cx="806934"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online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6030352" y="2212360"/>
            <a:ext cx="651442" cy="530904"/>
          </a:xfrm>
          <a:prstGeom prst="rect">
            <a:avLst/>
          </a:prstGeom>
        </p:spPr>
        <p:txBody>
          <a:bodyPr wrap="none" lIns="68571" tIns="34285" rIns="68571" bIns="34285">
            <a:spAutoFit/>
          </a:bodyPr>
          <a:lstStyle/>
          <a:p>
            <a:pPr>
              <a:lnSpc>
                <a:spcPct val="150000"/>
              </a:lnSpc>
            </a:pP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目的</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4195140" y="2631069"/>
            <a:ext cx="1933845" cy="530904"/>
          </a:xfrm>
          <a:prstGeom prst="rect">
            <a:avLst/>
          </a:prstGeom>
        </p:spPr>
        <p:txBody>
          <a:bodyPr wrap="none" lIns="68571" tIns="34285" rIns="68571" bIns="34285">
            <a:spAutoFit/>
          </a:bodyPr>
          <a:lstStyle/>
          <a:p>
            <a:pPr>
              <a:lnSpc>
                <a:spcPct val="150000"/>
              </a:lnSpc>
            </a:pP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疑问词＋不定式</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6" grpId="0"/>
      <p:bldP spid="8"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64594" y="396111"/>
            <a:ext cx="8979406" cy="4224223"/>
          </a:xfrm>
          <a:prstGeom prst="rect">
            <a:avLst/>
          </a:prstGeom>
        </p:spPr>
        <p:txBody>
          <a:bodyPr wrap="square" lIns="68571" tIns="34285" rIns="68571" bIns="34285">
            <a:spAutoFit/>
          </a:bodyPr>
          <a:lstStyle/>
          <a:p>
            <a:pPr>
              <a:lnSpc>
                <a:spcPct val="150000"/>
              </a:lnSpc>
            </a:pPr>
            <a:r>
              <a:rPr lang="en-US" altLang="zh-CN" sz="2000" b="1" kern="100" spc="-23" dirty="0">
                <a:latin typeface="Times New Roman" panose="02020603050405020304" pitchFamily="18" charset="0"/>
                <a:ea typeface="华文细黑" panose="02010600040101010101" pitchFamily="2" charset="-122"/>
                <a:cs typeface="Courier New" panose="02070309020205020404" pitchFamily="49" charset="0"/>
              </a:rPr>
              <a:t>5.She believes that it is highly important to bridge the digital divide and make sure that everyone has access to the Internet and knows how to use new technology.</a:t>
            </a:r>
            <a:endParaRPr lang="zh-CN" altLang="zh-CN" sz="800" kern="100" spc="-23"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dirty="0">
                <a:ea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本句是复合句，含有两个谓语，分别是</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；第一个动词</a:t>
            </a:r>
            <a:r>
              <a:rPr lang="en-US" altLang="zh-CN" sz="2000" b="1" kern="100" dirty="0">
                <a:latin typeface="Times New Roman" panose="02020603050405020304" pitchFamily="18" charset="0"/>
                <a:ea typeface="华文细黑" panose="02010600040101010101" pitchFamily="2" charset="-122"/>
              </a:rPr>
              <a:t>believes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之后由</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引导了一个宾语从句，宾语从句中</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是形式主语，真正的主语是</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_________________________________________________________</a:t>
            </a:r>
          </a:p>
          <a:p>
            <a:pPr>
              <a:lnSpc>
                <a:spcPct val="150000"/>
              </a:lnSpc>
            </a:pP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，其中</a:t>
            </a:r>
            <a:r>
              <a:rPr lang="en-US" altLang="zh-CN" sz="2000" b="1" kern="100" dirty="0">
                <a:latin typeface="Times New Roman" panose="02020603050405020304" pitchFamily="18" charset="0"/>
                <a:ea typeface="华文细黑" panose="02010600040101010101" pitchFamily="2" charset="-122"/>
              </a:rPr>
              <a:t>that everyone has access to the Internet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000" b="1" kern="100" dirty="0">
                <a:latin typeface="Times New Roman" panose="02020603050405020304" pitchFamily="18" charset="0"/>
                <a:ea typeface="华文细黑" panose="02010600040101010101" pitchFamily="2" charset="-122"/>
              </a:rPr>
              <a:t>make sure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。第二个动词</a:t>
            </a:r>
            <a:r>
              <a:rPr lang="en-US" altLang="zh-CN" sz="2000" b="1" kern="100" dirty="0">
                <a:latin typeface="Times New Roman" panose="02020603050405020304" pitchFamily="18" charset="0"/>
                <a:ea typeface="华文细黑" panose="02010600040101010101" pitchFamily="2" charset="-122"/>
              </a:rPr>
              <a:t>knows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后的</a:t>
            </a:r>
            <a:r>
              <a:rPr lang="en-US" altLang="zh-CN" sz="2000" b="1" u="sng"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是其宾语。</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宋体" panose="02010600030101010101" pitchFamily="2" charset="-122"/>
                <a:ea typeface="宋体" panose="02010600030101010101" pitchFamily="2" charset="-122"/>
                <a:cs typeface="Times New Roman" panose="02020603050405020304" pitchFamily="18" charset="0"/>
              </a:rPr>
              <a:t>_________________________________________________________ ____________________________</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5922326" y="1260007"/>
            <a:ext cx="2074909"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believes      knows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336570" y="3473740"/>
            <a:ext cx="8470861" cy="992569"/>
          </a:xfrm>
          <a:prstGeom prst="rect">
            <a:avLst/>
          </a:prstGeom>
        </p:spPr>
        <p:txBody>
          <a:bodyPr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她认为，消除数字鸿沟、确保人人都能使用互联网并且知晓如何运用新技术，是非常重要的。</a:t>
            </a:r>
          </a:p>
        </p:txBody>
      </p:sp>
      <p:pic>
        <p:nvPicPr>
          <p:cNvPr id="7" name="返回">
            <a:hlinkClick r:id="rId3" action="ppaction://hlinksldjump"/>
          </p:cNvPr>
          <p:cNvPicPr>
            <a:picLocks noChangeAspect="1"/>
          </p:cNvPicPr>
          <p:nvPr/>
        </p:nvPicPr>
        <p:blipFill>
          <a:blip r:embed="rId4" cstate="email"/>
          <a:stretch>
            <a:fillRect/>
          </a:stretch>
        </p:blipFill>
        <p:spPr>
          <a:xfrm>
            <a:off x="8520132" y="4515516"/>
            <a:ext cx="534949" cy="534756"/>
          </a:xfrm>
          <a:prstGeom prst="rect">
            <a:avLst/>
          </a:prstGeom>
        </p:spPr>
      </p:pic>
      <p:sp>
        <p:nvSpPr>
          <p:cNvPr id="6" name="矩形 5"/>
          <p:cNvSpPr/>
          <p:nvPr/>
        </p:nvSpPr>
        <p:spPr>
          <a:xfrm>
            <a:off x="2627531" y="1707855"/>
            <a:ext cx="579308"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7035883" y="1718583"/>
            <a:ext cx="293973"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1793652" y="2148277"/>
            <a:ext cx="6775312" cy="530904"/>
          </a:xfrm>
          <a:prstGeom prst="rect">
            <a:avLst/>
          </a:prstGeom>
        </p:spPr>
        <p:txBody>
          <a:bodyPr wrap="squar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 bridge the digital divide and make sure that  everyone has </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5" name="矩形 14"/>
          <p:cNvSpPr/>
          <p:nvPr/>
        </p:nvSpPr>
        <p:spPr>
          <a:xfrm>
            <a:off x="243070" y="2580225"/>
            <a:ext cx="2450012"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access to the Internet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6" name="矩形 15"/>
          <p:cNvSpPr/>
          <p:nvPr/>
        </p:nvSpPr>
        <p:spPr>
          <a:xfrm>
            <a:off x="555058" y="3025631"/>
            <a:ext cx="651442" cy="530904"/>
          </a:xfrm>
          <a:prstGeom prst="rect">
            <a:avLst/>
          </a:prstGeom>
        </p:spPr>
        <p:txBody>
          <a:bodyPr wrap="none" lIns="68571" tIns="34285" rIns="68571" bIns="34285">
            <a:spAutoFit/>
          </a:bodyPr>
          <a:lstStyle/>
          <a:p>
            <a:pPr>
              <a:lnSpc>
                <a:spcPct val="150000"/>
              </a:lnSpc>
            </a:pP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宾语</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7" name="矩形 16"/>
          <p:cNvSpPr/>
          <p:nvPr/>
        </p:nvSpPr>
        <p:spPr>
          <a:xfrm>
            <a:off x="4029991" y="3030345"/>
            <a:ext cx="3044726"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how to use new technology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6" grpId="0"/>
      <p:bldP spid="12"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93740" y="715083"/>
            <a:ext cx="8556520" cy="3785621"/>
          </a:xfrm>
          <a:prstGeom prst="rect">
            <a:avLst/>
          </a:prstGeom>
        </p:spPr>
        <p:txBody>
          <a:bodyPr wrap="square" lIns="91411" tIns="45705" rIns="91411" bIns="45705">
            <a:spAutoFit/>
          </a:bodyPr>
          <a:lstStyle/>
          <a:p>
            <a:pPr indent="540385"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Internet joins millions of computers all over the world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and today it is used by people all over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world.They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think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how convenient it is</a:t>
            </a:r>
            <a:r>
              <a:rPr lang="en-US" altLang="zh-CN" sz="2000" b="1" kern="100" baseline="300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use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it.It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was invented in the 1960s in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USA.The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American government needed a network of computers for its army.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40385"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World Wide Web was invented by a British scientist named Tim Berners-Lee in 1989</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which allowed him to send and receive scientific documents with text</a:t>
            </a:r>
            <a:r>
              <a:rPr lang="zh-CN"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drawings and photos</a:t>
            </a:r>
            <a:r>
              <a:rPr lang="en-US" altLang="zh-CN" sz="2000" b="1" kern="100" baseline="300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 the 1990s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more and more people began to use the Internet and the World Wide Web.</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6" name="矩形 15"/>
          <p:cNvSpPr/>
          <p:nvPr/>
        </p:nvSpPr>
        <p:spPr>
          <a:xfrm>
            <a:off x="13170" y="-19938"/>
            <a:ext cx="9109096" cy="323961"/>
          </a:xfrm>
          <a:prstGeom prst="rect">
            <a:avLst/>
          </a:prstGeom>
          <a:solidFill>
            <a:srgbClr val="92D050"/>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lIns="68571" tIns="34285" rIns="68571" bIns="34285" rtlCol="0" anchor="ctr"/>
          <a:lstStyle/>
          <a:p>
            <a:pPr algn="ctr">
              <a:defRPr/>
            </a:pPr>
            <a:r>
              <a:rPr lang="zh-CN" altLang="en-US" b="1" dirty="0">
                <a:solidFill>
                  <a:schemeClr val="bg1"/>
                </a:solidFill>
                <a:latin typeface="微软雅黑" panose="020B0503020204020204" pitchFamily="34" charset="-122"/>
                <a:ea typeface="微软雅黑" panose="020B0503020204020204" pitchFamily="34" charset="-122"/>
              </a:rPr>
              <a:t>话题导</a:t>
            </a:r>
            <a:r>
              <a:rPr lang="zh-CN" altLang="en-US" b="1" dirty="0" smtClean="0">
                <a:solidFill>
                  <a:schemeClr val="bg1"/>
                </a:solidFill>
                <a:latin typeface="微软雅黑" panose="020B0503020204020204" pitchFamily="34" charset="-122"/>
                <a:ea typeface="微软雅黑" panose="020B0503020204020204" pitchFamily="34" charset="-122"/>
              </a:rPr>
              <a:t>入</a:t>
            </a:r>
            <a:endParaRPr lang="zh-CN" altLang="en-US"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64114" y="88049"/>
            <a:ext cx="8814811" cy="5170616"/>
          </a:xfrm>
          <a:prstGeom prst="rect">
            <a:avLst/>
          </a:prstGeom>
        </p:spPr>
        <p:txBody>
          <a:bodyPr wrap="square" lIns="91411" tIns="45705" rIns="91411" bIns="45705">
            <a:spAutoFit/>
          </a:bodyPr>
          <a:lstStyle/>
          <a:p>
            <a:pPr indent="540385"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So what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the difference between the Internet and the World Wide Web? The Internet is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hardware.It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allows us to communicate with other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people.The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World Wide Web is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software.It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allows us to create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see and read multimedia documents.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40385"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web is made up of millions of documents called web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pages.These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pages are held in computers all over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world.Many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people have a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favourite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website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with a number of web pages on the same subject</a:t>
            </a:r>
            <a:r>
              <a:rPr lang="en-US" altLang="zh-CN" sz="2000" b="1" kern="100" baseline="300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40385"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took 50 years for 100 million people to listen to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radio.It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took 15 years for 100 million people to watch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television.By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year 2000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had taken only about three years for 100 million people to use the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Internet.What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will happen next on 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61443" y="1121834"/>
            <a:ext cx="8641125" cy="332395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1.While working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realised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how hard it was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work in the fields under a hot sun.</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北京，书面表达</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2.First of all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speak English fluently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which allows me to communicate with visitors without difficulty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全国</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Ⅰ</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，书面表达</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rPr>
              <a:t>3.It is just the so-called inconvenience that displays the richness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delicacy and great fascination of Chinese culture </a:t>
            </a:r>
            <a:r>
              <a:rPr lang="en-US" altLang="zh-CN" sz="2000" b="1" kern="100" dirty="0">
                <a:solidFill>
                  <a:srgbClr val="0000FF"/>
                </a:solidFill>
                <a:latin typeface="Times New Roman" panose="02020603050405020304" pitchFamily="18" charset="0"/>
                <a:ea typeface="华文细黑" panose="02010600040101010101" pitchFamily="2" charset="-122"/>
              </a:rPr>
              <a:t>with a history of thousands of years</a:t>
            </a:r>
            <a:r>
              <a:rPr lang="en-US" altLang="zh-CN" sz="2000" b="1" kern="100" dirty="0">
                <a:latin typeface="Times New Roman" panose="02020603050405020304" pitchFamily="18" charset="0"/>
                <a:ea typeface="华文细黑" panose="02010600040101010101" pitchFamily="2" charset="-122"/>
              </a:rPr>
              <a:t>.</a:t>
            </a:r>
          </a:p>
          <a:p>
            <a:pPr algn="r">
              <a:lnSpc>
                <a:spcPct val="150000"/>
              </a:lnSpc>
            </a:pPr>
            <a:r>
              <a:rPr lang="en-US" altLang="zh-CN" sz="2000" b="1" kern="100" dirty="0">
                <a:latin typeface="Times New Roman" panose="02020603050405020304" pitchFamily="18" charset="0"/>
                <a:ea typeface="楷体_GB2312" panose="02010609030101010101" pitchFamily="49" charset="-122"/>
              </a:rPr>
              <a:t>(2019·</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江苏，书面表达</a:t>
            </a:r>
            <a:r>
              <a:rPr lang="en-US" altLang="zh-CN" sz="2000" b="1" kern="100" dirty="0">
                <a:latin typeface="Times New Roman" panose="02020603050405020304" pitchFamily="18" charset="0"/>
                <a:ea typeface="楷体_GB2312" panose="02010609030101010101" pitchFamily="49" charset="-122"/>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261443" y="519997"/>
            <a:ext cx="8641125" cy="530904"/>
          </a:xfrm>
          <a:prstGeom prst="rect">
            <a:avLst/>
          </a:prstGeom>
        </p:spPr>
        <p:txBody>
          <a:bodyPr wrap="square" lIns="68571" tIns="34285" rIns="68571" bIns="34285">
            <a:spAutoFit/>
          </a:bodyPr>
          <a:lstStyle/>
          <a:p>
            <a:pPr algn="just">
              <a:lnSpc>
                <a:spcPct val="150000"/>
              </a:lnSpc>
            </a:pPr>
            <a:r>
              <a:rPr lang="zh-CN" altLang="zh-CN" sz="2000" b="1" kern="100" dirty="0">
                <a:solidFill>
                  <a:srgbClr val="F25B1B"/>
                </a:solidFill>
                <a:latin typeface="Times New Roman" panose="02020603050405020304" pitchFamily="18" charset="0"/>
                <a:ea typeface="微软雅黑" panose="020B0503020204020204" pitchFamily="34" charset="-122"/>
                <a:cs typeface="Times New Roman" panose="02020603050405020304" pitchFamily="18" charset="0"/>
              </a:rPr>
              <a:t>靓句运用于写作</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0955" y="932758"/>
            <a:ext cx="468215" cy="3248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4" name="矩形 13"/>
          <p:cNvSpPr/>
          <p:nvPr/>
        </p:nvSpPr>
        <p:spPr>
          <a:xfrm>
            <a:off x="457260" y="4180984"/>
            <a:ext cx="413915" cy="413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7" name="矩形 16"/>
          <p:cNvSpPr/>
          <p:nvPr/>
        </p:nvSpPr>
        <p:spPr>
          <a:xfrm>
            <a:off x="8725083" y="947042"/>
            <a:ext cx="425347" cy="3023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8" name="矩形 17"/>
          <p:cNvSpPr/>
          <p:nvPr/>
        </p:nvSpPr>
        <p:spPr>
          <a:xfrm flipH="1">
            <a:off x="9024207" y="1691249"/>
            <a:ext cx="136225" cy="25040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文本框 18">
            <a:hlinkClick r:id="rId2" action="ppaction://hlinksldjump"/>
          </p:cNvPr>
          <p:cNvSpPr txBox="1"/>
          <p:nvPr/>
        </p:nvSpPr>
        <p:spPr>
          <a:xfrm>
            <a:off x="5011755" y="1691249"/>
            <a:ext cx="1072178" cy="346169"/>
          </a:xfrm>
          <a:prstGeom prst="rect">
            <a:avLst/>
          </a:prstGeom>
          <a:noFill/>
        </p:spPr>
        <p:txBody>
          <a:bodyPr wrap="square" lIns="68571" tIns="34285" rIns="68571" bIns="34285" rtlCol="0">
            <a:spAutoFit/>
          </a:bodyPr>
          <a:lstStyle/>
          <a:p>
            <a:pPr algn="r"/>
            <a:r>
              <a:rPr lang="en-US" altLang="zh-CN" b="1" dirty="0">
                <a:solidFill>
                  <a:srgbClr val="9BBD59"/>
                </a:solidFill>
                <a:latin typeface="微软雅黑" panose="020B0503020204020204" pitchFamily="34" charset="-122"/>
                <a:ea typeface="微软雅黑" panose="020B0503020204020204" pitchFamily="34" charset="-122"/>
              </a:rPr>
              <a:t>PART</a:t>
            </a:r>
            <a:r>
              <a:rPr lang="en-US" altLang="zh-CN" dirty="0">
                <a:solidFill>
                  <a:srgbClr val="9BBD59"/>
                </a:solidFill>
                <a:latin typeface="Arial" panose="020B0604020202020204" pitchFamily="34" charset="0"/>
              </a:rPr>
              <a:t> </a:t>
            </a:r>
            <a:r>
              <a:rPr lang="en-US" altLang="zh-CN" dirty="0" smtClean="0">
                <a:solidFill>
                  <a:srgbClr val="9BBD59"/>
                </a:solidFill>
                <a:latin typeface="Arial" panose="020B0604020202020204" pitchFamily="34" charset="0"/>
              </a:rPr>
              <a:t> 1</a:t>
            </a:r>
            <a:endParaRPr lang="en-US" altLang="zh-CN" dirty="0">
              <a:solidFill>
                <a:srgbClr val="9BBD59"/>
              </a:solidFill>
              <a:latin typeface="Arial" panose="020B0604020202020204" pitchFamily="34" charset="0"/>
            </a:endParaRPr>
          </a:p>
        </p:txBody>
      </p:sp>
      <p:sp>
        <p:nvSpPr>
          <p:cNvPr id="20" name="文本框 19">
            <a:hlinkClick r:id="rId2" action="ppaction://hlinksldjump"/>
          </p:cNvPr>
          <p:cNvSpPr txBox="1"/>
          <p:nvPr/>
        </p:nvSpPr>
        <p:spPr>
          <a:xfrm>
            <a:off x="6227303" y="1691249"/>
            <a:ext cx="1801531" cy="346169"/>
          </a:xfrm>
          <a:prstGeom prst="rect">
            <a:avLst/>
          </a:prstGeom>
          <a:noFill/>
        </p:spPr>
        <p:txBody>
          <a:bodyPr wrap="square" lIns="68571" tIns="34285" rIns="68571" bIns="34285" rtlCol="0">
            <a:spAutoFit/>
          </a:bodyPr>
          <a:lstStyle/>
          <a:p>
            <a:pPr fontAlgn="auto">
              <a:lnSpc>
                <a:spcPct val="10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读前清障</a:t>
            </a:r>
          </a:p>
        </p:txBody>
      </p:sp>
      <p:sp>
        <p:nvSpPr>
          <p:cNvPr id="23" name="文本框 22">
            <a:hlinkClick r:id="rId3" action="ppaction://hlinksldjump"/>
          </p:cNvPr>
          <p:cNvSpPr txBox="1"/>
          <p:nvPr/>
        </p:nvSpPr>
        <p:spPr>
          <a:xfrm>
            <a:off x="5011755" y="2410532"/>
            <a:ext cx="1072178" cy="346169"/>
          </a:xfrm>
          <a:prstGeom prst="rect">
            <a:avLst/>
          </a:prstGeom>
          <a:noFill/>
        </p:spPr>
        <p:txBody>
          <a:bodyPr wrap="square" lIns="68571" tIns="34285" rIns="68571" bIns="34285" rtlCol="0">
            <a:spAutoFit/>
          </a:bodyPr>
          <a:lstStyle/>
          <a:p>
            <a:pPr algn="r"/>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2</a:t>
            </a:r>
            <a:endParaRPr lang="en-US" altLang="zh-CN" dirty="0">
              <a:solidFill>
                <a:srgbClr val="9BBD59"/>
              </a:solidFill>
              <a:latin typeface="Arial" panose="020B0604020202020204" pitchFamily="34" charset="0"/>
            </a:endParaRPr>
          </a:p>
        </p:txBody>
      </p:sp>
      <p:sp>
        <p:nvSpPr>
          <p:cNvPr id="24" name="文本框 23">
            <a:hlinkClick r:id="rId3" action="ppaction://hlinksldjump"/>
          </p:cNvPr>
          <p:cNvSpPr txBox="1"/>
          <p:nvPr/>
        </p:nvSpPr>
        <p:spPr>
          <a:xfrm>
            <a:off x="6227303" y="2398666"/>
            <a:ext cx="1747517" cy="346169"/>
          </a:xfrm>
          <a:prstGeom prst="rect">
            <a:avLst/>
          </a:prstGeom>
          <a:noFill/>
        </p:spPr>
        <p:txBody>
          <a:bodyPr wrap="square" lIns="68571" tIns="34285" rIns="68571" bIns="34285" rtlCol="0">
            <a:spAutoFit/>
          </a:bodyPr>
          <a:lstStyle/>
          <a:p>
            <a:r>
              <a:rPr lang="zh-CN" altLang="zh-CN" b="1" dirty="0">
                <a:solidFill>
                  <a:schemeClr val="tx1">
                    <a:lumMod val="85000"/>
                    <a:lumOff val="15000"/>
                  </a:schemeClr>
                </a:solidFill>
                <a:latin typeface="微软雅黑" panose="020B0503020204020204" pitchFamily="34" charset="-122"/>
                <a:ea typeface="微软雅黑" panose="020B0503020204020204" pitchFamily="34" charset="-122"/>
              </a:rPr>
              <a:t>语篇理解</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pic>
        <p:nvPicPr>
          <p:cNvPr id="3" name="图片 2"/>
          <p:cNvPicPr>
            <a:picLocks noChangeAspect="1"/>
          </p:cNvPicPr>
          <p:nvPr/>
        </p:nvPicPr>
        <p:blipFill>
          <a:blip r:embed="rId4" cstate="email"/>
          <a:stretch>
            <a:fillRect/>
          </a:stretch>
        </p:blipFill>
        <p:spPr>
          <a:xfrm>
            <a:off x="457260" y="1662680"/>
            <a:ext cx="4107238" cy="2518303"/>
          </a:xfrm>
          <a:prstGeom prst="rect">
            <a:avLst/>
          </a:prstGeom>
        </p:spPr>
      </p:pic>
      <p:sp>
        <p:nvSpPr>
          <p:cNvPr id="15" name="矩形 14"/>
          <p:cNvSpPr/>
          <p:nvPr/>
        </p:nvSpPr>
        <p:spPr>
          <a:xfrm>
            <a:off x="356488" y="949942"/>
            <a:ext cx="8475397" cy="346169"/>
          </a:xfrm>
          <a:prstGeom prst="rect">
            <a:avLst/>
          </a:prstGeom>
        </p:spPr>
        <p:txBody>
          <a:bodyPr wrap="square" lIns="68571" tIns="34285" rIns="68571" bIns="34285">
            <a:spAutoFit/>
          </a:bodyPr>
          <a:lstStyle/>
          <a:p>
            <a:pPr algn="ctr"/>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Period One</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Listening and Speaking &amp; Reading and Thinking—Comprehending</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rPr>
              <a:t>读前清障</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识记单词   快速顺畅阅读</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930" y="552565"/>
            <a:ext cx="8641125" cy="1026948"/>
          </a:xfrm>
          <a:prstGeom prst="rect">
            <a:avLst/>
          </a:prstGeom>
        </p:spPr>
        <p:txBody>
          <a:bodyPr wrap="square" lIns="91411" tIns="45705" rIns="91411" bIns="45705">
            <a:spAutoFit/>
          </a:bodyPr>
          <a:lstStyle/>
          <a:p>
            <a:pPr algn="just">
              <a:lnSpc>
                <a:spcPct val="150000"/>
              </a:lnSpc>
            </a:pPr>
            <a:r>
              <a:rPr lang="zh-CN" altLang="zh-CN" sz="2000" b="1" kern="100" dirty="0">
                <a:solidFill>
                  <a:srgbClr val="F25B1B"/>
                </a:solidFill>
                <a:latin typeface="+mj-ea"/>
                <a:ea typeface="+mj-ea"/>
                <a:cs typeface="Times New Roman" panose="02020603050405020304"/>
              </a:rPr>
              <a:t>匹配左边的单词与右边的汉语意思</a:t>
            </a:r>
          </a:p>
          <a:p>
            <a:pPr algn="just">
              <a:lnSpc>
                <a:spcPct val="150000"/>
              </a:lnSpc>
            </a:pPr>
            <a:r>
              <a:rPr lang="en-US" altLang="zh-CN" sz="2000" b="1" kern="100" dirty="0">
                <a:latin typeface="+mj-ea"/>
                <a:ea typeface="+mj-ea"/>
                <a:cs typeface="Times New Roman" panose="02020603050405020304" pitchFamily="18" charset="0"/>
              </a:rPr>
              <a:t>[</a:t>
            </a:r>
            <a:r>
              <a:rPr lang="zh-CN" altLang="zh-CN" sz="2000" b="1" kern="100" dirty="0">
                <a:latin typeface="+mj-ea"/>
                <a:ea typeface="+mj-ea"/>
                <a:cs typeface="Times New Roman" panose="02020603050405020304" pitchFamily="18" charset="0"/>
              </a:rPr>
              <a:t>第一组</a:t>
            </a:r>
            <a:r>
              <a:rPr lang="en-US" altLang="zh-CN" sz="2000" b="1" kern="100" dirty="0">
                <a:latin typeface="+mj-ea"/>
                <a:ea typeface="+mj-ea"/>
                <a:cs typeface="Times New Roman" panose="02020603050405020304" pitchFamily="18" charset="0"/>
              </a:rPr>
              <a:t>]</a:t>
            </a:r>
            <a:endParaRPr lang="zh-CN" altLang="zh-CN" sz="800" kern="100" dirty="0">
              <a:latin typeface="+mj-ea"/>
              <a:ea typeface="+mj-ea"/>
              <a:cs typeface="Courier New" panose="02070309020205020404" pitchFamily="49" charset="0"/>
            </a:endParaRPr>
          </a:p>
        </p:txBody>
      </p:sp>
      <p:sp>
        <p:nvSpPr>
          <p:cNvPr id="2" name="矩形 1"/>
          <p:cNvSpPr/>
          <p:nvPr/>
        </p:nvSpPr>
        <p:spPr>
          <a:xfrm>
            <a:off x="305930" y="1553016"/>
            <a:ext cx="8641125" cy="2377564"/>
          </a:xfrm>
          <a:prstGeom prst="rect">
            <a:avLst/>
          </a:prstGeom>
        </p:spPr>
        <p:txBody>
          <a:bodyPr wrap="square" lIns="68571" tIns="34285" rIns="68571" bIns="34285">
            <a:spAutoFit/>
          </a:bodyPr>
          <a:lstStyle/>
          <a:p>
            <a:pPr algn="just">
              <a:lnSpc>
                <a:spcPct val="150000"/>
              </a:lnSpc>
              <a:tabLst>
                <a:tab pos="2758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1.blog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聊天；闲聊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758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2.engine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方便的；近便的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758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3.chat  	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博客</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758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4.stream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引擎；发动机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tabLst>
                <a:tab pos="275844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5.convenient  	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流播；流出；小河；溪流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cxnSp>
        <p:nvCxnSpPr>
          <p:cNvPr id="5" name="直接连接符 4"/>
          <p:cNvCxnSpPr/>
          <p:nvPr/>
        </p:nvCxnSpPr>
        <p:spPr>
          <a:xfrm>
            <a:off x="1007139" y="1885145"/>
            <a:ext cx="2090218" cy="878539"/>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1284909" y="2308660"/>
            <a:ext cx="1827690" cy="852590"/>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flipV="1">
            <a:off x="1068940" y="1861638"/>
            <a:ext cx="2043659" cy="873317"/>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21" name="直接连接符 20"/>
          <p:cNvCxnSpPr/>
          <p:nvPr/>
        </p:nvCxnSpPr>
        <p:spPr>
          <a:xfrm>
            <a:off x="1284909" y="3225913"/>
            <a:ext cx="1827690" cy="371713"/>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22" name="直接连接符 21"/>
          <p:cNvCxnSpPr/>
          <p:nvPr/>
        </p:nvCxnSpPr>
        <p:spPr>
          <a:xfrm flipV="1">
            <a:off x="1736788" y="2243996"/>
            <a:ext cx="1375812" cy="1396466"/>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930" y="1106784"/>
            <a:ext cx="8641125" cy="2400627"/>
          </a:xfrm>
          <a:prstGeom prst="rect">
            <a:avLst/>
          </a:prstGeom>
        </p:spPr>
        <p:txBody>
          <a:bodyPr wrap="square" lIns="91411" tIns="45705" rIns="91411" bIns="45705">
            <a:spAutoFit/>
          </a:bodyPr>
          <a:lstStyle/>
          <a:p>
            <a:pPr algn="just" defTabSz="2689860">
              <a:lnSpc>
                <a:spcPct val="150000"/>
              </a:lnSpc>
              <a:tabLst>
                <a:tab pos="94488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6.cash  		A.</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软件</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89860">
              <a:lnSpc>
                <a:spcPct val="150000"/>
              </a:lnSpc>
              <a:tabLst>
                <a:tab pos="94488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7.update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现金；金钱</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89860">
              <a:lnSpc>
                <a:spcPct val="150000"/>
              </a:lnSpc>
              <a:tabLst>
                <a:tab pos="94488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8.database  	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益处；使受益；得益于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89860">
              <a:lnSpc>
                <a:spcPct val="150000"/>
              </a:lnSpc>
              <a:tabLst>
                <a:tab pos="94488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9.software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更新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89860">
              <a:lnSpc>
                <a:spcPct val="150000"/>
              </a:lnSpc>
              <a:tabLst>
                <a:tab pos="944880"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10.benefit  	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数据库；资料库</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cxnSp>
        <p:nvCxnSpPr>
          <p:cNvPr id="5" name="直接连接符 4"/>
          <p:cNvCxnSpPr/>
          <p:nvPr/>
        </p:nvCxnSpPr>
        <p:spPr>
          <a:xfrm>
            <a:off x="1105416" y="1444315"/>
            <a:ext cx="2022965" cy="405457"/>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sp>
        <p:nvSpPr>
          <p:cNvPr id="9" name="矩形 8"/>
          <p:cNvSpPr/>
          <p:nvPr/>
        </p:nvSpPr>
        <p:spPr>
          <a:xfrm>
            <a:off x="4073145" y="593864"/>
            <a:ext cx="1106695" cy="530904"/>
          </a:xfrm>
          <a:prstGeom prst="rect">
            <a:avLst/>
          </a:prstGeom>
        </p:spPr>
        <p:txBody>
          <a:bodyPr wrap="none" lIns="68571" tIns="34285" rIns="68571" bIns="34285">
            <a:spAutoFit/>
          </a:bodyPr>
          <a:lstStyle/>
          <a:p>
            <a:pPr algn="just">
              <a:lnSpc>
                <a:spcPct val="150000"/>
              </a:lnSpc>
            </a:pP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r>
              <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第二组</a:t>
            </a: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endPar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endParaRPr>
          </a:p>
        </p:txBody>
      </p:sp>
      <p:cxnSp>
        <p:nvCxnSpPr>
          <p:cNvPr id="12" name="直接连接符 11"/>
          <p:cNvCxnSpPr/>
          <p:nvPr/>
        </p:nvCxnSpPr>
        <p:spPr>
          <a:xfrm>
            <a:off x="1356392" y="1849772"/>
            <a:ext cx="1771989" cy="829965"/>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1524104" y="2308550"/>
            <a:ext cx="1604277" cy="857129"/>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6" name="直接连接符 15"/>
          <p:cNvCxnSpPr/>
          <p:nvPr/>
        </p:nvCxnSpPr>
        <p:spPr>
          <a:xfrm flipV="1">
            <a:off x="1524104" y="1363831"/>
            <a:ext cx="1604277" cy="1395004"/>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8" name="直接连接符 17"/>
          <p:cNvCxnSpPr/>
          <p:nvPr/>
        </p:nvCxnSpPr>
        <p:spPr>
          <a:xfrm flipV="1">
            <a:off x="1497098" y="2308550"/>
            <a:ext cx="1562537" cy="887674"/>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1314</Words>
  <Application>Microsoft Office PowerPoint</Application>
  <PresentationFormat>全屏显示(16:9)</PresentationFormat>
  <Paragraphs>177</Paragraphs>
  <Slides>26</Slides>
  <Notes>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IPAPANNEW</vt:lpstr>
      <vt:lpstr>黑体</vt:lpstr>
      <vt:lpstr>华文细黑</vt:lpstr>
      <vt:lpstr>楷体_GB2312</vt:lpstr>
      <vt:lpstr>宋体</vt:lpstr>
      <vt:lpstr>微软雅黑</vt:lpstr>
      <vt:lpstr>Arial</vt:lpstr>
      <vt:lpstr>Arial Black</vt:lpstr>
      <vt:lpstr>Calibri</vt:lpstr>
      <vt:lpstr>Courier New</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2023-01-16T17:29:03Z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079FD8A31EE340F4A94168268E635E98</vt:lpwstr>
  </property>
  <property fmtid="{A09F084E-AD41-489F-8076-AA5BE3082BCA}" pid="100">
    <vt:ui4>5</vt:ui4>
  </property>
  <property fmtid="{64440492-4C8B-11D1-8B70-080036B11A03}" pid="11">
    <vt:lpwstr>www.2ppt.com-爱PPT提供资源下载</vt:lpwstr>
  </property>
</Properties>
</file>