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8" r:id="rId2"/>
    <p:sldId id="419" r:id="rId3"/>
    <p:sldId id="420" r:id="rId4"/>
    <p:sldId id="421" r:id="rId5"/>
    <p:sldId id="409" r:id="rId6"/>
    <p:sldId id="379" r:id="rId7"/>
    <p:sldId id="422" r:id="rId8"/>
    <p:sldId id="380" r:id="rId9"/>
    <p:sldId id="411" r:id="rId10"/>
    <p:sldId id="423" r:id="rId11"/>
    <p:sldId id="424" r:id="rId12"/>
    <p:sldId id="425" r:id="rId13"/>
    <p:sldId id="369" r:id="rId14"/>
    <p:sldId id="412" r:id="rId15"/>
    <p:sldId id="416" r:id="rId16"/>
    <p:sldId id="396" r:id="rId17"/>
    <p:sldId id="390" r:id="rId18"/>
    <p:sldId id="341" r:id="rId19"/>
    <p:sldId id="342" r:id="rId20"/>
  </p:sldIdLst>
  <p:sldSz cx="9144000" cy="6858000" type="screen4x3"/>
  <p:notesSz cx="6858000" cy="9144000"/>
  <p:custDataLst>
    <p:tags r:id="rId23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5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BE0F2"/>
    <a:srgbClr val="FBF7F8"/>
    <a:srgbClr val="FFAFFF"/>
    <a:srgbClr val="F5F1ED"/>
    <a:srgbClr val="E9F3FA"/>
    <a:srgbClr val="89A5B3"/>
    <a:srgbClr val="F5E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3958" autoAdjust="0"/>
  </p:normalViewPr>
  <p:slideViewPr>
    <p:cSldViewPr>
      <p:cViewPr>
        <p:scale>
          <a:sx n="100" d="100"/>
          <a:sy n="100" d="100"/>
        </p:scale>
        <p:origin x="-282" y="-264"/>
      </p:cViewPr>
      <p:guideLst>
        <p:guide orient="horz" pos="2160"/>
        <p:guide pos="251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643A9A9-24F3-4A0A-8D27-96EDAB6C67B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AE8D3DFC-A317-438B-BC17-853C7553BCF8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85EB751-FA6A-4130-9CB9-C1186894E2B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B41F6DC6-3CB7-4787-A0CE-5F3557EF7149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BE4A3EEB-40ED-41E3-817B-3382A5EFBF86}" type="slidenum">
              <a:rPr lang="zh-CN" altLang="en-US">
                <a:ea typeface="宋体" panose="02010600030101010101" pitchFamily="2" charset="-122"/>
              </a:rPr>
              <a:t>1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F6690345-F329-44C2-A6D2-82C95C06E951}" type="slidenum">
              <a:rPr lang="zh-CN" altLang="en-US">
                <a:ea typeface="宋体" panose="02010600030101010101" pitchFamily="2" charset="-122"/>
              </a:rPr>
              <a:t>16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4E65986A-12E0-4567-A5F7-51237421A06D}" type="slidenum">
              <a:rPr lang="zh-CN" altLang="en-US">
                <a:ea typeface="宋体" panose="02010600030101010101" pitchFamily="2" charset="-122"/>
              </a:rPr>
              <a:t>17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D5BEF363-EDFC-4611-AA8C-7BD6938B2C27}" type="slidenum">
              <a:rPr lang="zh-CN" altLang="en-US">
                <a:ea typeface="宋体" panose="02010600030101010101" pitchFamily="2" charset="-122"/>
              </a:rPr>
              <a:t>2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1865A5C0-A581-45F4-97F6-8E915BE1277E}" type="slidenum">
              <a:rPr lang="zh-CN" altLang="en-US">
                <a:ea typeface="宋体" panose="02010600030101010101" pitchFamily="2" charset="-122"/>
              </a:rPr>
              <a:t>3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8093B5DE-6A32-4A48-9EF3-A69F0F6EF5AB}" type="slidenum">
              <a:rPr lang="zh-CN" altLang="en-US">
                <a:ea typeface="宋体" panose="02010600030101010101" pitchFamily="2" charset="-122"/>
              </a:rPr>
              <a:t>4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67B99BFB-2754-410C-9CD6-2146BD518870}" type="slidenum">
              <a:rPr lang="zh-CN" altLang="en-US">
                <a:ea typeface="宋体" panose="02010600030101010101" pitchFamily="2" charset="-122"/>
              </a:rPr>
              <a:t>5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0C1BD3A1-4D0A-41CE-908C-32F10A0FA4BF}" type="slidenum">
              <a:rPr lang="zh-CN" altLang="en-US">
                <a:ea typeface="宋体" panose="02010600030101010101" pitchFamily="2" charset="-122"/>
              </a:rPr>
              <a:t>6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24A458D3-5D16-4488-B163-B2F612EBC9BF}" type="slidenum">
              <a:rPr lang="zh-CN" altLang="en-US">
                <a:ea typeface="宋体" panose="02010600030101010101" pitchFamily="2" charset="-122"/>
              </a:rPr>
              <a:t>11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ACD3450A-71C2-4083-AC64-9D4ABDB93E07}" type="slidenum">
              <a:rPr lang="zh-CN" altLang="en-US">
                <a:ea typeface="宋体" panose="02010600030101010101" pitchFamily="2" charset="-122"/>
              </a:rPr>
              <a:t>12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95503E08-1B47-4C2A-86D4-7681D0C95B38}" type="slidenum">
              <a:rPr lang="zh-CN" altLang="en-US">
                <a:ea typeface="宋体" panose="02010600030101010101" pitchFamily="2" charset="-122"/>
              </a:rPr>
              <a:t>15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E7B2-91F1-4DE9-806F-9EC5A54237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682A-12B3-48DB-AE43-35E1311E5B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E7B2-91F1-4DE9-806F-9EC5A54237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682A-12B3-48DB-AE43-35E1311E5B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E7B2-91F1-4DE9-806F-9EC5A54237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682A-12B3-48DB-AE43-35E1311E5B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E7B2-91F1-4DE9-806F-9EC5A54237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682A-12B3-48DB-AE43-35E1311E5B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682A-12B3-48DB-AE43-35E1311E5B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E7B2-91F1-4DE9-806F-9EC5A54237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682A-12B3-48DB-AE43-35E1311E5B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E7B2-91F1-4DE9-806F-9EC5A54237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682A-12B3-48DB-AE43-35E1311E5B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E7B2-91F1-4DE9-806F-9EC5A54237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682A-12B3-48DB-AE43-35E1311E5B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E7B2-91F1-4DE9-806F-9EC5A54237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682A-12B3-48DB-AE43-35E1311E5B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E7B2-91F1-4DE9-806F-9EC5A54237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682A-12B3-48DB-AE43-35E1311E5B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E7B2-91F1-4DE9-806F-9EC5A54237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682A-12B3-48DB-AE43-35E1311E5B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E7B2-91F1-4DE9-806F-9EC5A54237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682A-12B3-48DB-AE43-35E1311E5B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3E7B2-91F1-4DE9-806F-9EC5A54237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8682A-12B3-48DB-AE43-35E1311E5B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7%20&#25945;&#23398;&#35838;&#20214;\panda_128k.mp3" TargetMode="External"/><Relationship Id="rId1" Type="http://schemas.microsoft.com/office/2007/relationships/media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7%20&#25945;&#23398;&#35838;&#20214;\panda_128k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hyperlink" Target="Lesson27__Just__talk&#35838;&#25991;&#21160;&#30011;.SWF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7%20&#25945;&#23398;&#35838;&#20214;\TALK04.MP3" TargetMode="External"/><Relationship Id="rId13" Type="http://schemas.openxmlformats.org/officeDocument/2006/relationships/slideLayout" Target="../slideLayouts/slideLayout8.xml"/><Relationship Id="rId3" Type="http://schemas.microsoft.com/office/2007/relationships/media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7%20&#25945;&#23398;&#35838;&#20214;\TALK02.MP3" TargetMode="External"/><Relationship Id="rId7" Type="http://schemas.microsoft.com/office/2007/relationships/media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7%20&#25945;&#23398;&#35838;&#20214;\TALK04.MP3" TargetMode="External"/><Relationship Id="rId12" Type="http://schemas.openxmlformats.org/officeDocument/2006/relationships/audio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7%20&#25945;&#23398;&#35838;&#20214;\TALK06.MP3" TargetMode="External"/><Relationship Id="rId2" Type="http://schemas.openxmlformats.org/officeDocument/2006/relationships/audio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7%20&#25945;&#23398;&#35838;&#20214;\TALK01.MP3" TargetMode="External"/><Relationship Id="rId16" Type="http://schemas.openxmlformats.org/officeDocument/2006/relationships/image" Target="../media/image11.png"/><Relationship Id="rId1" Type="http://schemas.microsoft.com/office/2007/relationships/media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7%20&#25945;&#23398;&#35838;&#20214;\TALK01.MP3" TargetMode="External"/><Relationship Id="rId6" Type="http://schemas.openxmlformats.org/officeDocument/2006/relationships/audio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7%20&#25945;&#23398;&#35838;&#20214;\TALK03.MP3" TargetMode="External"/><Relationship Id="rId11" Type="http://schemas.microsoft.com/office/2007/relationships/media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7%20&#25945;&#23398;&#35838;&#20214;\TALK06.MP3" TargetMode="External"/><Relationship Id="rId5" Type="http://schemas.microsoft.com/office/2007/relationships/media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7%20&#25945;&#23398;&#35838;&#20214;\TALK03.MP3" TargetMode="External"/><Relationship Id="rId15" Type="http://schemas.openxmlformats.org/officeDocument/2006/relationships/image" Target="../media/image8.png"/><Relationship Id="rId10" Type="http://schemas.openxmlformats.org/officeDocument/2006/relationships/audio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7%20&#25945;&#23398;&#35838;&#20214;\TALK05.MP3" TargetMode="External"/><Relationship Id="rId4" Type="http://schemas.openxmlformats.org/officeDocument/2006/relationships/audio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7%20&#25945;&#23398;&#35838;&#20214;\TALK02.MP3" TargetMode="External"/><Relationship Id="rId9" Type="http://schemas.microsoft.com/office/2007/relationships/media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7%20&#25945;&#23398;&#35838;&#20214;\TALK05.MP3" TargetMode="External"/><Relationship Id="rId1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hyperlink" Target="Lesson27__Let&#8217;s__sing&#35838;&#25991;&#21160;&#30011;.SWF" TargetMode="Externa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7%20&#25945;&#23398;&#35838;&#20214;\P_128k.mp3" TargetMode="External"/><Relationship Id="rId7" Type="http://schemas.openxmlformats.org/officeDocument/2006/relationships/image" Target="../media/image8.png"/><Relationship Id="rId2" Type="http://schemas.openxmlformats.org/officeDocument/2006/relationships/audio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7%20&#25945;&#23398;&#35838;&#20214;\O_128k.mp3" TargetMode="External"/><Relationship Id="rId1" Type="http://schemas.microsoft.com/office/2007/relationships/media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7%20&#25945;&#23398;&#35838;&#20214;\O_128k.mp3" TargetMode="Externa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1.png"/><Relationship Id="rId4" Type="http://schemas.openxmlformats.org/officeDocument/2006/relationships/audio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7%20&#25945;&#23398;&#35838;&#20214;\P_128k.mp3" TargetMode="Externa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7%20&#25945;&#23398;&#35838;&#20214;\owl_128k.mp3" TargetMode="External"/><Relationship Id="rId1" Type="http://schemas.microsoft.com/office/2007/relationships/media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7%20&#25945;&#23398;&#35838;&#20214;\owl_128k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7%20&#25945;&#23398;&#35838;&#20214;\dog_128k.mp3" TargetMode="External"/><Relationship Id="rId1" Type="http://schemas.microsoft.com/office/2007/relationships/media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7%20&#25945;&#23398;&#35838;&#20214;\dog_128k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7%20&#25945;&#23398;&#35838;&#20214;\parrot_128k.mp3" TargetMode="External"/><Relationship Id="rId1" Type="http://schemas.microsoft.com/office/2007/relationships/media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7%20&#25945;&#23398;&#35838;&#20214;\parrot_128k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3"/>
          <p:cNvSpPr>
            <a:spLocks noGrp="1"/>
          </p:cNvSpPr>
          <p:nvPr>
            <p:ph type="ctrTitle"/>
          </p:nvPr>
        </p:nvSpPr>
        <p:spPr bwMode="auto">
          <a:xfrm>
            <a:off x="395536" y="2420888"/>
            <a:ext cx="8362950" cy="10080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eaLnBrk="1" hangingPunct="1">
              <a:defRPr/>
            </a:pPr>
            <a:r>
              <a:rPr lang="en-US" altLang="zh-CN" sz="7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Unit5  It’s a parrot.</a:t>
            </a:r>
            <a:endParaRPr lang="zh-CN" altLang="en-US" sz="72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475656" y="1124744"/>
            <a:ext cx="6192688" cy="638969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3600" dirty="0" smtClean="0">
                <a:solidFill>
                  <a:schemeClr val="accent3">
                    <a:lumMod val="50000"/>
                  </a:schemeClr>
                </a:solidFill>
                <a:latin typeface="汉仪大宋简" pitchFamily="49" charset="-122"/>
                <a:ea typeface="汉仪大宋简" pitchFamily="49" charset="-122"/>
              </a:rPr>
              <a:t>人教精通版三年级下册</a:t>
            </a:r>
            <a:endParaRPr lang="zh-CN" altLang="en-US" sz="3600" dirty="0">
              <a:solidFill>
                <a:schemeClr val="accent3">
                  <a:lumMod val="50000"/>
                </a:schemeClr>
              </a:solidFill>
              <a:latin typeface="汉仪大宋简" pitchFamily="49" charset="-122"/>
              <a:ea typeface="汉仪大宋简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88808" y="5432621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900" y="1724025"/>
            <a:ext cx="4225925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41725" y="252413"/>
            <a:ext cx="24749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248275" y="2636838"/>
            <a:ext cx="29241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80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</a:t>
            </a:r>
            <a:r>
              <a:rPr lang="en-US" altLang="zh-CN" sz="8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anda</a:t>
            </a:r>
            <a:endParaRPr lang="zh-CN" altLang="en-US" sz="5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32775" name="组合 10"/>
          <p:cNvGrpSpPr/>
          <p:nvPr/>
        </p:nvGrpSpPr>
        <p:grpSpPr bwMode="auto">
          <a:xfrm>
            <a:off x="3181350" y="995363"/>
            <a:ext cx="3767138" cy="1030287"/>
            <a:chOff x="2995947" y="815155"/>
            <a:chExt cx="3766467" cy="1029669"/>
          </a:xfrm>
        </p:grpSpPr>
        <p:sp>
          <p:nvSpPr>
            <p:cNvPr id="14" name="云形 13"/>
            <p:cNvSpPr/>
            <p:nvPr/>
          </p:nvSpPr>
          <p:spPr>
            <a:xfrm>
              <a:off x="2995947" y="815155"/>
              <a:ext cx="3766467" cy="1029669"/>
            </a:xfrm>
            <a:prstGeom prst="cloud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" name="矩形 14"/>
            <p:cNvSpPr>
              <a:spLocks noChangeArrowheads="1"/>
            </p:cNvSpPr>
            <p:nvPr/>
          </p:nvSpPr>
          <p:spPr bwMode="auto">
            <a:xfrm>
              <a:off x="3426083" y="1003954"/>
              <a:ext cx="2910956" cy="647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defRPr/>
              </a:pPr>
              <a:r>
                <a:rPr lang="en-US" altLang="zh-CN" sz="36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What’s this?</a:t>
              </a:r>
              <a:endParaRPr lang="zh-CN" altLang="en-US" sz="3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pic>
        <p:nvPicPr>
          <p:cNvPr id="2" name="panda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50" y="40052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232025" y="1189038"/>
            <a:ext cx="1487488" cy="630237"/>
          </a:xfrm>
          <a:prstGeom prst="rect">
            <a:avLst/>
          </a:prstGeom>
          <a:solidFill>
            <a:srgbClr val="FCCE00"/>
          </a:solidFill>
          <a:ln>
            <a:solidFill>
              <a:srgbClr val="F1A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Game 1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3797" name="图片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666750"/>
            <a:ext cx="16287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4130675" y="1122363"/>
            <a:ext cx="1809750" cy="8128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36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大小声</a:t>
            </a:r>
            <a:endParaRPr lang="en-US" altLang="zh-CN" sz="36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042988" y="2193925"/>
            <a:ext cx="18605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88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</a:t>
            </a:r>
            <a:r>
              <a:rPr lang="en-US" altLang="zh-CN" sz="8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wl</a:t>
            </a:r>
            <a:endParaRPr lang="zh-CN" altLang="en-US" sz="6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5219700" y="2193925"/>
            <a:ext cx="20415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8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</a:t>
            </a:r>
            <a:r>
              <a:rPr lang="en-US" altLang="zh-CN" sz="88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</a:t>
            </a:r>
            <a:r>
              <a:rPr lang="en-US" altLang="zh-CN" sz="8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</a:t>
            </a:r>
            <a:endParaRPr lang="zh-CN" altLang="en-US" sz="60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1031875" y="3933825"/>
            <a:ext cx="32702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80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</a:t>
            </a:r>
            <a:r>
              <a:rPr lang="en-US" altLang="zh-CN" sz="8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arr</a:t>
            </a:r>
            <a:r>
              <a:rPr lang="en-US" altLang="zh-CN" sz="80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</a:t>
            </a:r>
            <a:r>
              <a:rPr lang="en-US" altLang="zh-CN" sz="8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</a:t>
            </a:r>
            <a:endParaRPr lang="zh-CN" altLang="en-US" sz="5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5180013" y="3933825"/>
            <a:ext cx="29241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80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</a:t>
            </a:r>
            <a:r>
              <a:rPr lang="en-US" altLang="zh-CN" sz="8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anda</a:t>
            </a:r>
            <a:endParaRPr lang="zh-CN" altLang="en-US" sz="5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232025" y="1106488"/>
            <a:ext cx="1487488" cy="630237"/>
          </a:xfrm>
          <a:prstGeom prst="rect">
            <a:avLst/>
          </a:prstGeom>
          <a:solidFill>
            <a:srgbClr val="FCCE00"/>
          </a:solidFill>
          <a:ln>
            <a:solidFill>
              <a:srgbClr val="F1A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Game 2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5845" name="图片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584200"/>
            <a:ext cx="16287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3986213" y="1039813"/>
            <a:ext cx="3725862" cy="7477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6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What’s missing?</a:t>
            </a:r>
          </a:p>
        </p:txBody>
      </p:sp>
      <p:pic>
        <p:nvPicPr>
          <p:cNvPr id="17" name="图片 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71550" y="2476500"/>
            <a:ext cx="1757363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2225675"/>
            <a:ext cx="2165350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8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22688" y="1706563"/>
            <a:ext cx="17526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481388" y="4005263"/>
            <a:ext cx="23669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93876" y="1537195"/>
            <a:ext cx="5966835" cy="4484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92500" y="252413"/>
            <a:ext cx="33909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Listen and say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894" name="图片 2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26213" y="5103813"/>
            <a:ext cx="954087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矩形 3"/>
          <p:cNvSpPr>
            <a:spLocks noChangeArrowheads="1"/>
          </p:cNvSpPr>
          <p:nvPr/>
        </p:nvSpPr>
        <p:spPr bwMode="auto">
          <a:xfrm>
            <a:off x="1668463" y="847725"/>
            <a:ext cx="5822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20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 are they talking about?</a:t>
            </a:r>
            <a:endParaRPr lang="zh-CN" altLang="en-US" sz="320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3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61012" y="873781"/>
            <a:ext cx="6860229" cy="51554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895725" y="219075"/>
            <a:ext cx="24765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916" name="图片 1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2043113" y="2081213"/>
            <a:ext cx="2732087" cy="1154112"/>
            <a:chOff x="2331047" y="2080892"/>
            <a:chExt cx="2732295" cy="1154165"/>
          </a:xfrm>
        </p:grpSpPr>
        <p:sp>
          <p:nvSpPr>
            <p:cNvPr id="8" name="圆角矩形标注 7"/>
            <p:cNvSpPr/>
            <p:nvPr/>
          </p:nvSpPr>
          <p:spPr>
            <a:xfrm>
              <a:off x="2331047" y="2271401"/>
              <a:ext cx="2732295" cy="963656"/>
            </a:xfrm>
            <a:prstGeom prst="wedgeRoundRectCallout">
              <a:avLst>
                <a:gd name="adj1" fmla="val 10489"/>
                <a:gd name="adj2" fmla="val 80289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Look, Gao Wei. What’s that?</a:t>
              </a:r>
              <a:endPara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16" name="椭圆 15"/>
            <p:cNvSpPr/>
            <p:nvPr/>
          </p:nvSpPr>
          <p:spPr bwMode="auto">
            <a:xfrm>
              <a:off x="3566216" y="2080892"/>
              <a:ext cx="333400" cy="2873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4514850" y="3165475"/>
            <a:ext cx="1873250" cy="768350"/>
            <a:chOff x="4803146" y="3164718"/>
            <a:chExt cx="1872208" cy="768338"/>
          </a:xfrm>
        </p:grpSpPr>
        <p:sp>
          <p:nvSpPr>
            <p:cNvPr id="9" name="圆角矩形标注 8"/>
            <p:cNvSpPr/>
            <p:nvPr/>
          </p:nvSpPr>
          <p:spPr>
            <a:xfrm>
              <a:off x="4803146" y="3342515"/>
              <a:ext cx="1872208" cy="590541"/>
            </a:xfrm>
            <a:prstGeom prst="wedgeRoundRectCallout">
              <a:avLst>
                <a:gd name="adj1" fmla="val -2060"/>
                <a:gd name="adj2" fmla="val 7167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It’s a cat.</a:t>
              </a:r>
              <a:endParaRPr lang="zh-CN" altLang="en-US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17" name="椭圆 16"/>
            <p:cNvSpPr/>
            <p:nvPr/>
          </p:nvSpPr>
          <p:spPr bwMode="auto">
            <a:xfrm>
              <a:off x="5558376" y="3164718"/>
              <a:ext cx="333190" cy="2873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 bwMode="auto">
          <a:xfrm>
            <a:off x="6300788" y="2052638"/>
            <a:ext cx="2098675" cy="1089025"/>
            <a:chOff x="6660233" y="2060848"/>
            <a:chExt cx="2098863" cy="1088963"/>
          </a:xfrm>
        </p:grpSpPr>
        <p:sp>
          <p:nvSpPr>
            <p:cNvPr id="13" name="圆角矩形标注 12"/>
            <p:cNvSpPr/>
            <p:nvPr/>
          </p:nvSpPr>
          <p:spPr>
            <a:xfrm>
              <a:off x="6660233" y="2271973"/>
              <a:ext cx="2098863" cy="877838"/>
            </a:xfrm>
            <a:prstGeom prst="wedgeRoundRectCallout">
              <a:avLst>
                <a:gd name="adj1" fmla="val -34890"/>
                <a:gd name="adj2" fmla="val 76837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What is it then?</a:t>
              </a:r>
              <a:endPara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18" name="椭圆 17"/>
            <p:cNvSpPr/>
            <p:nvPr/>
          </p:nvSpPr>
          <p:spPr bwMode="auto">
            <a:xfrm>
              <a:off x="7622344" y="2060848"/>
              <a:ext cx="333405" cy="2873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684213" y="3765550"/>
            <a:ext cx="2232025" cy="815975"/>
            <a:chOff x="971600" y="3765290"/>
            <a:chExt cx="2232422" cy="815565"/>
          </a:xfrm>
        </p:grpSpPr>
        <p:sp>
          <p:nvSpPr>
            <p:cNvPr id="11" name="圆角矩形标注 10"/>
            <p:cNvSpPr/>
            <p:nvPr/>
          </p:nvSpPr>
          <p:spPr>
            <a:xfrm>
              <a:off x="971600" y="3933480"/>
              <a:ext cx="2232422" cy="647375"/>
            </a:xfrm>
            <a:prstGeom prst="wedgeRoundRectCallout">
              <a:avLst>
                <a:gd name="adj1" fmla="val 54187"/>
                <a:gd name="adj2" fmla="val 7003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A cat? No!</a:t>
              </a:r>
              <a:endPara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19" name="椭圆 18"/>
            <p:cNvSpPr/>
            <p:nvPr/>
          </p:nvSpPr>
          <p:spPr bwMode="auto">
            <a:xfrm>
              <a:off x="1932208" y="3765290"/>
              <a:ext cx="331847" cy="2871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>
            <a:off x="831850" y="4846638"/>
            <a:ext cx="2232025" cy="814387"/>
            <a:chOff x="1119337" y="4846104"/>
            <a:chExt cx="2232422" cy="815144"/>
          </a:xfrm>
        </p:grpSpPr>
        <p:sp>
          <p:nvSpPr>
            <p:cNvPr id="14" name="圆角矩形标注 13"/>
            <p:cNvSpPr/>
            <p:nvPr/>
          </p:nvSpPr>
          <p:spPr>
            <a:xfrm>
              <a:off x="1119337" y="5012946"/>
              <a:ext cx="2232422" cy="648302"/>
            </a:xfrm>
            <a:prstGeom prst="wedgeRoundRectCallout">
              <a:avLst>
                <a:gd name="adj1" fmla="val 61635"/>
                <a:gd name="adj2" fmla="val -344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It’s </a:t>
              </a:r>
              <a:r>
                <a:rPr lang="en-US" altLang="zh-CN" sz="2800" dirty="0">
                  <a:solidFill>
                    <a:srgbClr val="FF000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an owl</a:t>
              </a: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.</a:t>
              </a:r>
              <a:endPara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20" name="椭圆 19"/>
            <p:cNvSpPr/>
            <p:nvPr/>
          </p:nvSpPr>
          <p:spPr bwMode="auto">
            <a:xfrm>
              <a:off x="2124404" y="4846104"/>
              <a:ext cx="333434" cy="2876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 bwMode="auto">
          <a:xfrm>
            <a:off x="6372225" y="4197350"/>
            <a:ext cx="2098675" cy="1031875"/>
            <a:chOff x="6812633" y="3765226"/>
            <a:chExt cx="2098863" cy="1031926"/>
          </a:xfrm>
        </p:grpSpPr>
        <p:sp>
          <p:nvSpPr>
            <p:cNvPr id="15" name="圆角矩形标注 14"/>
            <p:cNvSpPr/>
            <p:nvPr/>
          </p:nvSpPr>
          <p:spPr>
            <a:xfrm>
              <a:off x="6812633" y="3919222"/>
              <a:ext cx="2098863" cy="877930"/>
            </a:xfrm>
            <a:prstGeom prst="wedgeRoundRectCallout">
              <a:avLst>
                <a:gd name="adj1" fmla="val -62614"/>
                <a:gd name="adj2" fmla="val 3895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Oh, yes. It’s an owl.</a:t>
              </a:r>
              <a:endPara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21" name="椭圆 20"/>
            <p:cNvSpPr/>
            <p:nvPr/>
          </p:nvSpPr>
          <p:spPr bwMode="auto">
            <a:xfrm>
              <a:off x="7695362" y="3765226"/>
              <a:ext cx="333405" cy="2873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TALK0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3" y="25019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TALK0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50" y="33448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TALK0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39766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TALK04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50" y="24495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TALK05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50514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TALK06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4508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357188" y="754063"/>
            <a:ext cx="5337175" cy="954087"/>
          </a:xfrm>
          <a:prstGeom prst="rect">
            <a:avLst/>
          </a:prstGeom>
          <a:solidFill>
            <a:schemeClr val="accent2">
              <a:alpha val="3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Read it by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</a:rPr>
              <a:t>group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s for one minute .</a:t>
            </a:r>
          </a:p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小组读对话一分钟。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39941" name="Group 3"/>
          <p:cNvGrpSpPr/>
          <p:nvPr/>
        </p:nvGrpSpPr>
        <p:grpSpPr bwMode="auto">
          <a:xfrm>
            <a:off x="360363" y="2052638"/>
            <a:ext cx="4319587" cy="3678237"/>
            <a:chOff x="-103" y="181"/>
            <a:chExt cx="3084" cy="1345"/>
          </a:xfrm>
        </p:grpSpPr>
        <p:sp>
          <p:nvSpPr>
            <p:cNvPr id="30" name="AutoShape 50"/>
            <p:cNvSpPr>
              <a:spLocks noChangeArrowheads="1"/>
            </p:cNvSpPr>
            <p:nvPr/>
          </p:nvSpPr>
          <p:spPr bwMode="auto">
            <a:xfrm>
              <a:off x="-103" y="210"/>
              <a:ext cx="3084" cy="1316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9963" name="Text Box 51"/>
            <p:cNvSpPr txBox="1">
              <a:spLocks noChangeArrowheads="1"/>
            </p:cNvSpPr>
            <p:nvPr/>
          </p:nvSpPr>
          <p:spPr bwMode="auto">
            <a:xfrm>
              <a:off x="226" y="181"/>
              <a:ext cx="2495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Learning tip :</a:t>
              </a:r>
            </a:p>
          </p:txBody>
        </p:sp>
        <p:sp>
          <p:nvSpPr>
            <p:cNvPr id="39964" name="Text Box 52"/>
            <p:cNvSpPr txBox="1">
              <a:spLocks noChangeArrowheads="1"/>
            </p:cNvSpPr>
            <p:nvPr/>
          </p:nvSpPr>
          <p:spPr bwMode="auto">
            <a:xfrm>
              <a:off x="323" y="590"/>
              <a:ext cx="2569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四人一组，比赛读句子，看谁能在一分钟内读完，并且读得准确、流利！</a:t>
              </a:r>
            </a:p>
          </p:txBody>
        </p:sp>
      </p:grpSp>
      <p:sp>
        <p:nvSpPr>
          <p:cNvPr id="33" name="Oval 7"/>
          <p:cNvSpPr>
            <a:spLocks noChangeArrowheads="1"/>
          </p:cNvSpPr>
          <p:nvPr/>
        </p:nvSpPr>
        <p:spPr bwMode="auto">
          <a:xfrm>
            <a:off x="4859338" y="1365250"/>
            <a:ext cx="3960812" cy="41036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9943" name="Oval 8"/>
          <p:cNvSpPr>
            <a:spLocks noChangeArrowheads="1"/>
          </p:cNvSpPr>
          <p:nvPr/>
        </p:nvSpPr>
        <p:spPr bwMode="auto">
          <a:xfrm>
            <a:off x="5086350" y="1649413"/>
            <a:ext cx="3373438" cy="3495675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50000">
                <a:srgbClr val="00CCFF"/>
              </a:gs>
              <a:gs pos="100000">
                <a:srgbClr val="0033CC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44" name="Oval 9"/>
          <p:cNvSpPr>
            <a:spLocks noChangeArrowheads="1"/>
          </p:cNvSpPr>
          <p:nvPr/>
        </p:nvSpPr>
        <p:spPr bwMode="auto">
          <a:xfrm>
            <a:off x="5148263" y="1662113"/>
            <a:ext cx="3373437" cy="3495675"/>
          </a:xfrm>
          <a:prstGeom prst="ellipse">
            <a:avLst/>
          </a:prstGeom>
          <a:gradFill rotWithShape="1">
            <a:gsLst>
              <a:gs pos="0">
                <a:srgbClr val="0033CC">
                  <a:alpha val="7999"/>
                </a:srgbClr>
              </a:gs>
              <a:gs pos="100000">
                <a:srgbClr val="00CC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" name="Group 10"/>
          <p:cNvGrpSpPr/>
          <p:nvPr/>
        </p:nvGrpSpPr>
        <p:grpSpPr bwMode="auto">
          <a:xfrm>
            <a:off x="5724128" y="5589775"/>
            <a:ext cx="1979612" cy="769938"/>
            <a:chOff x="0" y="0"/>
            <a:chExt cx="1451" cy="544"/>
          </a:xfrm>
          <a:solidFill>
            <a:schemeClr val="accent2"/>
          </a:solidFill>
        </p:grpSpPr>
        <p:sp>
          <p:nvSpPr>
            <p:cNvPr id="23578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451" cy="54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579" name="Rectangle 12"/>
            <p:cNvSpPr>
              <a:spLocks noChangeArrowheads="1"/>
            </p:cNvSpPr>
            <p:nvPr/>
          </p:nvSpPr>
          <p:spPr bwMode="auto">
            <a:xfrm>
              <a:off x="90" y="45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580" name="Rectangle 13"/>
            <p:cNvSpPr>
              <a:spLocks noChangeArrowheads="1"/>
            </p:cNvSpPr>
            <p:nvPr/>
          </p:nvSpPr>
          <p:spPr bwMode="auto">
            <a:xfrm>
              <a:off x="116" y="39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581" name="WordArt 14"/>
            <p:cNvSpPr>
              <a:spLocks noChangeArrowheads="1" noChangeShapeType="1"/>
            </p:cNvSpPr>
            <p:nvPr/>
          </p:nvSpPr>
          <p:spPr bwMode="auto">
            <a:xfrm>
              <a:off x="369" y="102"/>
              <a:ext cx="708" cy="37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fromWordArt="1">
              <a:prstTxWarp prst="textStop">
                <a:avLst>
                  <a:gd name="adj" fmla="val 22222"/>
                </a:avLst>
              </a:prstTxWarp>
            </a:bodyPr>
            <a:lstStyle/>
            <a:p>
              <a:pPr algn="ctr">
                <a:defRPr/>
              </a:pPr>
              <a:r>
                <a:rPr lang="zh-CN" altLang="en-US" sz="4400" i="1" kern="10" dirty="0">
                  <a:ln w="12700">
                    <a:solidFill>
                      <a:srgbClr val="EAEAEA"/>
                    </a:solidFill>
                    <a:round/>
                  </a:ln>
                  <a:solidFill>
                    <a:schemeClr val="tx2">
                      <a:lumMod val="50000"/>
                    </a:schemeClr>
                  </a:solidFill>
                  <a:effectLst>
                    <a:outerShdw dist="35921" dir="2700000" sy="50000" kx="2115830" algn="bl" rotWithShape="0">
                      <a:srgbClr val="C0C0C0">
                        <a:alpha val="75998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</a:rPr>
                <a:t>开始</a:t>
              </a:r>
            </a:p>
          </p:txBody>
        </p:sp>
      </p:grpSp>
      <p:sp>
        <p:nvSpPr>
          <p:cNvPr id="39946" name="Text Box 15"/>
          <p:cNvSpPr txBox="1">
            <a:spLocks noChangeArrowheads="1"/>
          </p:cNvSpPr>
          <p:nvPr/>
        </p:nvSpPr>
        <p:spPr bwMode="auto">
          <a:xfrm>
            <a:off x="7729538" y="2197100"/>
            <a:ext cx="4968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/>
              <a:t>10</a:t>
            </a:r>
          </a:p>
        </p:txBody>
      </p:sp>
      <p:sp>
        <p:nvSpPr>
          <p:cNvPr id="39947" name="Text Box 16"/>
          <p:cNvSpPr txBox="1">
            <a:spLocks noChangeArrowheads="1"/>
          </p:cNvSpPr>
          <p:nvPr/>
        </p:nvSpPr>
        <p:spPr bwMode="auto">
          <a:xfrm>
            <a:off x="7937500" y="3775075"/>
            <a:ext cx="431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/>
              <a:t>20</a:t>
            </a:r>
          </a:p>
        </p:txBody>
      </p:sp>
      <p:sp>
        <p:nvSpPr>
          <p:cNvPr id="39948" name="Text Box 17"/>
          <p:cNvSpPr txBox="1">
            <a:spLocks noChangeArrowheads="1"/>
          </p:cNvSpPr>
          <p:nvPr/>
        </p:nvSpPr>
        <p:spPr bwMode="auto">
          <a:xfrm>
            <a:off x="6445250" y="4748213"/>
            <a:ext cx="619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/>
              <a:t>30</a:t>
            </a:r>
          </a:p>
        </p:txBody>
      </p:sp>
      <p:sp>
        <p:nvSpPr>
          <p:cNvPr id="39949" name="WordArt 18"/>
          <p:cNvSpPr>
            <a:spLocks noChangeArrowheads="1" noChangeShapeType="1"/>
          </p:cNvSpPr>
          <p:nvPr/>
        </p:nvSpPr>
        <p:spPr bwMode="auto">
          <a:xfrm>
            <a:off x="5653088" y="1052513"/>
            <a:ext cx="2357437" cy="4333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FFC000"/>
                </a:solidFill>
                <a:latin typeface="华文行楷" panose="02010800040101010101" charset="-122"/>
                <a:ea typeface="华文行楷" panose="02010800040101010101" charset="-122"/>
              </a:rPr>
              <a:t>一分钟倒计时</a:t>
            </a:r>
          </a:p>
        </p:txBody>
      </p:sp>
      <p:sp>
        <p:nvSpPr>
          <p:cNvPr id="39950" name="Oval 19"/>
          <p:cNvSpPr>
            <a:spLocks noChangeArrowheads="1"/>
          </p:cNvSpPr>
          <p:nvPr/>
        </p:nvSpPr>
        <p:spPr bwMode="auto">
          <a:xfrm>
            <a:off x="5111750" y="1651000"/>
            <a:ext cx="3373438" cy="349726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" name="Oval 20"/>
          <p:cNvSpPr>
            <a:spLocks noChangeArrowheads="1"/>
          </p:cNvSpPr>
          <p:nvPr/>
        </p:nvSpPr>
        <p:spPr bwMode="auto">
          <a:xfrm>
            <a:off x="5100638" y="1651000"/>
            <a:ext cx="3430587" cy="34972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" name="Group 21"/>
          <p:cNvGrpSpPr/>
          <p:nvPr/>
        </p:nvGrpSpPr>
        <p:grpSpPr bwMode="auto">
          <a:xfrm>
            <a:off x="6732588" y="1844675"/>
            <a:ext cx="150812" cy="3206750"/>
            <a:chOff x="0" y="0"/>
            <a:chExt cx="364" cy="1451"/>
          </a:xfrm>
        </p:grpSpPr>
        <p:sp>
          <p:nvSpPr>
            <p:cNvPr id="39960" name="AutoShape 22"/>
            <p:cNvSpPr>
              <a:spLocks noChangeArrowheads="1"/>
            </p:cNvSpPr>
            <p:nvPr/>
          </p:nvSpPr>
          <p:spPr bwMode="auto">
            <a:xfrm>
              <a:off x="1" y="0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39961" name="AutoShape 23"/>
            <p:cNvSpPr>
              <a:spLocks noChangeArrowheads="1"/>
            </p:cNvSpPr>
            <p:nvPr/>
          </p:nvSpPr>
          <p:spPr bwMode="auto">
            <a:xfrm rot="10800000">
              <a:off x="0" y="726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</p:grpSp>
      <p:sp>
        <p:nvSpPr>
          <p:cNvPr id="39953" name="Oval 24"/>
          <p:cNvSpPr>
            <a:spLocks noChangeArrowheads="1"/>
          </p:cNvSpPr>
          <p:nvPr/>
        </p:nvSpPr>
        <p:spPr bwMode="auto">
          <a:xfrm>
            <a:off x="6483350" y="3284538"/>
            <a:ext cx="681038" cy="706437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D8D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54" name="Text Box 25"/>
          <p:cNvSpPr txBox="1">
            <a:spLocks noChangeArrowheads="1"/>
          </p:cNvSpPr>
          <p:nvPr/>
        </p:nvSpPr>
        <p:spPr bwMode="auto">
          <a:xfrm>
            <a:off x="8062913" y="2084388"/>
            <a:ext cx="701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39955" name="Text Box 26"/>
          <p:cNvSpPr txBox="1">
            <a:spLocks noChangeArrowheads="1"/>
          </p:cNvSpPr>
          <p:nvPr/>
        </p:nvSpPr>
        <p:spPr bwMode="auto">
          <a:xfrm>
            <a:off x="8328025" y="3884613"/>
            <a:ext cx="4953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39956" name="Text Box 27"/>
          <p:cNvSpPr txBox="1">
            <a:spLocks noChangeArrowheads="1"/>
          </p:cNvSpPr>
          <p:nvPr/>
        </p:nvSpPr>
        <p:spPr bwMode="auto">
          <a:xfrm>
            <a:off x="6588125" y="1292225"/>
            <a:ext cx="649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9957" name="Text Box 28"/>
          <p:cNvSpPr txBox="1">
            <a:spLocks noChangeArrowheads="1"/>
          </p:cNvSpPr>
          <p:nvPr/>
        </p:nvSpPr>
        <p:spPr bwMode="auto">
          <a:xfrm>
            <a:off x="6642100" y="5151438"/>
            <a:ext cx="666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9958" name="Text Box 29"/>
          <p:cNvSpPr txBox="1">
            <a:spLocks noChangeArrowheads="1"/>
          </p:cNvSpPr>
          <p:nvPr/>
        </p:nvSpPr>
        <p:spPr bwMode="auto">
          <a:xfrm>
            <a:off x="4870450" y="3811588"/>
            <a:ext cx="557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9959" name="Text Box 30"/>
          <p:cNvSpPr txBox="1">
            <a:spLocks noChangeArrowheads="1"/>
          </p:cNvSpPr>
          <p:nvPr/>
        </p:nvSpPr>
        <p:spPr bwMode="auto">
          <a:xfrm>
            <a:off x="5014913" y="2228850"/>
            <a:ext cx="557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6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33438" y="836613"/>
            <a:ext cx="2370137" cy="98901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内容占位符 1"/>
          <p:cNvSpPr txBox="1"/>
          <p:nvPr/>
        </p:nvSpPr>
        <p:spPr>
          <a:xfrm>
            <a:off x="965200" y="977900"/>
            <a:ext cx="2238375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Role-play</a:t>
            </a:r>
            <a:endParaRPr lang="zh-CN" altLang="en-US" sz="3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副标题 4"/>
          <p:cNvSpPr txBox="1"/>
          <p:nvPr/>
        </p:nvSpPr>
        <p:spPr bwMode="auto">
          <a:xfrm>
            <a:off x="1771650" y="4745038"/>
            <a:ext cx="68770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分角色朗读对话，注意模仿语音语调。</a:t>
            </a:r>
          </a:p>
        </p:txBody>
      </p:sp>
      <p:sp>
        <p:nvSpPr>
          <p:cNvPr id="41991" name="AutoShape 37"/>
          <p:cNvSpPr>
            <a:spLocks noChangeArrowheads="1"/>
          </p:cNvSpPr>
          <p:nvPr/>
        </p:nvSpPr>
        <p:spPr bwMode="auto">
          <a:xfrm>
            <a:off x="877888" y="5376863"/>
            <a:ext cx="893762" cy="465137"/>
          </a:xfrm>
          <a:prstGeom prst="rightArrow">
            <a:avLst>
              <a:gd name="adj1" fmla="val 50000"/>
              <a:gd name="adj2" fmla="val 48038"/>
            </a:avLst>
          </a:prstGeom>
          <a:gradFill rotWithShape="0">
            <a:gsLst>
              <a:gs pos="0">
                <a:srgbClr val="FFFFFF"/>
              </a:gs>
              <a:gs pos="100000">
                <a:srgbClr val="99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1"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1992" name="AutoShape 37"/>
          <p:cNvSpPr>
            <a:spLocks noChangeArrowheads="1"/>
          </p:cNvSpPr>
          <p:nvPr/>
        </p:nvSpPr>
        <p:spPr bwMode="auto">
          <a:xfrm>
            <a:off x="877888" y="4764088"/>
            <a:ext cx="893762" cy="465137"/>
          </a:xfrm>
          <a:prstGeom prst="rightArrow">
            <a:avLst>
              <a:gd name="adj1" fmla="val 50000"/>
              <a:gd name="adj2" fmla="val 48038"/>
            </a:avLst>
          </a:prstGeom>
          <a:gradFill rotWithShape="0">
            <a:gsLst>
              <a:gs pos="0">
                <a:srgbClr val="FFFFFF"/>
              </a:gs>
              <a:gs pos="100000">
                <a:srgbClr val="99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1"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" name="副标题 4"/>
          <p:cNvSpPr txBox="1"/>
          <p:nvPr/>
        </p:nvSpPr>
        <p:spPr bwMode="auto">
          <a:xfrm>
            <a:off x="1763713" y="5360988"/>
            <a:ext cx="68754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两人一组，试着表演出来吧。</a:t>
            </a:r>
          </a:p>
        </p:txBody>
      </p:sp>
      <p:pic>
        <p:nvPicPr>
          <p:cNvPr id="41994" name="Picture 4" descr="200606242158128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975" y="1725613"/>
            <a:ext cx="4673600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999" y="1051508"/>
            <a:ext cx="6840041" cy="47775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4035" name="图片 1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35375" y="252413"/>
            <a:ext cx="23225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sing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038" name="图片 2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75463" y="4868863"/>
            <a:ext cx="955675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52563" y="1590675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52563" y="3321050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标题 4"/>
          <p:cNvSpPr>
            <a:spLocks noGrp="1"/>
          </p:cNvSpPr>
          <p:nvPr>
            <p:ph type="title" idx="4294967295"/>
          </p:nvPr>
        </p:nvSpPr>
        <p:spPr bwMode="auto">
          <a:xfrm>
            <a:off x="1760736" y="339726"/>
            <a:ext cx="5913437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r>
              <a:rPr lang="en-US" altLang="zh-CN" sz="3600" smtClean="0">
                <a:latin typeface="Arial" panose="020B0604020202020204" pitchFamily="34" charset="0"/>
                <a:ea typeface="黑体" panose="02010609060101010101" pitchFamily="49" charset="-122"/>
              </a:rPr>
              <a:t>Summary </a:t>
            </a:r>
            <a:endParaRPr lang="zh-CN" altLang="en-US" sz="3600" smtClean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71550" y="1125538"/>
            <a:ext cx="7200900" cy="48958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6086" name="图片 1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8" y="182563"/>
            <a:ext cx="1446212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矩形 8"/>
          <p:cNvSpPr>
            <a:spLocks noChangeArrowheads="1"/>
          </p:cNvSpPr>
          <p:nvPr/>
        </p:nvSpPr>
        <p:spPr bwMode="auto">
          <a:xfrm>
            <a:off x="1897063" y="1698625"/>
            <a:ext cx="56165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本课学到的重点单词：</a:t>
            </a:r>
            <a:endParaRPr lang="en-US" altLang="zh-CN" sz="320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032000" y="4113213"/>
            <a:ext cx="448945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—What’s this/that?</a:t>
            </a:r>
            <a:endParaRPr lang="en-US" altLang="zh-CN" sz="360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044700" y="4921250"/>
            <a:ext cx="290353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buClr>
                <a:srgbClr val="47B6E7"/>
              </a:buClr>
              <a:buSzPct val="90000"/>
            </a:pPr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—It’s a/an …</a:t>
            </a:r>
            <a:endParaRPr lang="en-US" altLang="zh-CN" sz="360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46090" name="矩形 8"/>
          <p:cNvSpPr>
            <a:spLocks noChangeArrowheads="1"/>
          </p:cNvSpPr>
          <p:nvPr/>
        </p:nvSpPr>
        <p:spPr bwMode="auto">
          <a:xfrm>
            <a:off x="2005013" y="3429000"/>
            <a:ext cx="57070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zh-CN" altLang="en-US" sz="32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</a:t>
            </a: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课学到的重点句型：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2005013" y="2455863"/>
            <a:ext cx="62293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owl    dog    parrot   panda      </a:t>
            </a:r>
            <a:endParaRPr lang="en-US" altLang="zh-CN" sz="360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标题 4"/>
          <p:cNvSpPr>
            <a:spLocks noGrp="1"/>
          </p:cNvSpPr>
          <p:nvPr>
            <p:ph type="title" idx="4294967295"/>
          </p:nvPr>
        </p:nvSpPr>
        <p:spPr bwMode="auto">
          <a:xfrm>
            <a:off x="1475656" y="404664"/>
            <a:ext cx="5913437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r>
              <a:rPr lang="en-US" altLang="zh-CN" sz="3600" dirty="0" smtClean="0">
                <a:latin typeface="Arial" panose="020B0604020202020204" pitchFamily="34" charset="0"/>
                <a:ea typeface="黑体" panose="02010609060101010101" pitchFamily="49" charset="-122"/>
              </a:rPr>
              <a:t>Homework </a:t>
            </a:r>
            <a:endParaRPr lang="zh-CN" altLang="en-US" sz="3600" dirty="0" smtClean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394966" y="5732202"/>
            <a:ext cx="1152128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785813" y="1196975"/>
            <a:ext cx="7554912" cy="43465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900113" y="1400175"/>
            <a:ext cx="73787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跟读课文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Just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录音，注意语音、语调。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2. </a:t>
            </a:r>
            <a:r>
              <a:rPr lang="zh-CN" altLang="en-US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制作本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课的字母和单词卡片，并能熟练背诵出字母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Aa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至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Pp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唱歌曲</a:t>
            </a:r>
            <a:r>
              <a:rPr lang="en-US" altLang="zh-CN" sz="2800" dirty="0" smtClean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What is this? What’s that?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给家人听。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4.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预习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Lesson 28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88680" y="1196752"/>
            <a:ext cx="3168352" cy="3921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7100" y="2087563"/>
            <a:ext cx="216535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云形标注 4"/>
          <p:cNvSpPr/>
          <p:nvPr/>
        </p:nvSpPr>
        <p:spPr>
          <a:xfrm>
            <a:off x="3635375" y="898525"/>
            <a:ext cx="4249738" cy="1522413"/>
          </a:xfrm>
          <a:prstGeom prst="cloudCallout">
            <a:avLst>
              <a:gd name="adj1" fmla="val 26012"/>
              <a:gd name="adj2" fmla="val 60270"/>
            </a:avLst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19461" name="矩形 8"/>
          <p:cNvSpPr>
            <a:spLocks noChangeArrowheads="1"/>
          </p:cNvSpPr>
          <p:nvPr/>
        </p:nvSpPr>
        <p:spPr bwMode="auto">
          <a:xfrm>
            <a:off x="4095750" y="1260475"/>
            <a:ext cx="3328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400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What’s that?</a:t>
            </a: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762250" y="5157788"/>
            <a:ext cx="3513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It’s a monkey.</a:t>
            </a:r>
            <a:endParaRPr lang="zh-CN" altLang="en-US" sz="2400">
              <a:solidFill>
                <a:srgbClr val="FF0000"/>
              </a:solidFill>
            </a:endParaRPr>
          </a:p>
        </p:txBody>
      </p:sp>
      <p:pic>
        <p:nvPicPr>
          <p:cNvPr id="19463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文本框 5"/>
          <p:cNvSpPr txBox="1">
            <a:spLocks noChangeArrowheads="1"/>
          </p:cNvSpPr>
          <p:nvPr/>
        </p:nvSpPr>
        <p:spPr bwMode="auto">
          <a:xfrm>
            <a:off x="1287463" y="98425"/>
            <a:ext cx="1196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378200" y="252413"/>
            <a:ext cx="31337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Look and say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27584" y="1340768"/>
            <a:ext cx="4118201" cy="3668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7100" y="2087563"/>
            <a:ext cx="216535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云形标注 4"/>
          <p:cNvSpPr/>
          <p:nvPr/>
        </p:nvSpPr>
        <p:spPr>
          <a:xfrm>
            <a:off x="3635375" y="898525"/>
            <a:ext cx="4249738" cy="1522413"/>
          </a:xfrm>
          <a:prstGeom prst="cloudCallout">
            <a:avLst>
              <a:gd name="adj1" fmla="val 26012"/>
              <a:gd name="adj2" fmla="val 60270"/>
            </a:avLst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21509" name="矩形 8"/>
          <p:cNvSpPr>
            <a:spLocks noChangeArrowheads="1"/>
          </p:cNvSpPr>
          <p:nvPr/>
        </p:nvSpPr>
        <p:spPr bwMode="auto">
          <a:xfrm>
            <a:off x="4095750" y="1260475"/>
            <a:ext cx="3328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400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What’s that?</a:t>
            </a: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935288" y="5157788"/>
            <a:ext cx="3214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It’s a mouse.</a:t>
            </a:r>
            <a:endParaRPr lang="zh-CN" altLang="en-US" sz="2400">
              <a:solidFill>
                <a:srgbClr val="FF0000"/>
              </a:solidFill>
            </a:endParaRPr>
          </a:p>
        </p:txBody>
      </p:sp>
      <p:pic>
        <p:nvPicPr>
          <p:cNvPr id="21511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文本框 5"/>
          <p:cNvSpPr txBox="1">
            <a:spLocks noChangeArrowheads="1"/>
          </p:cNvSpPr>
          <p:nvPr/>
        </p:nvSpPr>
        <p:spPr bwMode="auto">
          <a:xfrm>
            <a:off x="1287463" y="98425"/>
            <a:ext cx="1196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378200" y="252413"/>
            <a:ext cx="31337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Look and say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33725" y="1671138"/>
            <a:ext cx="5130563" cy="3486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云形标注 4"/>
          <p:cNvSpPr/>
          <p:nvPr/>
        </p:nvSpPr>
        <p:spPr>
          <a:xfrm>
            <a:off x="3635375" y="969963"/>
            <a:ext cx="4249738" cy="1306512"/>
          </a:xfrm>
          <a:prstGeom prst="cloudCallout">
            <a:avLst>
              <a:gd name="adj1" fmla="val 12599"/>
              <a:gd name="adj2" fmla="val 67543"/>
            </a:avLst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23556" name="矩形 8"/>
          <p:cNvSpPr>
            <a:spLocks noChangeArrowheads="1"/>
          </p:cNvSpPr>
          <p:nvPr/>
        </p:nvSpPr>
        <p:spPr bwMode="auto">
          <a:xfrm>
            <a:off x="4095750" y="1196975"/>
            <a:ext cx="3328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400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What’s that?</a:t>
            </a: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3416300" y="5253038"/>
            <a:ext cx="2790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It’s a nest.</a:t>
            </a:r>
            <a:endParaRPr lang="zh-CN" altLang="en-US" sz="2400">
              <a:solidFill>
                <a:srgbClr val="FF0000"/>
              </a:solidFill>
            </a:endParaRPr>
          </a:p>
        </p:txBody>
      </p:sp>
      <p:pic>
        <p:nvPicPr>
          <p:cNvPr id="23558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文本框 5"/>
          <p:cNvSpPr txBox="1">
            <a:spLocks noChangeArrowheads="1"/>
          </p:cNvSpPr>
          <p:nvPr/>
        </p:nvSpPr>
        <p:spPr bwMode="auto">
          <a:xfrm>
            <a:off x="1287463" y="98425"/>
            <a:ext cx="1196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378200" y="252413"/>
            <a:ext cx="31337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Look and say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641725" y="252413"/>
            <a:ext cx="24749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3" name="图片 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5605" name="图片 3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643438" y="1230313"/>
            <a:ext cx="4105275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组合 8"/>
          <p:cNvGrpSpPr/>
          <p:nvPr/>
        </p:nvGrpSpPr>
        <p:grpSpPr bwMode="auto">
          <a:xfrm>
            <a:off x="395288" y="1292225"/>
            <a:ext cx="3960812" cy="3914775"/>
            <a:chOff x="1440031" y="1916832"/>
            <a:chExt cx="3961010" cy="3914090"/>
          </a:xfrm>
        </p:grpSpPr>
        <p:pic>
          <p:nvPicPr>
            <p:cNvPr id="25609" name="图片 4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452940" y="1916832"/>
              <a:ext cx="3745745" cy="3363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矩形 17"/>
            <p:cNvSpPr/>
            <p:nvPr/>
          </p:nvSpPr>
          <p:spPr bwMode="auto">
            <a:xfrm>
              <a:off x="1440031" y="4729390"/>
              <a:ext cx="3961010" cy="1101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 dirty="0">
                <a:solidFill>
                  <a:schemeClr val="tx1">
                    <a:lumMod val="5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 bwMode="auto">
            <a:xfrm>
              <a:off x="1474958" y="5175400"/>
              <a:ext cx="3733987" cy="0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O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49799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49799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9038" y="3522663"/>
            <a:ext cx="6624637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004888" y="1039813"/>
            <a:ext cx="73564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我们学过的哪些单词含有字母</a:t>
            </a:r>
            <a:r>
              <a:rPr lang="en-US" altLang="zh-CN" sz="3200" dirty="0" smtClean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o</a:t>
            </a: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或</a:t>
            </a:r>
            <a:r>
              <a:rPr lang="en-US" altLang="zh-CN" sz="3200" dirty="0" smtClean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p</a:t>
            </a: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呢？</a:t>
            </a:r>
          </a:p>
        </p:txBody>
      </p:sp>
      <p:sp>
        <p:nvSpPr>
          <p:cNvPr id="12" name="矩形 11"/>
          <p:cNvSpPr/>
          <p:nvPr/>
        </p:nvSpPr>
        <p:spPr>
          <a:xfrm>
            <a:off x="3641725" y="252413"/>
            <a:ext cx="264636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Discussion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1116013" y="1844675"/>
            <a:ext cx="6911975" cy="2089150"/>
            <a:chOff x="971601" y="1614653"/>
            <a:chExt cx="7200800" cy="2174387"/>
          </a:xfrm>
        </p:grpSpPr>
        <p:sp>
          <p:nvSpPr>
            <p:cNvPr id="18" name="云形 17"/>
            <p:cNvSpPr/>
            <p:nvPr/>
          </p:nvSpPr>
          <p:spPr>
            <a:xfrm>
              <a:off x="971601" y="1614653"/>
              <a:ext cx="7200800" cy="2174387"/>
            </a:xfrm>
            <a:prstGeom prst="cloud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4000" kern="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1" name="TextBox 3"/>
            <p:cNvSpPr txBox="1">
              <a:spLocks noChangeArrowheads="1"/>
            </p:cNvSpPr>
            <p:nvPr/>
          </p:nvSpPr>
          <p:spPr bwMode="auto">
            <a:xfrm>
              <a:off x="1528943" y="2044243"/>
              <a:ext cx="6117538" cy="1326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defRPr/>
              </a:pPr>
              <a:r>
                <a:rPr lang="en-US" altLang="zh-CN" sz="32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o</a:t>
              </a: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ne, mang</a:t>
              </a:r>
              <a:r>
                <a:rPr lang="en-US" altLang="zh-CN" sz="32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o</a:t>
              </a: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, s</a:t>
              </a:r>
              <a:r>
                <a:rPr lang="en-US" altLang="zh-CN" sz="32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o</a:t>
              </a: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n, f</a:t>
              </a:r>
              <a:r>
                <a:rPr lang="en-US" altLang="zh-CN" sz="32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o</a:t>
              </a: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ur, b</a:t>
              </a:r>
              <a:r>
                <a:rPr lang="en-US" altLang="zh-CN" sz="32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oo</a:t>
              </a: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k, grand</a:t>
              </a:r>
              <a:r>
                <a:rPr lang="en-US" altLang="zh-CN" sz="32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p</a:t>
              </a: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a ……</a:t>
              </a:r>
              <a:endPara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27654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2875" y="1790700"/>
            <a:ext cx="3230563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41725" y="252413"/>
            <a:ext cx="24749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651500" y="2447925"/>
            <a:ext cx="20113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96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</a:t>
            </a:r>
            <a:r>
              <a:rPr lang="en-US" altLang="zh-CN" sz="9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wl</a:t>
            </a:r>
            <a:endParaRPr lang="zh-CN" altLang="en-US" sz="6600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29703" name="组合 10"/>
          <p:cNvGrpSpPr/>
          <p:nvPr/>
        </p:nvGrpSpPr>
        <p:grpSpPr bwMode="auto">
          <a:xfrm>
            <a:off x="3613150" y="933450"/>
            <a:ext cx="3767138" cy="1028700"/>
            <a:chOff x="2995947" y="815155"/>
            <a:chExt cx="3766467" cy="1029669"/>
          </a:xfrm>
        </p:grpSpPr>
        <p:sp>
          <p:nvSpPr>
            <p:cNvPr id="15" name="云形 14"/>
            <p:cNvSpPr/>
            <p:nvPr/>
          </p:nvSpPr>
          <p:spPr>
            <a:xfrm>
              <a:off x="2995947" y="815155"/>
              <a:ext cx="3766467" cy="1029669"/>
            </a:xfrm>
            <a:prstGeom prst="cloud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3426083" y="1004246"/>
              <a:ext cx="2910956" cy="646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defRPr/>
              </a:pPr>
              <a:r>
                <a:rPr lang="en-US" altLang="zh-CN" sz="36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What’s this?</a:t>
              </a:r>
              <a:endParaRPr lang="zh-CN" altLang="en-US" sz="3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pic>
        <p:nvPicPr>
          <p:cNvPr id="4" name="owl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50" y="39719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5075" y="1628775"/>
            <a:ext cx="3408363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41725" y="252413"/>
            <a:ext cx="24749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554663" y="2517775"/>
            <a:ext cx="20415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8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</a:t>
            </a:r>
            <a:r>
              <a:rPr lang="en-US" altLang="zh-CN" sz="88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</a:t>
            </a:r>
            <a:r>
              <a:rPr lang="en-US" altLang="zh-CN" sz="8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</a:t>
            </a:r>
            <a:endParaRPr lang="zh-CN" altLang="en-US" sz="60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30727" name="组合 10"/>
          <p:cNvGrpSpPr/>
          <p:nvPr/>
        </p:nvGrpSpPr>
        <p:grpSpPr bwMode="auto">
          <a:xfrm>
            <a:off x="3613150" y="981075"/>
            <a:ext cx="3767138" cy="1028700"/>
            <a:chOff x="2995947" y="815155"/>
            <a:chExt cx="3766467" cy="1029669"/>
          </a:xfrm>
        </p:grpSpPr>
        <p:sp>
          <p:nvSpPr>
            <p:cNvPr id="14" name="云形 13"/>
            <p:cNvSpPr/>
            <p:nvPr/>
          </p:nvSpPr>
          <p:spPr>
            <a:xfrm>
              <a:off x="2995947" y="815155"/>
              <a:ext cx="3766467" cy="1029669"/>
            </a:xfrm>
            <a:prstGeom prst="cloud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" name="矩形 14"/>
            <p:cNvSpPr>
              <a:spLocks noChangeArrowheads="1"/>
            </p:cNvSpPr>
            <p:nvPr/>
          </p:nvSpPr>
          <p:spPr bwMode="auto">
            <a:xfrm>
              <a:off x="3426083" y="1004246"/>
              <a:ext cx="2910956" cy="646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defRPr/>
              </a:pPr>
              <a:r>
                <a:rPr lang="en-US" altLang="zh-CN" sz="36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What’s this?</a:t>
              </a:r>
              <a:endParaRPr lang="zh-CN" altLang="en-US" sz="3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pic>
        <p:nvPicPr>
          <p:cNvPr id="2" name="dog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1021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550" y="1628775"/>
            <a:ext cx="3313113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41725" y="252413"/>
            <a:ext cx="24749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076825" y="2636838"/>
            <a:ext cx="32702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80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</a:t>
            </a:r>
            <a:r>
              <a:rPr lang="en-US" altLang="zh-CN" sz="8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arr</a:t>
            </a:r>
            <a:r>
              <a:rPr lang="en-US" altLang="zh-CN" sz="80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</a:t>
            </a:r>
            <a:r>
              <a:rPr lang="en-US" altLang="zh-CN" sz="8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</a:t>
            </a:r>
            <a:endParaRPr lang="zh-CN" altLang="en-US" sz="5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31751" name="组合 10"/>
          <p:cNvGrpSpPr/>
          <p:nvPr/>
        </p:nvGrpSpPr>
        <p:grpSpPr bwMode="auto">
          <a:xfrm>
            <a:off x="3181350" y="995363"/>
            <a:ext cx="3767138" cy="1030287"/>
            <a:chOff x="2995947" y="815155"/>
            <a:chExt cx="3766467" cy="1029669"/>
          </a:xfrm>
        </p:grpSpPr>
        <p:sp>
          <p:nvSpPr>
            <p:cNvPr id="14" name="云形 13"/>
            <p:cNvSpPr/>
            <p:nvPr/>
          </p:nvSpPr>
          <p:spPr>
            <a:xfrm>
              <a:off x="2995947" y="815155"/>
              <a:ext cx="3766467" cy="1029669"/>
            </a:xfrm>
            <a:prstGeom prst="cloud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" name="矩形 14"/>
            <p:cNvSpPr>
              <a:spLocks noChangeArrowheads="1"/>
            </p:cNvSpPr>
            <p:nvPr/>
          </p:nvSpPr>
          <p:spPr bwMode="auto">
            <a:xfrm>
              <a:off x="3426083" y="1003954"/>
              <a:ext cx="2910956" cy="647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defRPr/>
              </a:pPr>
              <a:r>
                <a:rPr lang="en-US" altLang="zh-CN" sz="36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What’s this?</a:t>
              </a:r>
              <a:endParaRPr lang="zh-CN" altLang="en-US" sz="3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pic>
        <p:nvPicPr>
          <p:cNvPr id="3" name="parrot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39830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</Words>
  <Application>Microsoft Office PowerPoint</Application>
  <PresentationFormat>全屏显示(4:3)</PresentationFormat>
  <Paragraphs>109</Paragraphs>
  <Slides>19</Slides>
  <Notes>11</Notes>
  <HiddenSlides>0</HiddenSlides>
  <MMClips>12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DFKai-SB</vt:lpstr>
      <vt:lpstr>汉仪大宋简</vt:lpstr>
      <vt:lpstr>黑体</vt:lpstr>
      <vt:lpstr>华文行楷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Times New Roman</vt:lpstr>
      <vt:lpstr>Wingdings</vt:lpstr>
      <vt:lpstr>WWW.2PPT.COM
</vt:lpstr>
      <vt:lpstr>Unit5  It’s a parrot.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2023-01-16T17:29:08Z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CB54C0AB8E9B4EDF835C70E286896F0C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