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6"/>
  </p:notesMasterIdLst>
  <p:handoutMasterIdLst>
    <p:handoutMasterId r:id="rId27"/>
  </p:handoutMasterIdLst>
  <p:sldIdLst>
    <p:sldId id="284" r:id="rId3"/>
    <p:sldId id="285" r:id="rId4"/>
    <p:sldId id="287" r:id="rId5"/>
    <p:sldId id="261" r:id="rId6"/>
    <p:sldId id="263" r:id="rId7"/>
    <p:sldId id="264" r:id="rId8"/>
    <p:sldId id="265" r:id="rId9"/>
    <p:sldId id="293" r:id="rId10"/>
    <p:sldId id="269" r:id="rId11"/>
    <p:sldId id="270" r:id="rId12"/>
    <p:sldId id="271" r:id="rId13"/>
    <p:sldId id="272" r:id="rId14"/>
    <p:sldId id="294" r:id="rId15"/>
    <p:sldId id="273" r:id="rId16"/>
    <p:sldId id="274" r:id="rId17"/>
    <p:sldId id="275" r:id="rId18"/>
    <p:sldId id="276" r:id="rId19"/>
    <p:sldId id="295" r:id="rId20"/>
    <p:sldId id="278" r:id="rId21"/>
    <p:sldId id="279" r:id="rId22"/>
    <p:sldId id="281" r:id="rId23"/>
    <p:sldId id="282" r:id="rId24"/>
    <p:sldId id="29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896" y="-942"/>
      </p:cViewPr>
      <p:guideLst>
        <p:guide orient="horz" pos="2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82907-8676-47B0-9021-A94242F952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7854E-585A-422A-8998-02E6E2D3C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CFA64-169C-4C32-9428-4B2ABA2A12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18704" y="65219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卡通人物&#10;&#10;低可信度描述已自动生成"/>
          <p:cNvPicPr>
            <a:picLocks noChangeAspect="1"/>
          </p:cNvPicPr>
          <p:nvPr userDrawn="1"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773" y="541701"/>
            <a:ext cx="6267450" cy="53587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372600" y="834913"/>
            <a:ext cx="2038350" cy="15287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 t="69960"/>
          <a:stretch>
            <a:fillRect/>
          </a:stretch>
        </p:blipFill>
        <p:spPr>
          <a:xfrm>
            <a:off x="0" y="4114800"/>
            <a:ext cx="12192000" cy="2857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677400" y="0"/>
            <a:ext cx="2799445" cy="27994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" y="0"/>
            <a:ext cx="3124200" cy="29155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09649" y="2513664"/>
            <a:ext cx="1905001" cy="142875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0827" y="-207906"/>
            <a:ext cx="6858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082578" y="4546107"/>
            <a:ext cx="1756699" cy="6897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21351329">
            <a:off x="9073052" y="4036453"/>
            <a:ext cx="3082524" cy="2311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93824" y="971194"/>
            <a:ext cx="4387326" cy="43873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10850" y="971194"/>
            <a:ext cx="4387326" cy="438732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45833" y="2084903"/>
            <a:ext cx="1738963" cy="2494568"/>
            <a:chOff x="2317503" y="2612854"/>
            <a:chExt cx="1738963" cy="2494568"/>
          </a:xfrm>
        </p:grpSpPr>
        <p:sp>
          <p:nvSpPr>
            <p:cNvPr id="20" name="文本框 19"/>
            <p:cNvSpPr txBox="1"/>
            <p:nvPr/>
          </p:nvSpPr>
          <p:spPr>
            <a:xfrm>
              <a:off x="2325210" y="3341983"/>
              <a:ext cx="1723549" cy="176543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b="0" i="0" u="none" strike="noStrike" spc="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目穷淮海满如银</a:t>
              </a:r>
              <a:r>
                <a:rPr kumimoji="0" lang="en-US" altLang="zh-CN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万道虹光育蚌珍。天上若无修月户</a:t>
              </a:r>
              <a:r>
                <a:rPr kumimoji="0" lang="en-US" altLang="zh-CN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桂枝撑损向西轮。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317503" y="2612854"/>
              <a:ext cx="1738963" cy="450123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 b="0" i="0" u="none" strike="noStrike" spc="3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32751" y="1973561"/>
            <a:ext cx="1738963" cy="2493711"/>
            <a:chOff x="8264200" y="2625265"/>
            <a:chExt cx="1738963" cy="2493711"/>
          </a:xfrm>
        </p:grpSpPr>
        <p:sp>
          <p:nvSpPr>
            <p:cNvPr id="22" name="文本框 21"/>
            <p:cNvSpPr txBox="1"/>
            <p:nvPr/>
          </p:nvSpPr>
          <p:spPr>
            <a:xfrm>
              <a:off x="8271907" y="3353537"/>
              <a:ext cx="1723549" cy="176543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b="0" i="0" u="none" strike="noStrike" spc="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目穷淮海满如银</a:t>
              </a:r>
              <a:r>
                <a:rPr kumimoji="0" lang="en-US" altLang="zh-CN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万道虹光育蚌珍。天上若无修月户</a:t>
              </a:r>
              <a:r>
                <a:rPr kumimoji="0" lang="en-US" altLang="zh-CN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桂枝撑损向西轮。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64200" y="2625265"/>
              <a:ext cx="1738963" cy="450123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 b="0" i="0" u="none" strike="noStrike" spc="3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贰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节日历史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12406" y="3301572"/>
            <a:ext cx="4167189" cy="3125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68062" y="36840"/>
            <a:ext cx="2038350" cy="152876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7264" y="4329281"/>
            <a:ext cx="3448050" cy="25860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42004" y="6585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accent2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0176767" y="644694"/>
            <a:ext cx="1338828" cy="368691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3000"/>
              </a:lnSpc>
              <a:buClr>
                <a:srgbClr val="C00000"/>
              </a:buClr>
              <a:defRPr sz="40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黄年虎楷书" panose="00020600040101010101" pitchFamily="18" charset="-122"/>
                <a:ea typeface="南构黄年虎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西北望乡何处是</a:t>
            </a: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东南见月几回圆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207903" y="1752600"/>
            <a:ext cx="553998" cy="167640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359788" y="1752600"/>
            <a:ext cx="954107" cy="358829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48516" y="2308975"/>
            <a:ext cx="954107" cy="369356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别了中秋的圆月，你那千古传说的柔情恨意。不再陪你心伤涰泣。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281240" y="2308975"/>
            <a:ext cx="553998" cy="167640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63950" y="644694"/>
            <a:ext cx="6197600" cy="6197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39177" y="565488"/>
            <a:ext cx="2038350" cy="15287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035656" y="4651544"/>
            <a:ext cx="2921000" cy="219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410999" y="4240271"/>
            <a:ext cx="4399970" cy="4501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2400"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但愿人长久</a:t>
            </a:r>
            <a:r>
              <a:rPr kumimoji="0" lang="en-US" altLang="zh-CN" sz="24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千里共婵娟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10999" y="4761735"/>
            <a:ext cx="6251802" cy="118064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花间一壶酒，独酌无相亲。举杯邀明月，对影成三人。</a:t>
            </a:r>
            <a:endParaRPr kumimoji="0" lang="en-US" altLang="zh-CN" sz="1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月既不解饮，影徒随我身。暂伴月将影，行乐须及春。我歌月徘徊，我舞影零乱。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贰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节日历史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096000" y="-419100"/>
            <a:ext cx="6096000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7750" y="288353"/>
            <a:ext cx="5048250" cy="37861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91500" y="3995395"/>
            <a:ext cx="3448050" cy="2586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049" y="533400"/>
            <a:ext cx="5867902" cy="5017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83246" y="1893493"/>
            <a:ext cx="227123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934554" y="1682594"/>
            <a:ext cx="677108" cy="210337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 kumimoji="0" sz="3200" b="1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节日习俗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0497124" y="1717579"/>
            <a:ext cx="0" cy="30788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642054" y="1660011"/>
            <a:ext cx="830997" cy="311384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十轮霜影转庭梧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此夕羁人独向隅。未必素娥无怅恨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玉蟾清冷桂花孤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32432" y="4227460"/>
            <a:ext cx="1756699" cy="6897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68062" y="36840"/>
            <a:ext cx="2038350" cy="1528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t="14279" b="19223"/>
          <a:stretch>
            <a:fillRect/>
          </a:stretch>
        </p:blipFill>
        <p:spPr>
          <a:xfrm>
            <a:off x="786706" y="800100"/>
            <a:ext cx="10618587" cy="5295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2958" y="2481591"/>
            <a:ext cx="2339102" cy="249337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明月易低人易散，归来呼酒更重看。堂前月色愈清好，咽咽寒螀鸣露草。卷帘推户寂无人，窗下咿哑唯楚老。南都从事莫羞贫，对月题诗有几人。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53028" y="1764165"/>
            <a:ext cx="1738963" cy="4501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99234" y="2481591"/>
            <a:ext cx="2339102" cy="249337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明月易低人易散，归来呼酒更重看。堂前月色愈清好，咽咽寒螀鸣露草。卷帘推户寂无人，窗下咿哑唯楚老。南都从事莫羞贫，对月题诗有几人。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699304" y="1764165"/>
            <a:ext cx="1738963" cy="4501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14741" y="2539069"/>
            <a:ext cx="611706" cy="2313758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中秋佳节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787662" y="3100029"/>
            <a:ext cx="461665" cy="181587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ZHONGQIU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叁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节日历史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50886" y="-218012"/>
            <a:ext cx="4424054" cy="3318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758854" y="4915901"/>
            <a:ext cx="2692003" cy="201900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6673" y="4007965"/>
            <a:ext cx="2038350" cy="1528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16575" y="1176852"/>
            <a:ext cx="31053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</a:t>
            </a:r>
            <a:r>
              <a:rPr kumimoji="0" lang="zh-CN" altLang="en-US" sz="5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62341" y="2801252"/>
            <a:ext cx="1980029" cy="3298996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明月易低人易散，归来呼酒更重看。堂前月色愈清好，咽咽寒螀鸣露草。卷帘推户寂无人，窗下咿哑唯楚老。南都从事莫羞贫，对月题诗有几人。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11351" y="2801252"/>
            <a:ext cx="954107" cy="3298996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叁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节日历史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94225" y="-41425"/>
            <a:ext cx="1981200" cy="1981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904186" y="-108835"/>
            <a:ext cx="2696600" cy="2696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37019" y="768350"/>
            <a:ext cx="5753100" cy="575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51714" y="2411002"/>
            <a:ext cx="553998" cy="140923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461395" y="2411002"/>
            <a:ext cx="954107" cy="364885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66283" y="2411002"/>
            <a:ext cx="954107" cy="3755898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别了中秋的圆月，你那千古传说的柔情恨意。不再陪你心伤涰泣。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41211" y="2411002"/>
            <a:ext cx="553998" cy="140923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叁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节日历史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102" y="1232305"/>
            <a:ext cx="5306949" cy="53069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938449" y="318747"/>
            <a:ext cx="3253551" cy="2440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72486" y="962557"/>
            <a:ext cx="4498873" cy="4498873"/>
            <a:chOff x="5515477" y="1580140"/>
            <a:chExt cx="4498873" cy="4498873"/>
          </a:xfrm>
        </p:grpSpPr>
        <p:sp>
          <p:nvSpPr>
            <p:cNvPr id="6" name="椭圆 5"/>
            <p:cNvSpPr/>
            <p:nvPr/>
          </p:nvSpPr>
          <p:spPr>
            <a:xfrm>
              <a:off x="5515477" y="1580140"/>
              <a:ext cx="4498873" cy="4498873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352731" y="2426702"/>
              <a:ext cx="2245959" cy="1001813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2400" b="0" i="0" u="none" strike="noStrike" spc="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但愿人长久千里共婵娟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352731" y="3432747"/>
              <a:ext cx="3147785" cy="2015936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400" b="0" i="0" u="none" strike="noStrike" spc="3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钦雕汉古" panose="00020600040101010101" pitchFamily="18" charset="-122"/>
                  <a:ea typeface="南构钦雕汉古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花间一壶酒，独酌无相亲。举杯邀明月，对影成三人。</a:t>
              </a: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月既不解饮，影徒随我身。暂伴月将影，行乐须及春。我歌月徘徊，我舞影零乱。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叁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节日历史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36272" y="951869"/>
            <a:ext cx="2286000" cy="1714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40722" y="4362450"/>
            <a:ext cx="2495550" cy="24955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22272" y="-296384"/>
            <a:ext cx="5588076" cy="74507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60472" y="5057720"/>
            <a:ext cx="2286000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049" y="533400"/>
            <a:ext cx="5867902" cy="5017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83246" y="1893493"/>
            <a:ext cx="227123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肆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883754" y="1682594"/>
            <a:ext cx="677108" cy="210337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 kumimoji="0" sz="3200" b="1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节日意义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0497124" y="1717579"/>
            <a:ext cx="0" cy="30788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642054" y="1660011"/>
            <a:ext cx="830997" cy="311384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十轮霜影转庭梧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此夕羁人独向隅。未必素娥无怅恨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玉蟾清冷桂花孤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32432" y="4227460"/>
            <a:ext cx="1756699" cy="6897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68062" y="36840"/>
            <a:ext cx="2038350" cy="1528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087780" y="1936456"/>
            <a:ext cx="3770212" cy="1110112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明月易低人易散，归来呼酒更重看。堂前月色愈清好，咽咽寒螀鸣露草。卷帘推户寂无人，窗下咿哑唯楚老。。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87780" y="1379713"/>
            <a:ext cx="2064621" cy="4501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087780" y="3429000"/>
            <a:ext cx="3770212" cy="2246769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28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月光如水，心静若树。在这合家欢乐的日子里，方惟感幸福生活才是生命红尘之中不老的绿树枝繁。</a:t>
            </a:r>
            <a:endParaRPr kumimoji="0" lang="en-US" altLang="zh-CN" sz="1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近中秋，思千古，凡人自有平常心。足亦，乐哉！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肆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节日意义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7141465" y="-287061"/>
            <a:ext cx="5050535" cy="37879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20970" y="2638227"/>
            <a:ext cx="5852172" cy="4389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306471" y="1700271"/>
            <a:ext cx="769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壹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539132" y="2518907"/>
            <a:ext cx="532838" cy="231362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R="0" lvl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defRPr/>
            </a:pP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节日来源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162141" y="1700271"/>
            <a:ext cx="769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贰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394802" y="2518907"/>
            <a:ext cx="532838" cy="231362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R="0" lvl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defRPr/>
            </a:pP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节日历史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017811" y="1700271"/>
            <a:ext cx="769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叁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250472" y="2518907"/>
            <a:ext cx="532838" cy="231362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R="0" lvl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defRPr/>
            </a:pP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节日习俗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873480" y="1700271"/>
            <a:ext cx="769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肆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106141" y="2518907"/>
            <a:ext cx="532838" cy="231362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R="0" lvl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defRPr/>
            </a:pP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节日意义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3399364" y="2563842"/>
            <a:ext cx="0" cy="288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8519537" y="2543423"/>
            <a:ext cx="353943" cy="3098876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一纸月华，无数婀娜，尽染无尽悲欢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677921" y="2543423"/>
            <a:ext cx="353943" cy="289342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今夜月明人尽望，不知秋思落谁家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836305" y="2543423"/>
            <a:ext cx="353943" cy="2614306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秋月影照窗台，缕缕冷风愁绪来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994689" y="2543423"/>
            <a:ext cx="353943" cy="262109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月光融融，在八月十五这天最美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5245662" y="2563842"/>
            <a:ext cx="0" cy="288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091960" y="2563842"/>
            <a:ext cx="0" cy="288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8938258" y="2563842"/>
            <a:ext cx="0" cy="288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39" grpId="0"/>
      <p:bldP spid="40" grpId="0"/>
      <p:bldP spid="42" grpId="0"/>
      <p:bldP spid="44" grpId="0"/>
      <p:bldP spid="49" grpId="0"/>
      <p:bldP spid="52" grpId="0"/>
      <p:bldP spid="53" grpId="0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528315" y="3889545"/>
            <a:ext cx="3794057" cy="80599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别了中秋的圆月，你那千古传说的柔情恨意。不再陪你心伤涰泣。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908336" y="3690994"/>
            <a:ext cx="553998" cy="140923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355038" y="1385093"/>
            <a:ext cx="5156770" cy="1110112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明月易低人易散，归来呼酒更重看。堂前月色愈清好，咽咽寒螀鸣露草。卷帘推户寂无人，窗下咿哑唯楚老。南都从事莫羞贫，对月题诗有几人。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88497" y="1328821"/>
            <a:ext cx="553998" cy="140923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肆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节日意义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502000" y="2738054"/>
            <a:ext cx="4437149" cy="33278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22372" y="-230401"/>
            <a:ext cx="4119946" cy="41199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10331" y="4685119"/>
            <a:ext cx="2590799" cy="19430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23636" y="3535695"/>
            <a:ext cx="4437149" cy="3327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7573768" y="3560979"/>
            <a:ext cx="2729132" cy="2729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57587" y="3999651"/>
            <a:ext cx="4654124" cy="188769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明月易低人易散，归来呼酒更重看。堂前月色愈清好，咽咽寒螀鸣露草。</a:t>
            </a:r>
            <a:endParaRPr kumimoji="0" lang="en-US" altLang="zh-CN" sz="1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卷帘推户寂无人，窗下咿哑唯楚老。南都从事莫羞贫，对月题诗有几人。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66375" y="1281964"/>
            <a:ext cx="2108269" cy="153157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06600" y="3956049"/>
            <a:ext cx="24634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中秋佳节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肆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节日意义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92732" y="5137886"/>
            <a:ext cx="2286000" cy="1714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8097" y="-405640"/>
            <a:ext cx="6542374" cy="4906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687844" y="1425484"/>
            <a:ext cx="1738963" cy="4501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687844" y="1890335"/>
            <a:ext cx="5110878" cy="118064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花间一壶酒，独酌无相亲。举杯邀明月，对影成三人。月既不解饮，影徒随我身。暂伴月将影，行乐须及春。我歌月徘徊，我舞影零乱。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71368" y="3795403"/>
            <a:ext cx="1738963" cy="4501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71368" y="4260254"/>
            <a:ext cx="5110878" cy="1180644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花间一壶酒，独酌无相亲。举杯邀明月，对影成三人。月既不解饮，影徒随我身。暂伴月将影，行乐须及春。我歌月徘徊，我舞影零乱。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36263" y="2279054"/>
            <a:ext cx="4335786" cy="43357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834913"/>
            <a:ext cx="2038350" cy="15287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0"/>
            <a:ext cx="2799445" cy="2799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392554" y="0"/>
            <a:ext cx="2799446" cy="27994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317750"/>
            <a:ext cx="12192000" cy="917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773" y="541701"/>
            <a:ext cx="6267450" cy="53587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372600" y="834913"/>
            <a:ext cx="2038350" cy="15287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 t="69960"/>
          <a:stretch>
            <a:fillRect/>
          </a:stretch>
        </p:blipFill>
        <p:spPr>
          <a:xfrm>
            <a:off x="0" y="4114800"/>
            <a:ext cx="12192000" cy="2857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677400" y="0"/>
            <a:ext cx="2799445" cy="27994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" y="0"/>
            <a:ext cx="3124200" cy="29155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09649" y="2513664"/>
            <a:ext cx="1905001" cy="142875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0827" y="-207906"/>
            <a:ext cx="6858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082578" y="4546107"/>
            <a:ext cx="1756699" cy="6897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21351329">
            <a:off x="9073052" y="4036453"/>
            <a:ext cx="3082524" cy="2311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049" y="533400"/>
            <a:ext cx="5867902" cy="5017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83246" y="1893493"/>
            <a:ext cx="227123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896454" y="1682594"/>
            <a:ext cx="677108" cy="210337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节日来源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0497124" y="1717579"/>
            <a:ext cx="0" cy="30788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642054" y="1660011"/>
            <a:ext cx="830997" cy="311384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十轮霜影转庭梧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此夕羁人独向隅。未必素娥无怅恨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玉蟾清冷桂花孤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32432" y="4227460"/>
            <a:ext cx="1756699" cy="6897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68062" y="36840"/>
            <a:ext cx="2038350" cy="1528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3999" y="597560"/>
            <a:ext cx="5233699" cy="3925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774707" y="1047137"/>
            <a:ext cx="4027552" cy="1881841"/>
            <a:chOff x="544448" y="4238923"/>
            <a:chExt cx="4027552" cy="1881841"/>
          </a:xfrm>
        </p:grpSpPr>
        <p:grpSp>
          <p:nvGrpSpPr>
            <p:cNvPr id="38" name="组合 37"/>
            <p:cNvGrpSpPr/>
            <p:nvPr/>
          </p:nvGrpSpPr>
          <p:grpSpPr>
            <a:xfrm>
              <a:off x="689375" y="4525818"/>
              <a:ext cx="3737699" cy="1294586"/>
              <a:chOff x="840037" y="4014908"/>
              <a:chExt cx="3737699" cy="1294586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840037" y="4014908"/>
                <a:ext cx="1738963" cy="450123"/>
              </a:xfrm>
              <a:prstGeom prst="rect">
                <a:avLst/>
              </a:prstGeom>
              <a:noFill/>
            </p:spPr>
            <p:txBody>
              <a:bodyPr vert="horz" wrap="square">
                <a:spAutoFit/>
              </a:bodyPr>
              <a:lstStyle>
                <a:defPPr>
                  <a:defRPr lang="zh-CN"/>
                </a:defPPr>
                <a:lvl1pPr algn="ctr">
                  <a:lnSpc>
                    <a:spcPts val="2500"/>
                  </a:lnSpc>
                  <a:defRPr sz="1400" b="0" i="0" u="none" strike="noStrike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840037" y="4503504"/>
                <a:ext cx="3737699" cy="805990"/>
              </a:xfrm>
              <a:prstGeom prst="rect">
                <a:avLst/>
              </a:prstGeom>
              <a:noFill/>
            </p:spPr>
            <p:txBody>
              <a:bodyPr vert="horz"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b="0" i="0" u="none" strike="noStrike" spc="6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目穷淮海满如银</a:t>
                </a:r>
                <a:r>
                  <a:rPr kumimoji="0" lang="en-US" altLang="zh-CN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万道虹光育蚌珍。天上若无修月户</a:t>
                </a:r>
                <a:r>
                  <a:rPr kumimoji="0" lang="en-US" altLang="zh-CN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桂枝撑损向西轮。</a:t>
                </a:r>
              </a:p>
            </p:txBody>
          </p:sp>
        </p:grpSp>
        <p:sp>
          <p:nvSpPr>
            <p:cNvPr id="39" name="矩形: 圆角 38"/>
            <p:cNvSpPr/>
            <p:nvPr/>
          </p:nvSpPr>
          <p:spPr>
            <a:xfrm>
              <a:off x="544448" y="4238923"/>
              <a:ext cx="4027552" cy="1881841"/>
            </a:xfrm>
            <a:prstGeom prst="roundRect">
              <a:avLst>
                <a:gd name="adj" fmla="val 9939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30263" y="4031491"/>
            <a:ext cx="4027552" cy="1881841"/>
            <a:chOff x="544448" y="4238923"/>
            <a:chExt cx="4027552" cy="1881841"/>
          </a:xfrm>
        </p:grpSpPr>
        <p:grpSp>
          <p:nvGrpSpPr>
            <p:cNvPr id="2" name="组合 1"/>
            <p:cNvGrpSpPr/>
            <p:nvPr/>
          </p:nvGrpSpPr>
          <p:grpSpPr>
            <a:xfrm>
              <a:off x="689375" y="4525818"/>
              <a:ext cx="3737699" cy="1294586"/>
              <a:chOff x="840037" y="4014908"/>
              <a:chExt cx="3737699" cy="1294586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840037" y="4014908"/>
                <a:ext cx="1738963" cy="477054"/>
              </a:xfrm>
              <a:prstGeom prst="rect">
                <a:avLst/>
              </a:prstGeom>
              <a:noFill/>
            </p:spPr>
            <p:txBody>
              <a:bodyPr vert="horz" wrap="square">
                <a:spAutoFit/>
              </a:bodyPr>
              <a:lstStyle>
                <a:defPPr>
                  <a:defRPr lang="zh-CN"/>
                </a:defPPr>
                <a:lvl1pPr algn="ctr">
                  <a:lnSpc>
                    <a:spcPts val="2500"/>
                  </a:lnSpc>
                  <a:defRPr sz="1400" b="0" i="0" u="none" strike="noStrike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840037" y="4503504"/>
                <a:ext cx="3737699" cy="805990"/>
              </a:xfrm>
              <a:prstGeom prst="rect">
                <a:avLst/>
              </a:prstGeom>
              <a:noFill/>
            </p:spPr>
            <p:txBody>
              <a:bodyPr vert="horz"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b="0" i="0" u="none" strike="noStrike" spc="6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目穷淮海满如银</a:t>
                </a:r>
                <a:r>
                  <a:rPr kumimoji="0" lang="en-US" altLang="zh-CN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万道虹光育蚌珍。天上若无修月户</a:t>
                </a:r>
                <a:r>
                  <a:rPr kumimoji="0" lang="en-US" altLang="zh-CN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kumimoji="0" lang="zh-CN" altLang="en-US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桂枝撑损向西轮。</a:t>
                </a:r>
              </a:p>
            </p:txBody>
          </p:sp>
        </p:grpSp>
        <p:sp>
          <p:nvSpPr>
            <p:cNvPr id="4" name="矩形: 圆角 3"/>
            <p:cNvSpPr/>
            <p:nvPr/>
          </p:nvSpPr>
          <p:spPr>
            <a:xfrm>
              <a:off x="544448" y="4238923"/>
              <a:ext cx="4027552" cy="1881841"/>
            </a:xfrm>
            <a:prstGeom prst="roundRect">
              <a:avLst>
                <a:gd name="adj" fmla="val 9939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壹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节日来源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144008" y="56073"/>
            <a:ext cx="3429000" cy="3429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88483" y="2948150"/>
            <a:ext cx="3773254" cy="3773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707598" y="1349677"/>
            <a:ext cx="553998" cy="176543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922682" y="1349677"/>
            <a:ext cx="1723549" cy="200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765063" y="4052761"/>
            <a:ext cx="553998" cy="176543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980147" y="4052761"/>
            <a:ext cx="1723549" cy="200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壹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节日来源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58608" y="2232396"/>
            <a:ext cx="4456767" cy="44567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763000" y="-20860"/>
            <a:ext cx="3429000" cy="3429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80300" y="2232396"/>
            <a:ext cx="2038350" cy="15287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095124" y="4781418"/>
            <a:ext cx="2764752" cy="2073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 t="68470"/>
          <a:stretch>
            <a:fillRect/>
          </a:stretch>
        </p:blipFill>
        <p:spPr>
          <a:xfrm>
            <a:off x="0" y="3817341"/>
            <a:ext cx="12192000" cy="29992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832593" y="833191"/>
            <a:ext cx="108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04687" y="833191"/>
            <a:ext cx="108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32593" y="2552064"/>
            <a:ext cx="1738963" cy="4501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832593" y="3040659"/>
            <a:ext cx="3799840" cy="156536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花间一壶酒，独酌无相亲。举杯邀明月，对影成三人。月既不解饮，影徒随我身。暂伴月将影，行乐须及春。我歌月徘徊，我舞影零乱。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04687" y="2552064"/>
            <a:ext cx="1738963" cy="4501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604687" y="3040659"/>
            <a:ext cx="3799840" cy="156536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花间一壶酒，独酌无相亲。举杯邀明月，对影成三人。月既不解饮，影徒随我身。暂伴月将影，行乐须及春。我歌月徘徊，我舞影零乱。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壹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节日来源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390173" y="-41425"/>
            <a:ext cx="2673302" cy="26733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08255" y="793488"/>
            <a:ext cx="2038350" cy="15287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413055" y="-41425"/>
            <a:ext cx="2799445" cy="279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369056" y="1348626"/>
            <a:ext cx="553998" cy="176543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262848" y="1348626"/>
            <a:ext cx="1649169" cy="313696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14243" y="1348626"/>
            <a:ext cx="2675091" cy="313696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明月易低人易散，归来呼酒更重看。堂前月色愈清好，咽咽寒螀鸣露草。卷帘推户寂无人，窗下咿哑唯楚老。南都从事莫羞贫，对月题诗有几人。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壹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节日来源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7454140" y="-32510"/>
            <a:ext cx="4737860" cy="4737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4184696"/>
            <a:ext cx="12192000" cy="26733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96000" y="4572243"/>
            <a:ext cx="3388015" cy="254101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84704" y="2917109"/>
            <a:ext cx="2038350" cy="1528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049" y="533400"/>
            <a:ext cx="5867902" cy="5017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83246" y="1893493"/>
            <a:ext cx="227123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909154" y="1682594"/>
            <a:ext cx="677108" cy="210337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 kumimoji="0" sz="3200" b="1" i="0" u="none" strike="noStrike" cap="none" spc="3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节日历史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0497124" y="1717579"/>
            <a:ext cx="0" cy="30788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642054" y="1660011"/>
            <a:ext cx="830997" cy="311384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十轮霜影转庭梧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此夕羁人独向隅。未必素娥无怅恨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玉蟾清冷桂花孤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32432" y="4227460"/>
            <a:ext cx="1756699" cy="6897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68062" y="36840"/>
            <a:ext cx="2038350" cy="1528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6042" y="1316013"/>
            <a:ext cx="5541987" cy="554198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005433" y="778773"/>
            <a:ext cx="3268202" cy="326445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月光融融，在八月十五这天最美。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月，洒一地的清辉，思乡的游子，或歌亦吟。中秋之夜，他们的思想是歌海漫天的精灵。中秋月圆，花好情郁之际，古代中国文人们的情怀更是诗意飘逸尽染，词风横荡天涯。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96000" y="2134452"/>
            <a:ext cx="1338828" cy="312188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665249" y="-41425"/>
            <a:ext cx="2381824" cy="267330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06673" y="288353"/>
            <a:ext cx="553998" cy="212264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贰 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节日历史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88196" y="5342415"/>
            <a:ext cx="2038350" cy="15287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68857" y="3451985"/>
            <a:ext cx="4541353" cy="34060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99182" y="748987"/>
            <a:ext cx="2038350" cy="15287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803982" y="-85926"/>
            <a:ext cx="2799445" cy="279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a4wgglb">
      <a:majorFont>
        <a:latin typeface="微软雅黑"/>
        <a:ea typeface="新宋体"/>
        <a:cs typeface=""/>
      </a:majorFont>
      <a:minorFont>
        <a:latin typeface="微软雅黑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1544</Words>
  <Application>Microsoft Office PowerPoint</Application>
  <PresentationFormat>宽屏</PresentationFormat>
  <Paragraphs>123</Paragraphs>
  <Slides>23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宋体</vt:lpstr>
      <vt:lpstr>微软雅黑</vt:lpstr>
      <vt:lpstr>新宋体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2022-03-10T06:00:20Z</dcterms:created>
  <dcterms:modified xsi:type="dcterms:W3CDTF">2023-01-10T10:48:44Z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9F6F203F56EA43FEA43F99D94396EE6D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