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1524" r:id="rId2"/>
    <p:sldId id="1508" r:id="rId3"/>
    <p:sldId id="1496" r:id="rId4"/>
    <p:sldId id="1531" r:id="rId5"/>
    <p:sldId id="1498" r:id="rId6"/>
    <p:sldId id="1494" r:id="rId7"/>
    <p:sldId id="1495" r:id="rId8"/>
    <p:sldId id="1471" r:id="rId9"/>
    <p:sldId id="1472" r:id="rId10"/>
    <p:sldId id="1499" r:id="rId11"/>
    <p:sldId id="1464" r:id="rId12"/>
    <p:sldId id="1166" r:id="rId13"/>
    <p:sldId id="1528" r:id="rId14"/>
    <p:sldId id="1512" r:id="rId15"/>
    <p:sldId id="1513" r:id="rId16"/>
    <p:sldId id="1514" r:id="rId17"/>
    <p:sldId id="1515" r:id="rId18"/>
    <p:sldId id="1516" r:id="rId19"/>
    <p:sldId id="1517" r:id="rId20"/>
    <p:sldId id="1511" r:id="rId21"/>
    <p:sldId id="1537" r:id="rId22"/>
    <p:sldId id="1377" r:id="rId23"/>
    <p:sldId id="1534" r:id="rId24"/>
    <p:sldId id="1535" r:id="rId25"/>
    <p:sldId id="1536" r:id="rId26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DB4313"/>
    <a:srgbClr val="F25B1B"/>
    <a:srgbClr val="00CCFF"/>
    <a:srgbClr val="9BBD59"/>
    <a:srgbClr val="F2F2F2"/>
    <a:srgbClr val="7BC14A"/>
    <a:srgbClr val="0066FF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29" autoAdjust="0"/>
  </p:normalViewPr>
  <p:slideViewPr>
    <p:cSldViewPr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" y="146894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56330" y="146894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025468" y="146894"/>
            <a:ext cx="118533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386068" y="3253141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dirty="0"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Wildlife Protection</a:t>
            </a:r>
          </a:p>
        </p:txBody>
      </p:sp>
      <p:sp>
        <p:nvSpPr>
          <p:cNvPr id="2" name="矩形 1"/>
          <p:cNvSpPr/>
          <p:nvPr/>
        </p:nvSpPr>
        <p:spPr>
          <a:xfrm>
            <a:off x="3627131" y="3871166"/>
            <a:ext cx="1430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One</a:t>
            </a:r>
            <a:endParaRPr lang="zh-CN" altLang="en-US" sz="2000" dirty="0"/>
          </a:p>
        </p:txBody>
      </p:sp>
      <p:sp>
        <p:nvSpPr>
          <p:cNvPr id="10" name="矩形 9"/>
          <p:cNvSpPr/>
          <p:nvPr/>
        </p:nvSpPr>
        <p:spPr>
          <a:xfrm>
            <a:off x="0" y="4582501"/>
            <a:ext cx="9145191" cy="42989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05930" y="1106783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11.remove  	A.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威胁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12.threat  	B.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生物；动物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13.exist  	C.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存在；生存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14.harmony  	D.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去除；移开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15.creature  	E.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和谐；融洽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73145" y="594993"/>
            <a:ext cx="1106695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[</a:t>
            </a:r>
            <a:r>
              <a:rPr lang="zh-CN" altLang="zh-CN" sz="20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第三组</a:t>
            </a:r>
            <a:r>
              <a:rPr lang="en-US" altLang="zh-CN" sz="20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]</a:t>
            </a:r>
            <a:endParaRPr lang="zh-CN" altLang="zh-CN" sz="2000" b="1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547270" y="1491880"/>
            <a:ext cx="1580421" cy="1283791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1385231" y="1458637"/>
            <a:ext cx="1742460" cy="397902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223192" y="2294207"/>
            <a:ext cx="1904499" cy="34452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1727424" y="2775673"/>
            <a:ext cx="1439038" cy="390006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1597139" y="1856538"/>
            <a:ext cx="1569323" cy="1380105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5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zh-CN" sz="2100" b="1" spc="150" dirty="0">
                <a:solidFill>
                  <a:schemeClr val="bg1"/>
                </a:solidFill>
                <a:latin typeface="+mj-ea"/>
                <a:ea typeface="+mj-ea"/>
              </a:rPr>
              <a:t>语篇理解</a:t>
            </a:r>
            <a:endParaRPr lang="en-US" altLang="zh-CN" sz="2100" b="1" spc="15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精读精练   萃取文本精华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727259"/>
            <a:ext cx="8641125" cy="422422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the main idea of the passage?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A.Antelopes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are being killed for their valuable fur and their number is </a:t>
            </a:r>
            <a:r>
              <a:rPr lang="en-US" altLang="zh-CN" sz="20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decreasing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rapidly.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B.It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important for us human beings to protect antelopes and learn to exist in </a:t>
            </a:r>
            <a:r>
              <a:rPr lang="en-US" altLang="zh-CN" sz="20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harmony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nature.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C.Many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nature reserves have been set up to protect antelopes in Tibet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Xinjiang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Qinghai.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D.The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writer with a group of visitors went to Tibet to see the endangered </a:t>
            </a:r>
            <a:r>
              <a:rPr lang="en-US" altLang="zh-CN" sz="20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antelopes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437" y="304023"/>
            <a:ext cx="8641125" cy="39232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Step 1</a:t>
            </a:r>
            <a:r>
              <a:rPr lang="zh-CN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Fast-reading</a:t>
            </a:r>
            <a:endParaRPr lang="zh-CN" altLang="en-US" sz="2100" b="1" kern="100" dirty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134494" y="2085809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88049"/>
            <a:ext cx="8641125" cy="514755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2.Match each paragraph with its topic sentence.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Para.1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Changtang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National Nature Reserve has been set up to </a:t>
            </a: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    protect the animals and plants of northwestern Tibet.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Para.2  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Chinese government took measures to keep antelopes from </a:t>
            </a: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    attacks.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Para.3  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purpose of the writer to Tibet.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Para.4  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D.After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day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visit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writer thought a lot in the evening.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Para.5  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E.Antelopes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are being hunted illegally for their fur.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Para.6  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result of the Chinese government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measures is great.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Para.7  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G.During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1980s and 1990s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antelopes were killed badly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 defTabSz="128016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causing their number to drop sharply.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016571" y="860373"/>
            <a:ext cx="584712" cy="1711973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016571" y="1716768"/>
            <a:ext cx="584712" cy="1711973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1016571" y="859555"/>
            <a:ext cx="584712" cy="1713609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16571" y="3057691"/>
            <a:ext cx="584712" cy="1277340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1016571" y="1815841"/>
            <a:ext cx="584712" cy="1713609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1016571" y="3944442"/>
            <a:ext cx="584712" cy="1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1016571" y="3057692"/>
            <a:ext cx="584712" cy="1294206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650425"/>
            <a:ext cx="8563798" cy="4401175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.Judge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whether the following statements are true(T) or false(F).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1.Antelopes mainly live on snow-covered mountains.(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2.The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Changtang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National Nature Reserve is a shelter for the animals and plants of southwestern Tibet.(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3.During the 1970s and 1990s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large number of antelopes were hunted and their habitats became smaller for heavy pollution.(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4.Many parks and gates were added to let the antelopes move easily and keep them safe from cars and trains.(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5.Only when we human beings learn to exist in harmony with nature can we stop being a threat to wildlife and to our planet.(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71416" y="2010230"/>
            <a:ext cx="2955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28676" y="1170278"/>
            <a:ext cx="2955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437" y="250959"/>
            <a:ext cx="8641125" cy="39232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Step 2</a:t>
            </a:r>
            <a:r>
              <a:rPr lang="zh-CN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Careful-reading</a:t>
            </a:r>
            <a:endParaRPr lang="zh-CN" altLang="en-US" sz="2100" b="1" kern="100" dirty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55444" y="2844332"/>
            <a:ext cx="305653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94253" y="3659238"/>
            <a:ext cx="2955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33040" y="4504418"/>
            <a:ext cx="3100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897952"/>
            <a:ext cx="8641125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.Choose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best answer.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the purpose of the writer to Tibet?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go camping.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experience the life in mountains which have thin air.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observe Tibetan antelopes.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protect Tibetan antelopes.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399" y="2679737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112355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2.What can we conclude from what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Zhaxi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said?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A.Protecting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wildlife is only his job.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B.If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wildlife is endangered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life of human beings will come to an end.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too worried about antelopes.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D.Antelopes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will be protected in the reserve and live there comfortably.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611" y="2012769"/>
            <a:ext cx="510072" cy="761737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 lvl="0">
              <a:defRPr sz="4500" b="1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dirty="0"/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112355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3.What caused the number of antelopes to drop sharply in the 1980s and 1990s?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A.People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wanted to make profits.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B.Some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new roads and railways were built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making their habitats too small.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C.Antelopes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were a danger to local people.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D.Both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and B.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335" y="2895711"/>
            <a:ext cx="510072" cy="761737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 lvl="0">
              <a:defRPr sz="4500" b="1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dirty="0"/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112355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4.What does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national protection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the fifth paragraph mean?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A.Being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protected by the whole nation.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B.Being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protected only by the local people.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C.Belonging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the government.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D.Being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killed with the permission of the government.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018" y="1580821"/>
            <a:ext cx="510072" cy="761737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 lvl="0">
              <a:defRPr sz="4500" b="1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dirty="0"/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047404"/>
            <a:ext cx="8641125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5.What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the attitude of the writer to the wildlife protection?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A.Negative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  	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B.Supportive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C.Doubtful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  	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D.Unclear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8825" y="1497322"/>
            <a:ext cx="510072" cy="761737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 lvl="0">
              <a:defRPr sz="4500" b="1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dirty="0"/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979374" y="1437887"/>
            <a:ext cx="5293277" cy="17277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508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anchor="ctr"/>
          <a:lstStyle/>
          <a:p>
            <a:pPr lvl="0" algn="ctr">
              <a:lnSpc>
                <a:spcPct val="170000"/>
              </a:lnSpc>
            </a:pPr>
            <a:endParaRPr lang="zh-CN" altLang="zh-CN" sz="2000" b="1" kern="100" dirty="0">
              <a:solidFill>
                <a:schemeClr val="tx1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93018" y="1586682"/>
            <a:ext cx="5080434" cy="14819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protection of wild animals 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is 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care for human beings.</a:t>
            </a:r>
          </a:p>
          <a:p>
            <a:pPr algn="just">
              <a:lnSpc>
                <a:spcPct val="170000"/>
              </a:lnSpc>
            </a:pPr>
            <a:r>
              <a:rPr lang="zh-CN" altLang="en-US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保护野生动物就是关爱人类自己。</a:t>
            </a:r>
          </a:p>
        </p:txBody>
      </p:sp>
      <p:sp>
        <p:nvSpPr>
          <p:cNvPr id="4" name="矩形 3"/>
          <p:cNvSpPr/>
          <p:nvPr/>
        </p:nvSpPr>
        <p:spPr>
          <a:xfrm>
            <a:off x="2087400" y="744969"/>
            <a:ext cx="4570214" cy="54013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ctr">
              <a:lnSpc>
                <a:spcPct val="17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单元主题语境：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人与自然</a:t>
            </a:r>
            <a:endParaRPr lang="zh-CN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918195"/>
            <a:ext cx="8785059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After reading the passage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，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please fill in the following blanks.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went to Tibet to observe Tibetan antelopes with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Zhaxi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as our guide. 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Luckily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on the plain in front of us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saw a herd of antelope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(move) slowly across the green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grass.These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beautiful animals reminded me 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their danger because every year many of them are hunted 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(legal) for their valuable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fur.Especially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the 1980s and 1990s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their population dropped 4.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</a:t>
            </a:r>
          </a:p>
          <a:p>
            <a:pPr algn="di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more than 50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percent.In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order 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(save) this species from extinction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437" y="540155"/>
            <a:ext cx="8641125" cy="39232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Step 3</a:t>
            </a:r>
            <a:r>
              <a:rPr lang="zh-CN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Post-reading</a:t>
            </a:r>
            <a:endParaRPr lang="zh-CN" altLang="en-US" sz="2100" b="1" kern="100" dirty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95109" y="1865051"/>
            <a:ext cx="94960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moving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66794" y="2328561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10573" y="2760509"/>
            <a:ext cx="9896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illegally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352912" y="3183750"/>
            <a:ext cx="40938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31870" y="3669691"/>
            <a:ext cx="8854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 save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684150"/>
            <a:ext cx="8857067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Chinese government placed it 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national protection and set up the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Changtang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National Nature Reserve where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Zhaxi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works.These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measures were 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(effect) and the antelope population has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recovered.However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government doesn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intend 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(stop) the protection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programmes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since the threats to the Tibetan antelopes 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(disappear).Only when we learn to exist in harmony with nature 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we stop being a threat to wildlife and to our planet.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5036" y="1654950"/>
            <a:ext cx="104738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effective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10023" y="2062954"/>
            <a:ext cx="87105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 stop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23367" y="2517757"/>
            <a:ext cx="253516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haven</a:t>
            </a:r>
            <a:r>
              <a:rPr lang="en-US" altLang="zh-CN" sz="20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 disappeared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662113" y="2987796"/>
            <a:ext cx="52320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can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47922" y="776904"/>
            <a:ext cx="79411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under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1437" y="1026182"/>
            <a:ext cx="8641125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1.To our left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snow-covered mountains disappear into clouds that seem almost close enough to touch.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句式分析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本句话是复合句。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引导定语从句，修饰先行词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。主句中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snow-covered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作定语，修饰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To our left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状语。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自主翻译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0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 __________________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437" y="485064"/>
            <a:ext cx="8641125" cy="5539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Step 4</a:t>
            </a:r>
            <a:r>
              <a:rPr lang="zh-CN" altLang="zh-CN" sz="2100" b="1" kern="100" dirty="0">
                <a:solidFill>
                  <a:srgbClr val="0000FF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　</a:t>
            </a:r>
            <a:r>
              <a:rPr lang="en-US" altLang="zh-CN" sz="2100" b="1" kern="100" dirty="0">
                <a:solidFill>
                  <a:srgbClr val="0000FF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Sentence-learning</a:t>
            </a:r>
            <a:endParaRPr lang="zh-CN" altLang="zh-CN" sz="2100" b="1" kern="100" dirty="0">
              <a:solidFill>
                <a:srgbClr val="0000FF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77661" y="1897775"/>
            <a:ext cx="835788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clouds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45752" y="2317260"/>
            <a:ext cx="1291041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mountains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110" y="3219822"/>
            <a:ext cx="8470861" cy="99256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 smtClean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在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我们的左面，雪山消失在云层中，这些云层离我们很近，好像伸手就能碰到。</a:t>
            </a:r>
          </a:p>
        </p:txBody>
      </p:sp>
      <p:sp>
        <p:nvSpPr>
          <p:cNvPr id="7" name="矩形 6"/>
          <p:cNvSpPr/>
          <p:nvPr/>
        </p:nvSpPr>
        <p:spPr>
          <a:xfrm>
            <a:off x="6471893" y="2330796"/>
            <a:ext cx="651442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地点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1437" y="899135"/>
            <a:ext cx="8641125" cy="237756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2.Watching them move slowly across the green grass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 struck by their beauty.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句式分析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本句是一个简单句，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Watching them move slowly across the green grass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为现在分词作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，表伴随，与句子的主语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为主动关系。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自主翻译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0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57466" y="2190118"/>
            <a:ext cx="651442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状语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826417" y="2216940"/>
            <a:ext cx="237867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91680" y="2625744"/>
            <a:ext cx="6769118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看着它们慢慢地穿过绿色的草地，我被它们的美丽打动了。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1437" y="720292"/>
            <a:ext cx="8641125" cy="376255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3.The government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however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does not intend to stop the protection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programmes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since the threats to the Tibetan antelope have not yet disappeared.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句式分析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000" b="1" kern="100" dirty="0">
                <a:ea typeface="Times New Roman" panose="02020603050405020304" pitchFamily="18" charset="0"/>
              </a:rPr>
              <a:t>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本句话是复合句，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since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因为，引导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状语从句。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however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放在了主句中，表示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关系。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自主翻译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0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 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53672" y="1567235"/>
            <a:ext cx="651442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原因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3291830"/>
            <a:ext cx="8386991" cy="475441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 smtClean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然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而，政府并没有打算停止这些保护项目，因为对藏羚羊的威胁依然存在。</a:t>
            </a:r>
          </a:p>
        </p:txBody>
      </p:sp>
      <p:sp>
        <p:nvSpPr>
          <p:cNvPr id="6" name="矩形 5"/>
          <p:cNvSpPr/>
          <p:nvPr/>
        </p:nvSpPr>
        <p:spPr>
          <a:xfrm>
            <a:off x="2303453" y="2024829"/>
            <a:ext cx="651442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转折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1437" y="664573"/>
            <a:ext cx="8641125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4.Only when we learn to exist in harmony with nature can we stop being a threat to wildlife and to our planet.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句式分析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000" b="1" kern="100" dirty="0">
                <a:ea typeface="Times New Roman" panose="02020603050405020304" pitchFamily="18" charset="0"/>
              </a:rPr>
              <a:t>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本句话是复合句，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when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状语从句，放在了置于句首的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Only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后面，所以主句要部分倒装。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自主翻译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0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 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97489" y="1514499"/>
            <a:ext cx="651442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时间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5668" y="2859782"/>
            <a:ext cx="8470861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 dirty="0" smtClean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只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有学会和大自然和谐共处，我们才不会成为野生生物和地球的威胁。</a:t>
            </a:r>
          </a:p>
        </p:txBody>
      </p:sp>
      <p:pic>
        <p:nvPicPr>
          <p:cNvPr id="7" name="返回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3740" y="715083"/>
            <a:ext cx="8556520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we all know</a:t>
            </a:r>
            <a:r>
              <a:rPr lang="en-US" altLang="zh-CN" sz="2000" b="1" kern="1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animals are humans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best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friends.Animals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are valuable resources(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资源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that are helpful to us all through our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history.However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many kinds of animals are in danger now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Animals have been killed for their fur and feathers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 food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 entertainment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or simply because they are in the way. Thousands of kinds of animals have disappeared from the earth forever so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far.Hundreds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more are on the danger list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today.About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170 kinds in the United States alone are considered in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danger.It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high time that we should pay more attention to how to protect these animals on the earth.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170" y="-19938"/>
            <a:ext cx="9109096" cy="323961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话题导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64114" y="88049"/>
            <a:ext cx="8814811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Why should we care about the animals in danger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Because animals help us a lot and we need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animals.Once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they are gone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there will never be any more. Animals are more than just beautiful or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interesting.They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are more than just a source(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来源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of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food.Every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animal has its place in the balance of nature.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Destroying one kind of animal can create many problems</a:t>
            </a:r>
            <a:r>
              <a:rPr lang="en-US" altLang="zh-CN" sz="2000" b="1" kern="1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Luckily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some people are working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to help save the animals</a:t>
            </a:r>
            <a:r>
              <a:rPr lang="en-US" altLang="zh-CN" sz="2000" b="1" kern="1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3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.Some groups raise money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to let people know about the problem</a:t>
            </a:r>
            <a:r>
              <a:rPr lang="en-US" altLang="zh-CN" sz="2000" b="1" kern="1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3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.And they try to get the governments to pass laws protecting animals in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danger.Quite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a few countries have passed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laws.These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laws forbid(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禁止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 the killing of any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animal.Slowly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the number of some animals in danger is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growing.Everyone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should try to protect animals and treat them well.</a:t>
            </a:r>
            <a:endParaRPr lang="zh-CN" altLang="zh-CN" sz="800" kern="100" spc="15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61443" y="1283815"/>
            <a:ext cx="8641125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we all know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most of the ratings are based on others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judgment on the product or service concerned.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(2018·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江苏，书面表达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2.To be frank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studying for a degree in a different culture is never easy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r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(2018·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北京，书面表达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help them better understand our tea-drinking culture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took them to the tea room in our school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where I introduced the history of tea-making and different kinds of tea and so on.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(2018·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北京，书面表达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1443" y="681978"/>
            <a:ext cx="8641125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F25B1B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靓句运用于写作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读前清障</a:t>
            </a: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语篇理解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56488" y="949942"/>
            <a:ext cx="8475397" cy="3461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One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Listening and Speaking &amp; Reading and Thinking—Comprehending</a:t>
            </a:r>
            <a:endParaRPr lang="zh-CN" altLang="zh-CN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读前清障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识记单词   快速顺畅阅读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930" y="552565"/>
            <a:ext cx="8641125" cy="102694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F25B1B"/>
                </a:solidFill>
                <a:latin typeface="+mj-ea"/>
                <a:ea typeface="+mj-ea"/>
                <a:cs typeface="Times New Roman" panose="02020603050405020304"/>
              </a:rPr>
              <a:t>匹配左边的单词与右边的汉语意思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+mj-ea"/>
                <a:ea typeface="+mj-ea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latin typeface="+mj-ea"/>
                <a:ea typeface="+mj-ea"/>
                <a:cs typeface="Times New Roman" panose="02020603050405020304" pitchFamily="18" charset="0"/>
              </a:rPr>
              <a:t>第一组</a:t>
            </a:r>
            <a:r>
              <a:rPr lang="en-US" altLang="zh-CN" sz="2000" b="1" kern="100" dirty="0"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endParaRPr lang="zh-CN" altLang="zh-CN" sz="800" kern="100" dirty="0">
              <a:latin typeface="+mj-ea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5930" y="1553016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1.antelope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A.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牧群；兽群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2.reserve  	B.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平原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3.plain  	C.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保护区；预订；预留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4.herd  	D.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观察；注视；遵守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5.observe  	E.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羚；羚类动物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453035" y="1934792"/>
            <a:ext cx="1585430" cy="1655612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409384" y="2310266"/>
            <a:ext cx="1687973" cy="369472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1115165" y="2293156"/>
            <a:ext cx="1982192" cy="470528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1115165" y="1885145"/>
            <a:ext cx="1982192" cy="1291899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1409384" y="3177044"/>
            <a:ext cx="1703215" cy="509085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930" y="1106784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6.fur  	A.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利润；利益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7.sacred  	B.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攻击；抨击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8.profit  	C.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皮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；毛皮衣服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9.attack  	D.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恢复；康复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844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10.recover  	E.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神圣的；受尊敬的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953127" y="1416695"/>
            <a:ext cx="2175254" cy="847495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073145" y="593864"/>
            <a:ext cx="1106695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[</a:t>
            </a:r>
            <a:r>
              <a:rPr lang="zh-CN" altLang="zh-CN" sz="20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第二组</a:t>
            </a:r>
            <a:r>
              <a:rPr lang="en-US" altLang="zh-CN" sz="2000" b="1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]</a:t>
            </a:r>
            <a:endParaRPr lang="zh-CN" altLang="zh-CN" sz="2000" b="1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299232" y="1849772"/>
            <a:ext cx="1826001" cy="1315906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211609" y="1470266"/>
            <a:ext cx="1939937" cy="864740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1257707" y="1849772"/>
            <a:ext cx="1870674" cy="900570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1493257" y="2794073"/>
            <a:ext cx="1658289" cy="415336"/>
          </a:xfrm>
          <a:prstGeom prst="line">
            <a:avLst/>
          </a:prstGeom>
          <a:ln w="28575">
            <a:solidFill>
              <a:srgbClr val="DB43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1235</Words>
  <Application>Microsoft Office PowerPoint</Application>
  <PresentationFormat>全屏显示(16:9)</PresentationFormat>
  <Paragraphs>153</Paragraphs>
  <Slides>25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IPAPANNEW</vt:lpstr>
      <vt:lpstr>黑体</vt:lpstr>
      <vt:lpstr>华文细黑</vt:lpstr>
      <vt:lpstr>楷体_GB2312</vt:lpstr>
      <vt:lpstr>宋体</vt:lpstr>
      <vt:lpstr>微软雅黑</vt:lpstr>
      <vt:lpstr>Arial</vt:lpstr>
      <vt:lpstr>Arial Black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2023-01-16T17:29:24Z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0293E8887FA54B78966DD7180121062A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