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331" r:id="rId2"/>
    <p:sldId id="268" r:id="rId3"/>
    <p:sldId id="303" r:id="rId4"/>
    <p:sldId id="304" r:id="rId5"/>
    <p:sldId id="305" r:id="rId6"/>
    <p:sldId id="309" r:id="rId7"/>
    <p:sldId id="306" r:id="rId8"/>
    <p:sldId id="308" r:id="rId9"/>
    <p:sldId id="313" r:id="rId10"/>
    <p:sldId id="307" r:id="rId11"/>
    <p:sldId id="292" r:id="rId12"/>
    <p:sldId id="310" r:id="rId13"/>
    <p:sldId id="317" r:id="rId14"/>
    <p:sldId id="318" r:id="rId15"/>
    <p:sldId id="319" r:id="rId16"/>
    <p:sldId id="282" r:id="rId17"/>
    <p:sldId id="311" r:id="rId18"/>
    <p:sldId id="329" r:id="rId19"/>
    <p:sldId id="314" r:id="rId20"/>
    <p:sldId id="315" r:id="rId21"/>
    <p:sldId id="316" r:id="rId22"/>
    <p:sldId id="321" r:id="rId23"/>
    <p:sldId id="312" r:id="rId24"/>
    <p:sldId id="320" r:id="rId25"/>
  </p:sldIdLst>
  <p:sldSz cx="9144000" cy="5143500" type="screen16x9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40">
          <p15:clr>
            <a:srgbClr val="A4A3A4"/>
          </p15:clr>
        </p15:guide>
        <p15:guide id="2" pos="27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450"/>
    <a:srgbClr val="007CC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740"/>
        <p:guide pos="27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121" y="1279287"/>
            <a:ext cx="6139503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zh-CN" sz="1200" dirty="0"/>
              <a:t>21</a:t>
            </a:fld>
            <a:endParaRPr lang="en-US" altLang="zh-CN" sz="1200" dirty="0"/>
          </a:p>
        </p:txBody>
      </p:sp>
      <p:sp>
        <p:nvSpPr>
          <p:cNvPr id="2662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2662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tags" Target="../tags/tag3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8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9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0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1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2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162993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>
                <a:solidFill>
                  <a:prstClr val="white"/>
                </a:solidFill>
              </a:rPr>
              <a:t>谁先走</a:t>
            </a:r>
          </a:p>
        </p:txBody>
      </p:sp>
      <p:sp>
        <p:nvSpPr>
          <p:cNvPr id="3" name="矩形 2"/>
          <p:cNvSpPr/>
          <p:nvPr/>
        </p:nvSpPr>
        <p:spPr>
          <a:xfrm>
            <a:off x="3932242" y="2601189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 smtClean="0">
                <a:solidFill>
                  <a:prstClr val="white"/>
                </a:solidFill>
              </a:rPr>
              <a:t>第</a:t>
            </a:r>
            <a:r>
              <a:rPr lang="en-US" altLang="zh-CN" sz="2400" b="1" dirty="0" smtClean="0">
                <a:solidFill>
                  <a:prstClr val="white"/>
                </a:solidFill>
              </a:rPr>
              <a:t>2</a:t>
            </a:r>
            <a:r>
              <a:rPr lang="zh-CN" altLang="en-US" sz="2400" b="1" dirty="0" smtClean="0">
                <a:solidFill>
                  <a:prstClr val="white"/>
                </a:solidFill>
              </a:rPr>
              <a:t>课</a:t>
            </a:r>
            <a:r>
              <a:rPr lang="zh-CN" altLang="en-US" sz="2400" b="1" dirty="0">
                <a:solidFill>
                  <a:prstClr val="white"/>
                </a:solidFill>
              </a:rPr>
              <a:t>时</a:t>
            </a:r>
          </a:p>
        </p:txBody>
      </p:sp>
      <p:sp>
        <p:nvSpPr>
          <p:cNvPr id="4" name="矩形 3"/>
          <p:cNvSpPr/>
          <p:nvPr/>
        </p:nvSpPr>
        <p:spPr>
          <a:xfrm>
            <a:off x="2251492" y="3653049"/>
            <a:ext cx="46410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>
                <a:solidFill>
                  <a:prstClr val="white"/>
                </a:solidFill>
                <a:latin typeface="+mn-ea"/>
              </a:rPr>
              <a:t>课堂导入</a:t>
            </a:r>
            <a:r>
              <a:rPr lang="en-US" altLang="zh-CN" sz="1600" dirty="0">
                <a:solidFill>
                  <a:prstClr val="white"/>
                </a:solidFill>
                <a:latin typeface="+mn-ea"/>
              </a:rPr>
              <a:t>-</a:t>
            </a:r>
            <a:r>
              <a:rPr lang="zh-CN" altLang="en-US" sz="1600" dirty="0">
                <a:solidFill>
                  <a:prstClr val="white"/>
                </a:solidFill>
                <a:latin typeface="+mn-ea"/>
              </a:rPr>
              <a:t>新知探究</a:t>
            </a:r>
            <a:r>
              <a:rPr lang="en-US" altLang="zh-CN" sz="1600" dirty="0">
                <a:solidFill>
                  <a:prstClr val="white"/>
                </a:solidFill>
                <a:latin typeface="+mn-ea"/>
              </a:rPr>
              <a:t>-</a:t>
            </a:r>
            <a:r>
              <a:rPr lang="zh-CN" altLang="en-US" sz="1600" dirty="0">
                <a:solidFill>
                  <a:prstClr val="white"/>
                </a:solidFill>
                <a:latin typeface="+mn-ea"/>
              </a:rPr>
              <a:t>课堂练习</a:t>
            </a:r>
            <a:r>
              <a:rPr lang="en-US" altLang="zh-CN" sz="1600" dirty="0">
                <a:solidFill>
                  <a:prstClr val="white"/>
                </a:solidFill>
                <a:latin typeface="+mn-ea"/>
              </a:rPr>
              <a:t>-</a:t>
            </a:r>
            <a:r>
              <a:rPr lang="zh-CN" altLang="en-US" sz="1600" dirty="0" smtClean="0">
                <a:solidFill>
                  <a:prstClr val="white"/>
                </a:solidFill>
                <a:latin typeface="+mn-ea"/>
              </a:rPr>
              <a:t>课堂总结</a:t>
            </a:r>
            <a:r>
              <a:rPr lang="en-US" altLang="zh-CN" sz="1600" dirty="0">
                <a:solidFill>
                  <a:prstClr val="white"/>
                </a:solidFill>
                <a:latin typeface="+mn-ea"/>
              </a:rPr>
              <a:t>-</a:t>
            </a:r>
            <a:r>
              <a:rPr lang="zh-CN" altLang="en-US" sz="1600" dirty="0">
                <a:solidFill>
                  <a:prstClr val="white"/>
                </a:solidFill>
                <a:latin typeface="+mn-ea"/>
              </a:rPr>
              <a:t>课堂作业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436033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Box 9"/>
          <p:cNvSpPr txBox="1"/>
          <p:nvPr/>
        </p:nvSpPr>
        <p:spPr>
          <a:xfrm>
            <a:off x="1494235" y="1060239"/>
            <a:ext cx="398859" cy="4140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100" b="1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endParaRPr lang="zh-CN" altLang="en-US" sz="21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3556" name="Picture 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62595" y="586434"/>
            <a:ext cx="3213546" cy="129423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7" name="TextBox 9"/>
          <p:cNvSpPr txBox="1"/>
          <p:nvPr/>
        </p:nvSpPr>
        <p:spPr>
          <a:xfrm>
            <a:off x="1494155" y="2687019"/>
            <a:ext cx="7009765" cy="22430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400" dirty="0">
                <a:latin typeface="+mn-ea"/>
                <a:cs typeface="楷体" panose="02010609060101010101" pitchFamily="49" charset="-122"/>
              </a:rPr>
              <a:t>⑴甲转盘是笑笑设计的，请你确定规则，使游戏对双方公平。</a:t>
            </a:r>
            <a:endParaRPr lang="en-US" altLang="zh-CN" sz="2400" dirty="0">
              <a:latin typeface="+mn-ea"/>
              <a:cs typeface="楷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400" dirty="0">
                <a:latin typeface="+mn-ea"/>
                <a:cs typeface="楷体" panose="02010609060101010101" pitchFamily="49" charset="-122"/>
              </a:rPr>
              <a:t>⑵乙转盘是淘气设计的，请你确定规则，使游戏对双方公平。</a:t>
            </a:r>
          </a:p>
        </p:txBody>
      </p:sp>
      <p:sp>
        <p:nvSpPr>
          <p:cNvPr id="23558" name="TextBox 9"/>
          <p:cNvSpPr txBox="1"/>
          <p:nvPr/>
        </p:nvSpPr>
        <p:spPr>
          <a:xfrm>
            <a:off x="2409825" y="1797182"/>
            <a:ext cx="16186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/>
            <a:r>
              <a:rPr lang="zh-CN" altLang="en-US" sz="2800" dirty="0">
                <a:latin typeface="+mn-ea"/>
              </a:rPr>
              <a:t>甲转盘</a:t>
            </a:r>
          </a:p>
        </p:txBody>
      </p:sp>
      <p:sp>
        <p:nvSpPr>
          <p:cNvPr id="23559" name="TextBox 10"/>
          <p:cNvSpPr txBox="1"/>
          <p:nvPr/>
        </p:nvSpPr>
        <p:spPr>
          <a:xfrm>
            <a:off x="4266565" y="1797182"/>
            <a:ext cx="21342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/>
            <a:r>
              <a:rPr lang="zh-CN" altLang="en-US" sz="2800" dirty="0">
                <a:latin typeface="+mn-ea"/>
              </a:rPr>
              <a:t>乙转盘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445634" y="409070"/>
            <a:ext cx="673303" cy="484143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/>
              <a:t>1.</a:t>
            </a:r>
            <a:endParaRPr lang="en-US" altLang="zh-CN" sz="3200" b="1" dirty="0"/>
          </a:p>
        </p:txBody>
      </p:sp>
      <p:sp>
        <p:nvSpPr>
          <p:cNvPr id="9" name="矩形 8"/>
          <p:cNvSpPr/>
          <p:nvPr/>
        </p:nvSpPr>
        <p:spPr>
          <a:xfrm>
            <a:off x="1136153" y="392681"/>
            <a:ext cx="15468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latin typeface="+mn-ea"/>
              </a:rPr>
              <a:t>想一想</a:t>
            </a:r>
            <a:endParaRPr lang="en-US" altLang="zh-CN" sz="3200" b="1" dirty="0">
              <a:latin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99565" y="659262"/>
            <a:ext cx="541909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/>
            <a:r>
              <a:rPr lang="zh-CN" altLang="en-US" sz="2800" dirty="0">
                <a:solidFill>
                  <a:srgbClr val="FF0000"/>
                </a:solidFill>
                <a:latin typeface="+mn-ea"/>
              </a:rPr>
              <a:t>转到黄色，一方先开始，转到蓝色，另一方先开始。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99406" y="1720588"/>
            <a:ext cx="5186876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+mn-ea"/>
              </a:rPr>
              <a:t>转到黄色，一方先开始，转到蓝色，另一方先开始。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599406" y="2781915"/>
            <a:ext cx="5935345" cy="115807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>
                <a:latin typeface="+mn-ea"/>
                <a:sym typeface="+mn-ea"/>
              </a:rPr>
              <a:t>⑶请你也设计一个转盘，并确定一个对双方都公平的游戏规则。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ChangeArrowheads="1"/>
          </p:cNvSpPr>
          <p:nvPr/>
        </p:nvSpPr>
        <p:spPr bwMode="auto">
          <a:xfrm>
            <a:off x="900430" y="565917"/>
            <a:ext cx="6952615" cy="193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+mn-ea"/>
              </a:rPr>
              <a:t>2.</a:t>
            </a:r>
            <a:r>
              <a:rPr lang="zh-CN" altLang="zh-CN" sz="2800" dirty="0">
                <a:latin typeface="+mn-ea"/>
              </a:rPr>
              <a:t>笑笑和欢欢掷骰子</a:t>
            </a:r>
            <a:r>
              <a:rPr lang="en-US" altLang="zh-CN" sz="2800" dirty="0">
                <a:latin typeface="+mn-ea"/>
              </a:rPr>
              <a:t>(</a:t>
            </a:r>
            <a:r>
              <a:rPr lang="zh-CN" altLang="zh-CN" sz="2800" dirty="0">
                <a:latin typeface="+mn-ea"/>
              </a:rPr>
              <a:t>骰子每个面上分别</a:t>
            </a:r>
            <a:r>
              <a:rPr lang="zh-CN" altLang="en-US" sz="2800" dirty="0">
                <a:latin typeface="+mn-ea"/>
              </a:rPr>
              <a:t>标有</a:t>
            </a:r>
            <a:r>
              <a:rPr lang="en-US" altLang="zh-CN" sz="2800" dirty="0">
                <a:latin typeface="+mn-ea"/>
              </a:rPr>
              <a:t>1,2,3,4,5,6),</a:t>
            </a:r>
            <a:r>
              <a:rPr lang="zh-CN" altLang="zh-CN" sz="2800" dirty="0">
                <a:latin typeface="+mn-ea"/>
              </a:rPr>
              <a:t>掷得奇数笑笑胜</a:t>
            </a:r>
            <a:r>
              <a:rPr lang="en-US" altLang="zh-CN" sz="2800" dirty="0">
                <a:latin typeface="+mn-ea"/>
              </a:rPr>
              <a:t>,</a:t>
            </a:r>
            <a:r>
              <a:rPr lang="zh-CN" altLang="zh-CN" sz="2800" dirty="0">
                <a:latin typeface="+mn-ea"/>
              </a:rPr>
              <a:t>掷得偶数欢欢胜</a:t>
            </a:r>
            <a:r>
              <a:rPr lang="en-US" altLang="zh-CN" sz="2800" dirty="0">
                <a:latin typeface="+mn-ea"/>
              </a:rPr>
              <a:t>,</a:t>
            </a:r>
            <a:r>
              <a:rPr lang="zh-CN" altLang="zh-CN" sz="2800" dirty="0">
                <a:latin typeface="+mn-ea"/>
              </a:rPr>
              <a:t>这样的游戏规则公平吗</a:t>
            </a:r>
            <a:r>
              <a:rPr lang="en-US" altLang="zh-CN" sz="2800" dirty="0">
                <a:latin typeface="+mn-ea"/>
              </a:rPr>
              <a:t>?</a:t>
            </a:r>
            <a:r>
              <a:rPr lang="zh-CN" altLang="zh-CN" sz="2800" dirty="0">
                <a:latin typeface="+mn-ea"/>
              </a:rPr>
              <a:t>说说你的理由。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062928" y="3123898"/>
            <a:ext cx="6038747" cy="128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+mn-ea"/>
              </a:rPr>
              <a:t>答：</a:t>
            </a:r>
            <a:r>
              <a:rPr lang="zh-CN" altLang="zh-CN" sz="2800" dirty="0">
                <a:solidFill>
                  <a:srgbClr val="FF0000"/>
                </a:solidFill>
                <a:latin typeface="+mn-ea"/>
              </a:rPr>
              <a:t>公平</a:t>
            </a:r>
            <a:r>
              <a:rPr lang="en-US" altLang="zh-CN" sz="2800" dirty="0">
                <a:solidFill>
                  <a:srgbClr val="FF0000"/>
                </a:solidFill>
                <a:latin typeface="+mn-ea"/>
              </a:rPr>
              <a:t>,</a:t>
            </a:r>
            <a:r>
              <a:rPr lang="zh-CN" altLang="zh-CN" sz="2800" dirty="0">
                <a:solidFill>
                  <a:srgbClr val="FF0000"/>
                </a:solidFill>
                <a:latin typeface="+mn-ea"/>
              </a:rPr>
              <a:t>因为掷骰子所得奇数和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+mn-ea"/>
              </a:rPr>
              <a:t>   </a:t>
            </a:r>
            <a:r>
              <a:rPr lang="zh-CN" altLang="zh-CN" sz="2800" dirty="0">
                <a:solidFill>
                  <a:srgbClr val="FF0000"/>
                </a:solidFill>
                <a:latin typeface="+mn-ea"/>
              </a:rPr>
              <a:t>偶数的可能性是相等的。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/>
          <p:nvPr/>
        </p:nvSpPr>
        <p:spPr>
          <a:xfrm>
            <a:off x="574040" y="1067201"/>
            <a:ext cx="729932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/>
            <a:r>
              <a:rPr lang="en-US" altLang="zh-CN" sz="2400" b="1" dirty="0">
                <a:latin typeface="Arial" panose="020B0604020202020204" pitchFamily="34" charset="0"/>
              </a:rPr>
              <a:t> </a:t>
            </a:r>
            <a:r>
              <a:rPr lang="zh-CN" altLang="en-US" sz="2800" dirty="0">
                <a:latin typeface="+mn-ea"/>
                <a:cs typeface="楷体" panose="02010609060101010101" pitchFamily="49" charset="-122"/>
              </a:rPr>
              <a:t>生活中用“石头、剪子、布”来决定输赢的方法是公平的吗？说一说你的理由。</a:t>
            </a:r>
          </a:p>
        </p:txBody>
      </p:sp>
      <p:sp>
        <p:nvSpPr>
          <p:cNvPr id="57349" name="Text Box 5"/>
          <p:cNvSpPr txBox="1"/>
          <p:nvPr/>
        </p:nvSpPr>
        <p:spPr>
          <a:xfrm>
            <a:off x="480060" y="2044403"/>
            <a:ext cx="7742555" cy="267765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+mn-ea"/>
              </a:rPr>
              <a:t>   </a:t>
            </a:r>
            <a:r>
              <a:rPr lang="zh-CN" altLang="en-US" sz="2400" dirty="0" smtClean="0">
                <a:solidFill>
                  <a:schemeClr val="tx1"/>
                </a:solidFill>
                <a:latin typeface="+mn-ea"/>
                <a:cs typeface="楷体" panose="02010609060101010101" pitchFamily="49" charset="-122"/>
              </a:rPr>
              <a:t>石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cs typeface="楷体" panose="02010609060101010101" pitchFamily="49" charset="-122"/>
              </a:rPr>
              <a:t>头</a:t>
            </a:r>
            <a:r>
              <a:rPr lang="zh-CN" altLang="en-US" sz="2400" dirty="0">
                <a:solidFill>
                  <a:srgbClr val="FF0000"/>
                </a:solidFill>
                <a:latin typeface="+mn-ea"/>
                <a:cs typeface="楷体" panose="02010609060101010101" pitchFamily="49" charset="-122"/>
              </a:rPr>
              <a:t>（</a:t>
            </a:r>
            <a:r>
              <a:rPr lang="zh-CN" altLang="en-US" sz="2400" dirty="0">
                <a:latin typeface="+mn-ea"/>
                <a:cs typeface="楷体" panose="02010609060101010101" pitchFamily="49" charset="-122"/>
              </a:rPr>
              <a:t>输</a:t>
            </a:r>
            <a:r>
              <a:rPr lang="zh-CN" altLang="en-US" sz="2400" dirty="0">
                <a:solidFill>
                  <a:srgbClr val="FF0000"/>
                </a:solidFill>
                <a:latin typeface="+mn-ea"/>
                <a:cs typeface="楷体" panose="02010609060101010101" pitchFamily="49" charset="-122"/>
              </a:rPr>
              <a:t>）             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cs typeface="楷体" panose="02010609060101010101" pitchFamily="49" charset="-122"/>
              </a:rPr>
              <a:t>布</a:t>
            </a:r>
            <a:r>
              <a:rPr lang="zh-CN" altLang="en-US" sz="2400" dirty="0">
                <a:solidFill>
                  <a:srgbClr val="FF0000"/>
                </a:solidFill>
                <a:latin typeface="+mn-ea"/>
                <a:cs typeface="楷体" panose="02010609060101010101" pitchFamily="49" charset="-122"/>
              </a:rPr>
              <a:t>  （赢）</a:t>
            </a:r>
          </a:p>
          <a:p>
            <a:r>
              <a:rPr lang="zh-CN" altLang="en-US" sz="2400" dirty="0">
                <a:solidFill>
                  <a:srgbClr val="FF0000"/>
                </a:solidFill>
                <a:latin typeface="+mn-ea"/>
                <a:cs typeface="楷体" panose="02010609060101010101" pitchFamily="49" charset="-122"/>
              </a:rPr>
              <a:t>   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cs typeface="楷体" panose="02010609060101010101" pitchFamily="49" charset="-122"/>
              </a:rPr>
              <a:t>石头</a:t>
            </a:r>
            <a:r>
              <a:rPr lang="zh-CN" altLang="en-US" sz="2400" dirty="0">
                <a:solidFill>
                  <a:srgbClr val="FF0000"/>
                </a:solidFill>
                <a:latin typeface="+mn-ea"/>
                <a:cs typeface="楷体" panose="02010609060101010101" pitchFamily="49" charset="-122"/>
              </a:rPr>
              <a:t>（</a:t>
            </a:r>
            <a:r>
              <a:rPr lang="zh-CN" altLang="en-US" sz="2400" dirty="0">
                <a:solidFill>
                  <a:srgbClr val="33CC33"/>
                </a:solidFill>
                <a:latin typeface="+mn-ea"/>
                <a:cs typeface="楷体" panose="02010609060101010101" pitchFamily="49" charset="-122"/>
              </a:rPr>
              <a:t>平</a:t>
            </a:r>
            <a:r>
              <a:rPr lang="zh-CN" altLang="en-US" sz="2400" dirty="0">
                <a:solidFill>
                  <a:srgbClr val="FF0000"/>
                </a:solidFill>
                <a:latin typeface="+mn-ea"/>
                <a:cs typeface="楷体" panose="02010609060101010101" pitchFamily="49" charset="-122"/>
              </a:rPr>
              <a:t>）             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cs typeface="楷体" panose="02010609060101010101" pitchFamily="49" charset="-122"/>
              </a:rPr>
              <a:t>石头</a:t>
            </a:r>
            <a:r>
              <a:rPr lang="zh-CN" altLang="en-US" sz="2400" dirty="0">
                <a:solidFill>
                  <a:srgbClr val="FF0000"/>
                </a:solidFill>
                <a:latin typeface="+mn-ea"/>
                <a:cs typeface="楷体" panose="02010609060101010101" pitchFamily="49" charset="-122"/>
              </a:rPr>
              <a:t>（</a:t>
            </a:r>
            <a:r>
              <a:rPr lang="zh-CN" altLang="en-US" sz="2400" dirty="0">
                <a:solidFill>
                  <a:srgbClr val="33CC33"/>
                </a:solidFill>
                <a:latin typeface="+mn-ea"/>
                <a:cs typeface="楷体" panose="02010609060101010101" pitchFamily="49" charset="-122"/>
              </a:rPr>
              <a:t>平</a:t>
            </a:r>
            <a:r>
              <a:rPr lang="zh-CN" altLang="en-US" sz="2400" dirty="0">
                <a:solidFill>
                  <a:srgbClr val="FF0000"/>
                </a:solidFill>
                <a:latin typeface="+mn-ea"/>
                <a:cs typeface="楷体" panose="02010609060101010101" pitchFamily="49" charset="-122"/>
              </a:rPr>
              <a:t>）</a:t>
            </a:r>
          </a:p>
          <a:p>
            <a:r>
              <a:rPr lang="zh-CN" altLang="en-US" sz="2400" dirty="0">
                <a:solidFill>
                  <a:srgbClr val="FF0000"/>
                </a:solidFill>
                <a:latin typeface="+mn-ea"/>
                <a:cs typeface="楷体" panose="02010609060101010101" pitchFamily="49" charset="-122"/>
              </a:rPr>
              <a:t>   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cs typeface="楷体" panose="02010609060101010101" pitchFamily="49" charset="-122"/>
              </a:rPr>
              <a:t>石头</a:t>
            </a:r>
            <a:r>
              <a:rPr lang="zh-CN" altLang="en-US" sz="2400" dirty="0">
                <a:solidFill>
                  <a:srgbClr val="FF0000"/>
                </a:solidFill>
                <a:latin typeface="+mn-ea"/>
                <a:cs typeface="楷体" panose="02010609060101010101" pitchFamily="49" charset="-122"/>
              </a:rPr>
              <a:t>（赢）             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cs typeface="楷体" panose="02010609060101010101" pitchFamily="49" charset="-122"/>
              </a:rPr>
              <a:t>剪子</a:t>
            </a:r>
            <a:r>
              <a:rPr lang="zh-CN" altLang="en-US" sz="2400" dirty="0">
                <a:solidFill>
                  <a:srgbClr val="FF0000"/>
                </a:solidFill>
                <a:latin typeface="+mn-ea"/>
                <a:cs typeface="楷体" panose="02010609060101010101" pitchFamily="49" charset="-122"/>
              </a:rPr>
              <a:t>（</a:t>
            </a:r>
            <a:r>
              <a:rPr lang="zh-CN" altLang="en-US" sz="2400" dirty="0">
                <a:latin typeface="+mn-ea"/>
                <a:cs typeface="楷体" panose="02010609060101010101" pitchFamily="49" charset="-122"/>
              </a:rPr>
              <a:t>输</a:t>
            </a:r>
            <a:r>
              <a:rPr lang="zh-CN" altLang="en-US" sz="2400" dirty="0">
                <a:solidFill>
                  <a:srgbClr val="FF0000"/>
                </a:solidFill>
                <a:latin typeface="+mn-ea"/>
                <a:cs typeface="楷体" panose="02010609060101010101" pitchFamily="49" charset="-122"/>
              </a:rPr>
              <a:t>）</a:t>
            </a:r>
          </a:p>
          <a:p>
            <a:endParaRPr lang="zh-CN" altLang="en-US" sz="2400" dirty="0">
              <a:solidFill>
                <a:srgbClr val="FF0000"/>
              </a:solidFill>
              <a:latin typeface="+mn-ea"/>
              <a:cs typeface="楷体" panose="02010609060101010101" pitchFamily="49" charset="-122"/>
            </a:endParaRPr>
          </a:p>
          <a:p>
            <a:r>
              <a:rPr lang="zh-CN" altLang="en-US" sz="2400" dirty="0">
                <a:solidFill>
                  <a:srgbClr val="FF0000"/>
                </a:solidFill>
                <a:latin typeface="+mn-ea"/>
                <a:cs typeface="楷体" panose="02010609060101010101" pitchFamily="49" charset="-122"/>
              </a:rPr>
              <a:t>双方输赢的机会各半，而且双方都有</a:t>
            </a:r>
            <a:r>
              <a:rPr lang="en-US" altLang="zh-CN" sz="2400" dirty="0">
                <a:solidFill>
                  <a:srgbClr val="FF0000"/>
                </a:solidFill>
                <a:latin typeface="+mn-ea"/>
                <a:cs typeface="楷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+mn-ea"/>
                <a:cs typeface="楷体" panose="02010609060101010101" pitchFamily="49" charset="-122"/>
              </a:rPr>
              <a:t>种可能性。这样，出石头、剪子、布赢的可能性是相同的，所以游戏规则是公平的。</a:t>
            </a:r>
          </a:p>
        </p:txBody>
      </p:sp>
      <p:sp>
        <p:nvSpPr>
          <p:cNvPr id="6" name="矩形 5"/>
          <p:cNvSpPr/>
          <p:nvPr/>
        </p:nvSpPr>
        <p:spPr>
          <a:xfrm>
            <a:off x="1015823" y="386170"/>
            <a:ext cx="33516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latin typeface="+mn-ea"/>
              </a:rPr>
              <a:t>试一试，说一说</a:t>
            </a:r>
            <a:r>
              <a:rPr lang="en-US" altLang="zh-CN" sz="3200" b="1" dirty="0" smtClean="0">
                <a:latin typeface="+mn-ea"/>
              </a:rPr>
              <a:t>:</a:t>
            </a:r>
            <a:endParaRPr lang="en-US" altLang="zh-CN" sz="3200" b="1" dirty="0">
              <a:latin typeface="+mn-ea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445634" y="409070"/>
            <a:ext cx="673303" cy="484143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/>
              <a:t>2.</a:t>
            </a:r>
            <a:endParaRPr lang="en-US" altLang="zh-C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9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9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charRg st="3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9">
                                            <p:txEl>
                                              <p:charRg st="3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9">
                                            <p:txEl>
                                              <p:charRg st="3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charRg st="65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9">
                                            <p:txEl>
                                              <p:charRg st="65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9">
                                            <p:txEl>
                                              <p:charRg st="65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6749" y="3330269"/>
            <a:ext cx="2052891" cy="138367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4" name="Rectangle 4" descr="图片1"/>
          <p:cNvSpPr/>
          <p:nvPr/>
        </p:nvSpPr>
        <p:spPr>
          <a:xfrm>
            <a:off x="3681663" y="844682"/>
            <a:ext cx="4665412" cy="2223770"/>
          </a:xfrm>
          <a:prstGeom prst="rect">
            <a:avLst/>
          </a:prstGeom>
          <a:noFill/>
          <a:ln w="19050" cap="flat" cmpd="sng">
            <a:solidFill>
              <a:srgbClr val="A1C45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7508" tIns="35104" rIns="67508" bIns="35104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zh-CN" sz="2800" dirty="0">
                <a:latin typeface="+mn-ea"/>
              </a:rPr>
              <a:t> </a:t>
            </a:r>
            <a:r>
              <a:rPr lang="zh-CN" altLang="en-US" sz="2800" dirty="0">
                <a:latin typeface="+mn-ea"/>
                <a:cs typeface="楷体" panose="02010609060101010101" pitchFamily="49" charset="-122"/>
                <a:sym typeface="+mn-ea"/>
              </a:rPr>
              <a:t>三名同学玩跳棋</a:t>
            </a:r>
            <a:r>
              <a:rPr lang="en-US" altLang="zh-CN" sz="2800" dirty="0">
                <a:latin typeface="+mn-ea"/>
                <a:cs typeface="楷体" panose="02010609060101010101" pitchFamily="49" charset="-122"/>
                <a:sym typeface="+mn-ea"/>
              </a:rPr>
              <a:t>, </a:t>
            </a:r>
            <a:r>
              <a:rPr lang="zh-CN" altLang="en-US" sz="2800" dirty="0">
                <a:latin typeface="+mn-ea"/>
                <a:cs typeface="楷体" panose="02010609060101010101" pitchFamily="49" charset="-122"/>
                <a:sym typeface="+mn-ea"/>
              </a:rPr>
              <a:t>每人选一种颜色</a:t>
            </a:r>
            <a:r>
              <a:rPr lang="en-US" altLang="zh-CN" sz="2800" dirty="0">
                <a:latin typeface="+mn-ea"/>
                <a:cs typeface="楷体" panose="02010609060101010101" pitchFamily="49" charset="-122"/>
                <a:sym typeface="+mn-ea"/>
              </a:rPr>
              <a:t>,</a:t>
            </a:r>
            <a:r>
              <a:rPr lang="zh-CN" altLang="en-US" sz="2800" dirty="0">
                <a:latin typeface="+mn-ea"/>
                <a:cs typeface="楷体" panose="02010609060101010101" pitchFamily="49" charset="-122"/>
                <a:sym typeface="+mn-ea"/>
              </a:rPr>
              <a:t>指针停在谁选的颜色上谁就先走。小丽选择了红色。你认为这样的方案公平吗？</a:t>
            </a:r>
            <a:endParaRPr lang="zh-CN" altLang="en-US" sz="2800" dirty="0">
              <a:latin typeface="+mn-ea"/>
              <a:cs typeface="楷体" panose="02010609060101010101" pitchFamily="49" charset="-122"/>
            </a:endParaRPr>
          </a:p>
        </p:txBody>
      </p:sp>
      <p:grpSp>
        <p:nvGrpSpPr>
          <p:cNvPr id="20485" name="Group 5"/>
          <p:cNvGrpSpPr/>
          <p:nvPr/>
        </p:nvGrpSpPr>
        <p:grpSpPr>
          <a:xfrm>
            <a:off x="838144" y="756125"/>
            <a:ext cx="2476806" cy="2485141"/>
            <a:chOff x="0" y="0"/>
            <a:chExt cx="2638" cy="2647"/>
          </a:xfrm>
        </p:grpSpPr>
        <p:sp>
          <p:nvSpPr>
            <p:cNvPr id="20496" name="Line 6"/>
            <p:cNvSpPr/>
            <p:nvPr/>
          </p:nvSpPr>
          <p:spPr>
            <a:xfrm flipV="1">
              <a:off x="862" y="152"/>
              <a:ext cx="0" cy="127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20497" name="Picture 7" descr="387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rot="-5400000">
              <a:off x="-24" y="1255"/>
              <a:ext cx="1416" cy="136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498" name="Picture 8" descr="lhr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 rot="5400000" flipH="1">
              <a:off x="1246" y="1255"/>
              <a:ext cx="1416" cy="136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499" name="Picture 9" descr="987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46" y="0"/>
              <a:ext cx="2556" cy="255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0495" name="Rectangle 12"/>
          <p:cNvSpPr/>
          <p:nvPr/>
        </p:nvSpPr>
        <p:spPr>
          <a:xfrm>
            <a:off x="3784884" y="3614245"/>
            <a:ext cx="4458970" cy="500380"/>
          </a:xfrm>
          <a:prstGeom prst="rect">
            <a:avLst/>
          </a:prstGeom>
          <a:noFill/>
          <a:ln w="9525">
            <a:noFill/>
          </a:ln>
        </p:spPr>
        <p:txBody>
          <a:bodyPr wrap="square" lIns="67508" tIns="35104" rIns="67508" bIns="35104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+mn-ea"/>
              </a:rPr>
              <a:t>不公平，因为红色区域多。</a:t>
            </a:r>
          </a:p>
        </p:txBody>
      </p:sp>
      <p:grpSp>
        <p:nvGrpSpPr>
          <p:cNvPr id="4" name="Group 13"/>
          <p:cNvGrpSpPr/>
          <p:nvPr/>
        </p:nvGrpSpPr>
        <p:grpSpPr>
          <a:xfrm>
            <a:off x="1946750" y="1316255"/>
            <a:ext cx="270305" cy="1565865"/>
            <a:chOff x="0" y="0"/>
            <a:chExt cx="227" cy="1315"/>
          </a:xfrm>
        </p:grpSpPr>
        <p:grpSp>
          <p:nvGrpSpPr>
            <p:cNvPr id="20488" name="Group 14"/>
            <p:cNvGrpSpPr/>
            <p:nvPr/>
          </p:nvGrpSpPr>
          <p:grpSpPr>
            <a:xfrm>
              <a:off x="0" y="0"/>
              <a:ext cx="227" cy="726"/>
              <a:chOff x="0" y="0"/>
              <a:chExt cx="227" cy="726"/>
            </a:xfrm>
          </p:grpSpPr>
          <p:sp>
            <p:nvSpPr>
              <p:cNvPr id="82959" name="AutoShape 15"/>
              <p:cNvSpPr>
                <a:spLocks noChangeArrowheads="1"/>
              </p:cNvSpPr>
              <p:nvPr/>
            </p:nvSpPr>
            <p:spPr bwMode="auto">
              <a:xfrm rot="16200000">
                <a:off x="-250" y="249"/>
                <a:ext cx="726" cy="227"/>
              </a:xfrm>
              <a:prstGeom prst="rightArrow">
                <a:avLst>
                  <a:gd name="adj1" fmla="val 50000"/>
                  <a:gd name="adj2" fmla="val 79956"/>
                </a:avLst>
              </a:prstGeom>
              <a:gradFill rotWithShape="1">
                <a:gsLst>
                  <a:gs pos="0">
                    <a:srgbClr val="66FFFF"/>
                  </a:gs>
                  <a:gs pos="50000">
                    <a:schemeClr val="bg1"/>
                  </a:gs>
                  <a:gs pos="100000">
                    <a:srgbClr val="66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lIns="67508" tIns="35104" rIns="67508" bIns="35104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0493" name="Oval 16"/>
              <p:cNvSpPr/>
              <p:nvPr/>
            </p:nvSpPr>
            <p:spPr>
              <a:xfrm>
                <a:off x="90" y="635"/>
                <a:ext cx="46" cy="46"/>
              </a:xfrm>
              <a:prstGeom prst="ellipse">
                <a:avLst/>
              </a:prstGeom>
              <a:solidFill>
                <a:srgbClr val="FF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67508" tIns="35104" rIns="67508" bIns="35104" anchor="ctr"/>
              <a:lstStyle/>
              <a:p>
                <a:endParaRPr lang="zh-CN" altLang="en-US" sz="135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0489" name="Group 17"/>
            <p:cNvGrpSpPr/>
            <p:nvPr/>
          </p:nvGrpSpPr>
          <p:grpSpPr>
            <a:xfrm flipV="1">
              <a:off x="0" y="589"/>
              <a:ext cx="227" cy="726"/>
              <a:chOff x="0" y="0"/>
              <a:chExt cx="227" cy="726"/>
            </a:xfrm>
          </p:grpSpPr>
          <p:sp>
            <p:nvSpPr>
              <p:cNvPr id="20490" name="AutoShape 18"/>
              <p:cNvSpPr/>
              <p:nvPr/>
            </p:nvSpPr>
            <p:spPr>
              <a:xfrm rot="-5400000">
                <a:off x="-249" y="247"/>
                <a:ext cx="726" cy="227"/>
              </a:xfrm>
              <a:prstGeom prst="rightArrow">
                <a:avLst>
                  <a:gd name="adj1" fmla="val 50000"/>
                  <a:gd name="adj2" fmla="val 79955"/>
                </a:avLst>
              </a:prstGeom>
              <a:noFill/>
              <a:ln w="9525">
                <a:noFill/>
              </a:ln>
            </p:spPr>
            <p:txBody>
              <a:bodyPr wrap="none" lIns="67508" tIns="35104" rIns="67508" bIns="35104" anchor="ctr"/>
              <a:lstStyle/>
              <a:p>
                <a:endParaRPr lang="zh-CN" altLang="en-US" sz="135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491" name="Oval 19"/>
              <p:cNvSpPr/>
              <p:nvPr/>
            </p:nvSpPr>
            <p:spPr>
              <a:xfrm>
                <a:off x="90" y="635"/>
                <a:ext cx="46" cy="46"/>
              </a:xfrm>
              <a:prstGeom prst="ellipse">
                <a:avLst/>
              </a:prstGeom>
              <a:noFill/>
              <a:ln w="9525">
                <a:noFill/>
              </a:ln>
            </p:spPr>
            <p:txBody>
              <a:bodyPr wrap="none" lIns="67508" tIns="35104" rIns="67508" bIns="35104" anchor="ctr"/>
              <a:lstStyle/>
              <a:p>
                <a:endParaRPr lang="zh-CN" altLang="en-US" sz="1350" dirty="0">
                  <a:latin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77134" y="3518864"/>
            <a:ext cx="2052891" cy="138367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8" name="Rectangle 4" descr="图片1"/>
          <p:cNvSpPr/>
          <p:nvPr/>
        </p:nvSpPr>
        <p:spPr>
          <a:xfrm>
            <a:off x="4248150" y="992002"/>
            <a:ext cx="4502150" cy="2223770"/>
          </a:xfrm>
          <a:prstGeom prst="rect">
            <a:avLst/>
          </a:prstGeom>
          <a:noFill/>
          <a:ln w="19050" cap="flat" cmpd="sng">
            <a:solidFill>
              <a:srgbClr val="A1C45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7508" tIns="35104" rIns="67508" bIns="35104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三名同学玩跳棋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,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每人选一种颜色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,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指针停在谁选的颜色上谁就先走。小丽选择了红色。你认为这样的方案公平吗？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grpSp>
        <p:nvGrpSpPr>
          <p:cNvPr id="21509" name="Group 5"/>
          <p:cNvGrpSpPr/>
          <p:nvPr/>
        </p:nvGrpSpPr>
        <p:grpSpPr>
          <a:xfrm>
            <a:off x="1547439" y="844390"/>
            <a:ext cx="2476806" cy="2485141"/>
            <a:chOff x="0" y="0"/>
            <a:chExt cx="2638" cy="2647"/>
          </a:xfrm>
        </p:grpSpPr>
        <p:sp>
          <p:nvSpPr>
            <p:cNvPr id="21522" name="Line 6"/>
            <p:cNvSpPr/>
            <p:nvPr/>
          </p:nvSpPr>
          <p:spPr>
            <a:xfrm flipV="1">
              <a:off x="862" y="152"/>
              <a:ext cx="0" cy="127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21523" name="Picture 7" descr="387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 rot="-5400000">
              <a:off x="-24" y="1255"/>
              <a:ext cx="1416" cy="136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524" name="Picture 8" descr="lhr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 rot="5400000" flipH="1">
              <a:off x="1246" y="1255"/>
              <a:ext cx="1416" cy="136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525" name="Picture 9" descr="987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46" y="0"/>
              <a:ext cx="2556" cy="2556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21511" name="Picture 13" descr="kf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726303" y="843199"/>
            <a:ext cx="1305086" cy="13503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3982" name="Picture 14" descr="3842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1471229" y="649780"/>
            <a:ext cx="2636369" cy="2700671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1513" name="Group 15"/>
          <p:cNvGrpSpPr/>
          <p:nvPr/>
        </p:nvGrpSpPr>
        <p:grpSpPr>
          <a:xfrm>
            <a:off x="2627470" y="1330225"/>
            <a:ext cx="270305" cy="1565865"/>
            <a:chOff x="0" y="0"/>
            <a:chExt cx="227" cy="1315"/>
          </a:xfrm>
        </p:grpSpPr>
        <p:grpSp>
          <p:nvGrpSpPr>
            <p:cNvPr id="21514" name="Group 16"/>
            <p:cNvGrpSpPr/>
            <p:nvPr/>
          </p:nvGrpSpPr>
          <p:grpSpPr>
            <a:xfrm>
              <a:off x="0" y="0"/>
              <a:ext cx="227" cy="726"/>
              <a:chOff x="0" y="0"/>
              <a:chExt cx="227" cy="726"/>
            </a:xfrm>
          </p:grpSpPr>
          <p:sp>
            <p:nvSpPr>
              <p:cNvPr id="83985" name="AutoShape 17"/>
              <p:cNvSpPr>
                <a:spLocks noChangeArrowheads="1"/>
              </p:cNvSpPr>
              <p:nvPr/>
            </p:nvSpPr>
            <p:spPr bwMode="auto">
              <a:xfrm rot="16200000">
                <a:off x="-250" y="249"/>
                <a:ext cx="726" cy="227"/>
              </a:xfrm>
              <a:prstGeom prst="rightArrow">
                <a:avLst>
                  <a:gd name="adj1" fmla="val 50000"/>
                  <a:gd name="adj2" fmla="val 79956"/>
                </a:avLst>
              </a:prstGeom>
              <a:gradFill rotWithShape="1">
                <a:gsLst>
                  <a:gs pos="0">
                    <a:srgbClr val="66FFFF"/>
                  </a:gs>
                  <a:gs pos="50000">
                    <a:schemeClr val="bg1"/>
                  </a:gs>
                  <a:gs pos="100000">
                    <a:srgbClr val="66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</a:ln>
              <a:effectLst/>
            </p:spPr>
            <p:txBody>
              <a:bodyPr wrap="none" lIns="67508" tIns="35104" rIns="67508" bIns="35104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519" name="Oval 18"/>
              <p:cNvSpPr/>
              <p:nvPr/>
            </p:nvSpPr>
            <p:spPr>
              <a:xfrm>
                <a:off x="90" y="635"/>
                <a:ext cx="46" cy="46"/>
              </a:xfrm>
              <a:prstGeom prst="ellipse">
                <a:avLst/>
              </a:prstGeom>
              <a:solidFill>
                <a:srgbClr val="FF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67508" tIns="35104" rIns="67508" bIns="35104" anchor="ctr"/>
              <a:lstStyle/>
              <a:p>
                <a:endParaRPr lang="zh-CN" altLang="en-US" sz="135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1515" name="Group 19"/>
            <p:cNvGrpSpPr/>
            <p:nvPr/>
          </p:nvGrpSpPr>
          <p:grpSpPr>
            <a:xfrm flipV="1">
              <a:off x="0" y="589"/>
              <a:ext cx="227" cy="726"/>
              <a:chOff x="0" y="0"/>
              <a:chExt cx="227" cy="726"/>
            </a:xfrm>
          </p:grpSpPr>
          <p:sp>
            <p:nvSpPr>
              <p:cNvPr id="21516" name="AutoShape 20"/>
              <p:cNvSpPr/>
              <p:nvPr/>
            </p:nvSpPr>
            <p:spPr>
              <a:xfrm rot="-5400000">
                <a:off x="-249" y="247"/>
                <a:ext cx="726" cy="227"/>
              </a:xfrm>
              <a:prstGeom prst="rightArrow">
                <a:avLst>
                  <a:gd name="adj1" fmla="val 50000"/>
                  <a:gd name="adj2" fmla="val 79955"/>
                </a:avLst>
              </a:prstGeom>
              <a:noFill/>
              <a:ln w="9525">
                <a:noFill/>
              </a:ln>
            </p:spPr>
            <p:txBody>
              <a:bodyPr wrap="none" lIns="67508" tIns="35104" rIns="67508" bIns="35104" anchor="ctr"/>
              <a:lstStyle/>
              <a:p>
                <a:endParaRPr lang="zh-CN" altLang="en-US" sz="135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1517" name="Oval 21"/>
              <p:cNvSpPr/>
              <p:nvPr/>
            </p:nvSpPr>
            <p:spPr>
              <a:xfrm>
                <a:off x="90" y="635"/>
                <a:ext cx="46" cy="46"/>
              </a:xfrm>
              <a:prstGeom prst="ellipse">
                <a:avLst/>
              </a:prstGeom>
              <a:noFill/>
              <a:ln w="9525">
                <a:noFill/>
              </a:ln>
            </p:spPr>
            <p:txBody>
              <a:bodyPr wrap="none" lIns="67508" tIns="35104" rIns="67508" bIns="35104" anchor="ctr"/>
              <a:lstStyle/>
              <a:p>
                <a:endParaRPr lang="zh-CN" altLang="en-US" sz="1350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21" name="圆角矩形标注 20"/>
          <p:cNvSpPr/>
          <p:nvPr/>
        </p:nvSpPr>
        <p:spPr>
          <a:xfrm>
            <a:off x="4018547" y="3816401"/>
            <a:ext cx="3657600" cy="863526"/>
          </a:xfrm>
          <a:prstGeom prst="wedgeRoundRectCallout">
            <a:avLst>
              <a:gd name="adj1" fmla="val -19644"/>
              <a:gd name="adj2" fmla="val 73244"/>
              <a:gd name="adj3" fmla="val 16667"/>
            </a:avLst>
          </a:prstGeom>
          <a:noFill/>
          <a:ln w="19050"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2400" dirty="0">
              <a:latin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38573" y="3926934"/>
            <a:ext cx="3791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这样设计转盘公平吗？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2201779" y="866274"/>
            <a:ext cx="6448926" cy="2923674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3000"/>
            </a:schemeClr>
          </a:solidFill>
          <a:ln w="19050"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dirty="0"/>
          </a:p>
        </p:txBody>
      </p:sp>
      <p:sp>
        <p:nvSpPr>
          <p:cNvPr id="3" name="文本框 2"/>
          <p:cNvSpPr txBox="1"/>
          <p:nvPr/>
        </p:nvSpPr>
        <p:spPr>
          <a:xfrm>
            <a:off x="2653665" y="1046612"/>
            <a:ext cx="5488305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只有做到可能性相同，才能保证游戏公平，根据可能性的大小分析判断游戏规则是否公平，有助于我们在日常生活中更好落实公平公正的原则。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Box 9"/>
          <p:cNvSpPr txBox="1">
            <a:spLocks noChangeArrowheads="1"/>
          </p:cNvSpPr>
          <p:nvPr/>
        </p:nvSpPr>
        <p:spPr bwMode="auto">
          <a:xfrm>
            <a:off x="395288" y="668522"/>
            <a:ext cx="8677275" cy="499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2800" spc="-75" dirty="0">
                <a:latin typeface="+mn-ea"/>
                <a:sym typeface="+mn-ea"/>
              </a:rPr>
              <a:t>1.</a:t>
            </a:r>
            <a:r>
              <a:rPr lang="zh-CN" altLang="en-US" sz="2800" spc="-75" dirty="0">
                <a:latin typeface="+mn-ea"/>
                <a:sym typeface="+mn-ea"/>
              </a:rPr>
              <a:t>淘气和笑笑决定用抛图钉的方式来决定谁去看球赛。</a:t>
            </a:r>
          </a:p>
        </p:txBody>
      </p:sp>
      <p:sp>
        <p:nvSpPr>
          <p:cNvPr id="10243" name="TextBox 9"/>
          <p:cNvSpPr txBox="1">
            <a:spLocks noChangeArrowheads="1"/>
          </p:cNvSpPr>
          <p:nvPr/>
        </p:nvSpPr>
        <p:spPr bwMode="auto">
          <a:xfrm>
            <a:off x="652410" y="1168659"/>
            <a:ext cx="7993063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/>
            <a:r>
              <a:rPr lang="zh-CN" altLang="en-US" sz="2400" dirty="0">
                <a:latin typeface="+mn-ea"/>
                <a:ea typeface="+mn-ea"/>
              </a:rPr>
              <a:t>⑴先猜一猜，这个游戏公平吗？</a:t>
            </a:r>
            <a:endParaRPr lang="en-US" altLang="zh-CN" sz="2400" dirty="0">
              <a:latin typeface="+mn-ea"/>
              <a:ea typeface="+mn-ea"/>
            </a:endParaRPr>
          </a:p>
          <a:p>
            <a:pPr eaLnBrk="1" fontAlgn="auto" hangingPunct="1"/>
            <a:r>
              <a:rPr lang="zh-CN" altLang="en-US" sz="2400" dirty="0">
                <a:latin typeface="+mn-ea"/>
                <a:ea typeface="+mn-ea"/>
              </a:rPr>
              <a:t>⑵同桌合作抛图钉，每人重复抛</a:t>
            </a:r>
            <a:r>
              <a:rPr lang="en-US" altLang="zh-CN" sz="2400" dirty="0">
                <a:latin typeface="+mn-ea"/>
                <a:ea typeface="+mn-ea"/>
              </a:rPr>
              <a:t>10</a:t>
            </a:r>
            <a:r>
              <a:rPr lang="zh-CN" altLang="en-US" sz="2400" dirty="0">
                <a:latin typeface="+mn-ea"/>
                <a:ea typeface="+mn-ea"/>
              </a:rPr>
              <a:t>次，并记录</a:t>
            </a:r>
            <a:r>
              <a:rPr lang="zh-CN" altLang="en-US" sz="2400" dirty="0" smtClean="0">
                <a:latin typeface="+mn-ea"/>
                <a:ea typeface="+mn-ea"/>
              </a:rPr>
              <a:t>结果</a:t>
            </a:r>
            <a:r>
              <a:rPr lang="zh-CN" altLang="en-US" sz="2400" dirty="0">
                <a:latin typeface="+mn-ea"/>
                <a:ea typeface="+mn-ea"/>
              </a:rPr>
              <a:t>。汇总全班试验结果，说一说这个游戏</a:t>
            </a:r>
            <a:r>
              <a:rPr lang="zh-CN" altLang="en-US" sz="2400" dirty="0" smtClean="0">
                <a:latin typeface="+mn-ea"/>
                <a:ea typeface="+mn-ea"/>
              </a:rPr>
              <a:t>公平</a:t>
            </a:r>
            <a:r>
              <a:rPr lang="zh-CN" altLang="en-US" sz="2400" dirty="0">
                <a:latin typeface="+mn-ea"/>
                <a:ea typeface="+mn-ea"/>
              </a:rPr>
              <a:t>吗？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06600" y="2869324"/>
            <a:ext cx="5267325" cy="171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1545916" y="1209220"/>
            <a:ext cx="1939925" cy="49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FF0000"/>
                </a:solidFill>
                <a:latin typeface="+mn-ea"/>
                <a:ea typeface="+mn-ea"/>
              </a:rPr>
              <a:t>⑴不公平</a:t>
            </a:r>
          </a:p>
        </p:txBody>
      </p:sp>
      <p:sp>
        <p:nvSpPr>
          <p:cNvPr id="6" name="文本框 2"/>
          <p:cNvSpPr txBox="1">
            <a:spLocks noChangeArrowheads="1"/>
          </p:cNvSpPr>
          <p:nvPr/>
        </p:nvSpPr>
        <p:spPr bwMode="auto">
          <a:xfrm>
            <a:off x="1545917" y="1889337"/>
            <a:ext cx="6137992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FF0000"/>
                </a:solidFill>
                <a:latin typeface="+mn-ea"/>
                <a:ea typeface="+mn-ea"/>
              </a:rPr>
              <a:t>⑵</a:t>
            </a:r>
            <a:r>
              <a:rPr lang="zh-CN" altLang="zh-CN" sz="2800" dirty="0">
                <a:solidFill>
                  <a:srgbClr val="FF0000"/>
                </a:solidFill>
                <a:latin typeface="+mn-ea"/>
                <a:ea typeface="+mn-ea"/>
              </a:rPr>
              <a:t>因为</a:t>
            </a:r>
            <a:r>
              <a:rPr lang="zh-CN" altLang="en-US" sz="2800" dirty="0">
                <a:solidFill>
                  <a:srgbClr val="FF0000"/>
                </a:solidFill>
                <a:latin typeface="+mn-ea"/>
                <a:ea typeface="+mn-ea"/>
              </a:rPr>
              <a:t>图钉</a:t>
            </a:r>
            <a:r>
              <a:rPr lang="zh-CN" altLang="zh-CN" sz="2800" dirty="0">
                <a:solidFill>
                  <a:srgbClr val="FF0000"/>
                </a:solidFill>
                <a:latin typeface="+mn-ea"/>
                <a:ea typeface="+mn-ea"/>
              </a:rPr>
              <a:t>上下面受力不均匀</a:t>
            </a:r>
            <a:r>
              <a:rPr lang="en-US" altLang="zh-CN" sz="2800" dirty="0">
                <a:solidFill>
                  <a:srgbClr val="FF0000"/>
                </a:solidFill>
                <a:latin typeface="+mn-ea"/>
                <a:ea typeface="+mn-ea"/>
              </a:rPr>
              <a:t>,</a:t>
            </a:r>
            <a:r>
              <a:rPr lang="zh-CN" altLang="zh-CN" sz="2800" dirty="0">
                <a:solidFill>
                  <a:srgbClr val="FF0000"/>
                </a:solidFill>
                <a:latin typeface="+mn-ea"/>
                <a:ea typeface="+mn-ea"/>
              </a:rPr>
              <a:t>所以这个游戏是不公平的。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10" descr="201002083949156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86779" y="478425"/>
            <a:ext cx="5213757" cy="25834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Rectangle 13"/>
          <p:cNvSpPr/>
          <p:nvPr/>
        </p:nvSpPr>
        <p:spPr>
          <a:xfrm>
            <a:off x="384175" y="3556399"/>
            <a:ext cx="8253730" cy="809557"/>
          </a:xfrm>
          <a:prstGeom prst="rect">
            <a:avLst/>
          </a:prstGeom>
          <a:noFill/>
          <a:ln w="9525">
            <a:noFill/>
          </a:ln>
        </p:spPr>
        <p:txBody>
          <a:bodyPr wrap="square" lIns="67508" tIns="35104" rIns="67508" bIns="35104" anchor="ctr">
            <a:spAutoFit/>
          </a:bodyPr>
          <a:lstStyle/>
          <a:p>
            <a:pPr fontAlgn="auto"/>
            <a:r>
              <a:rPr lang="zh-CN" altLang="en-US" sz="2400" dirty="0">
                <a:latin typeface="+mn-ea"/>
              </a:rPr>
              <a:t>学校对面开了家新的小卖部，小卖部的老板想搞一个转盘抽奖的活动。请你替设计合适的方案，并说说为什么。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273651" y="805604"/>
            <a:ext cx="6982301" cy="3081814"/>
          </a:xfrm>
          <a:prstGeom prst="roundRect">
            <a:avLst/>
          </a:prstGeom>
          <a:ln w="19050">
            <a:solidFill>
              <a:srgbClr val="A1C4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文本框 3"/>
          <p:cNvSpPr txBox="1"/>
          <p:nvPr/>
        </p:nvSpPr>
        <p:spPr>
          <a:xfrm>
            <a:off x="1518285" y="972655"/>
            <a:ext cx="67075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1．根据生活经验和试验数据，能设计对双方都公平的游戏规则。</a:t>
            </a:r>
          </a:p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2．通过游戏活动，体验事件发生的等可能性和游戏规则的公平性。</a:t>
            </a:r>
          </a:p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3．通过创设教学情景，让学生参与活动，在活动中获得直观感受。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15" descr="未命名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93855" y="2031589"/>
            <a:ext cx="3511586" cy="26458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2" name="Picture 16" descr="201002083949156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99064" y="280649"/>
            <a:ext cx="2214836" cy="21064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17"/>
          <p:cNvGrpSpPr/>
          <p:nvPr/>
        </p:nvGrpSpPr>
        <p:grpSpPr>
          <a:xfrm>
            <a:off x="2844190" y="2572200"/>
            <a:ext cx="270305" cy="1565866"/>
            <a:chOff x="4105" y="1480"/>
            <a:chExt cx="227" cy="1315"/>
          </a:xfrm>
        </p:grpSpPr>
        <p:grpSp>
          <p:nvGrpSpPr>
            <p:cNvPr id="17436" name="Group 18"/>
            <p:cNvGrpSpPr/>
            <p:nvPr/>
          </p:nvGrpSpPr>
          <p:grpSpPr>
            <a:xfrm>
              <a:off x="4105" y="1480"/>
              <a:ext cx="227" cy="726"/>
              <a:chOff x="4105" y="1480"/>
              <a:chExt cx="227" cy="726"/>
            </a:xfrm>
          </p:grpSpPr>
          <p:sp>
            <p:nvSpPr>
              <p:cNvPr id="120851" name="AutoShape 19"/>
              <p:cNvSpPr>
                <a:spLocks noChangeArrowheads="1"/>
              </p:cNvSpPr>
              <p:nvPr/>
            </p:nvSpPr>
            <p:spPr bwMode="auto">
              <a:xfrm rot="-5400000">
                <a:off x="3855" y="1731"/>
                <a:ext cx="726" cy="227"/>
              </a:xfrm>
              <a:prstGeom prst="rightArrow">
                <a:avLst>
                  <a:gd name="adj1" fmla="val 50000"/>
                  <a:gd name="adj2" fmla="val 79956"/>
                </a:avLst>
              </a:prstGeom>
              <a:gradFill rotWithShape="1">
                <a:gsLst>
                  <a:gs pos="0">
                    <a:srgbClr val="66FFFF"/>
                  </a:gs>
                  <a:gs pos="50000">
                    <a:schemeClr val="bg1"/>
                  </a:gs>
                  <a:gs pos="100000">
                    <a:srgbClr val="66FFFF"/>
                  </a:gs>
                </a:gsLst>
                <a:lin ang="0" scaled="1"/>
              </a:gradFill>
              <a:ln w="9525" algn="ctr">
                <a:solidFill>
                  <a:schemeClr val="tx1"/>
                </a:solidFill>
                <a:miter lim="800000"/>
              </a:ln>
              <a:effectLst/>
            </p:spPr>
            <p:txBody>
              <a:bodyPr wrap="none" lIns="67508" tIns="35104" rIns="67508" bIns="35104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441" name="Oval 20"/>
              <p:cNvSpPr/>
              <p:nvPr/>
            </p:nvSpPr>
            <p:spPr>
              <a:xfrm>
                <a:off x="4195" y="2115"/>
                <a:ext cx="46" cy="46"/>
              </a:xfrm>
              <a:prstGeom prst="ellipse">
                <a:avLst/>
              </a:prstGeom>
              <a:solidFill>
                <a:srgbClr val="FF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67508" tIns="35104" rIns="67508" bIns="35104" anchor="ctr"/>
              <a:lstStyle/>
              <a:p>
                <a:endParaRPr lang="zh-CN" altLang="en-US" sz="135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7437" name="Group 21"/>
            <p:cNvGrpSpPr/>
            <p:nvPr/>
          </p:nvGrpSpPr>
          <p:grpSpPr>
            <a:xfrm flipV="1">
              <a:off x="4105" y="2069"/>
              <a:ext cx="227" cy="726"/>
              <a:chOff x="4105" y="1480"/>
              <a:chExt cx="227" cy="726"/>
            </a:xfrm>
          </p:grpSpPr>
          <p:sp>
            <p:nvSpPr>
              <p:cNvPr id="17438" name="AutoShape 22"/>
              <p:cNvSpPr/>
              <p:nvPr/>
            </p:nvSpPr>
            <p:spPr>
              <a:xfrm rot="-5400000">
                <a:off x="3855" y="1729"/>
                <a:ext cx="726" cy="227"/>
              </a:xfrm>
              <a:prstGeom prst="rightArrow">
                <a:avLst>
                  <a:gd name="adj1" fmla="val 50000"/>
                  <a:gd name="adj2" fmla="val 79955"/>
                </a:avLst>
              </a:prstGeom>
              <a:noFill/>
              <a:ln w="9525">
                <a:noFill/>
              </a:ln>
            </p:spPr>
            <p:txBody>
              <a:bodyPr wrap="none" lIns="67508" tIns="35104" rIns="67508" bIns="35104" anchor="ctr"/>
              <a:lstStyle/>
              <a:p>
                <a:endParaRPr lang="zh-CN" altLang="en-US" sz="135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439" name="Oval 23"/>
              <p:cNvSpPr/>
              <p:nvPr/>
            </p:nvSpPr>
            <p:spPr>
              <a:xfrm>
                <a:off x="4195" y="2115"/>
                <a:ext cx="46" cy="46"/>
              </a:xfrm>
              <a:prstGeom prst="ellipse">
                <a:avLst/>
              </a:prstGeom>
              <a:noFill/>
              <a:ln w="9525">
                <a:noFill/>
              </a:ln>
            </p:spPr>
            <p:txBody>
              <a:bodyPr wrap="none" lIns="67508" tIns="35104" rIns="67508" bIns="35104" anchor="ctr"/>
              <a:lstStyle/>
              <a:p>
                <a:endParaRPr lang="zh-CN" altLang="en-US" sz="1350" dirty="0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7414" name="Picture 2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086165" y="2356671"/>
            <a:ext cx="1567056" cy="189928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0857" name="Text Box 25"/>
          <p:cNvSpPr txBox="1"/>
          <p:nvPr/>
        </p:nvSpPr>
        <p:spPr>
          <a:xfrm>
            <a:off x="3359150" y="465587"/>
            <a:ext cx="5596890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/>
            <a:r>
              <a:rPr lang="en-US" altLang="zh-CN" sz="2400" dirty="0">
                <a:solidFill>
                  <a:schemeClr val="tx1"/>
                </a:solidFill>
                <a:latin typeface="+mn-ea"/>
                <a:cs typeface="楷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cs typeface="楷体" panose="02010609060101010101" pitchFamily="49" charset="-122"/>
              </a:rPr>
              <a:t>如果你是老板，你怎样设计转盘？</a:t>
            </a:r>
          </a:p>
          <a:p>
            <a:pPr fontAlgn="auto"/>
            <a:r>
              <a:rPr lang="en-US" altLang="zh-CN" sz="2400" dirty="0">
                <a:solidFill>
                  <a:schemeClr val="tx1"/>
                </a:solidFill>
                <a:latin typeface="+mn-ea"/>
                <a:cs typeface="楷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cs typeface="楷体" panose="02010609060101010101" pitchFamily="49" charset="-122"/>
              </a:rPr>
              <a:t>如果你是顾客你怎样设计转盘？</a:t>
            </a:r>
          </a:p>
          <a:p>
            <a:pPr fontAlgn="auto"/>
            <a:r>
              <a:rPr lang="en-US" altLang="zh-CN" sz="2400" dirty="0">
                <a:solidFill>
                  <a:schemeClr val="tx1"/>
                </a:solidFill>
                <a:latin typeface="+mn-ea"/>
                <a:cs typeface="楷体" panose="02010609060101010101" pitchFamily="49" charset="-122"/>
              </a:rPr>
              <a:t>3.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cs typeface="楷体" panose="02010609060101010101" pitchFamily="49" charset="-122"/>
              </a:rPr>
              <a:t>如果站在公平公正的角度上又该怎样设计？</a:t>
            </a:r>
          </a:p>
        </p:txBody>
      </p:sp>
      <p:grpSp>
        <p:nvGrpSpPr>
          <p:cNvPr id="5" name="Group 26"/>
          <p:cNvGrpSpPr/>
          <p:nvPr/>
        </p:nvGrpSpPr>
        <p:grpSpPr>
          <a:xfrm>
            <a:off x="4733945" y="2625785"/>
            <a:ext cx="270306" cy="1565865"/>
            <a:chOff x="4105" y="1480"/>
            <a:chExt cx="227" cy="1315"/>
          </a:xfrm>
        </p:grpSpPr>
        <p:grpSp>
          <p:nvGrpSpPr>
            <p:cNvPr id="17430" name="Group 27"/>
            <p:cNvGrpSpPr/>
            <p:nvPr/>
          </p:nvGrpSpPr>
          <p:grpSpPr>
            <a:xfrm>
              <a:off x="4105" y="1480"/>
              <a:ext cx="227" cy="726"/>
              <a:chOff x="4105" y="1480"/>
              <a:chExt cx="227" cy="726"/>
            </a:xfrm>
          </p:grpSpPr>
          <p:sp>
            <p:nvSpPr>
              <p:cNvPr id="120860" name="AutoShape 28"/>
              <p:cNvSpPr>
                <a:spLocks noChangeArrowheads="1"/>
              </p:cNvSpPr>
              <p:nvPr/>
            </p:nvSpPr>
            <p:spPr bwMode="auto">
              <a:xfrm rot="-5400000">
                <a:off x="3856" y="1731"/>
                <a:ext cx="726" cy="227"/>
              </a:xfrm>
              <a:prstGeom prst="rightArrow">
                <a:avLst>
                  <a:gd name="adj1" fmla="val 50000"/>
                  <a:gd name="adj2" fmla="val 79956"/>
                </a:avLst>
              </a:prstGeom>
              <a:gradFill rotWithShape="1">
                <a:gsLst>
                  <a:gs pos="0">
                    <a:srgbClr val="66FFFF"/>
                  </a:gs>
                  <a:gs pos="50000">
                    <a:schemeClr val="bg1"/>
                  </a:gs>
                  <a:gs pos="100000">
                    <a:srgbClr val="66FFFF"/>
                  </a:gs>
                </a:gsLst>
                <a:lin ang="0" scaled="1"/>
              </a:gradFill>
              <a:ln w="9525" algn="ctr">
                <a:solidFill>
                  <a:schemeClr val="tx1"/>
                </a:solidFill>
                <a:miter lim="800000"/>
              </a:ln>
              <a:effectLst/>
            </p:spPr>
            <p:txBody>
              <a:bodyPr wrap="none" lIns="67508" tIns="35104" rIns="67508" bIns="35104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435" name="Oval 29"/>
              <p:cNvSpPr/>
              <p:nvPr/>
            </p:nvSpPr>
            <p:spPr>
              <a:xfrm>
                <a:off x="4195" y="2115"/>
                <a:ext cx="46" cy="46"/>
              </a:xfrm>
              <a:prstGeom prst="ellipse">
                <a:avLst/>
              </a:prstGeom>
              <a:solidFill>
                <a:srgbClr val="FF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67508" tIns="35104" rIns="67508" bIns="35104" anchor="ctr"/>
              <a:lstStyle/>
              <a:p>
                <a:endParaRPr lang="zh-CN" altLang="en-US" sz="135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7431" name="Group 30"/>
            <p:cNvGrpSpPr/>
            <p:nvPr/>
          </p:nvGrpSpPr>
          <p:grpSpPr>
            <a:xfrm flipV="1">
              <a:off x="4105" y="2069"/>
              <a:ext cx="227" cy="726"/>
              <a:chOff x="4105" y="1480"/>
              <a:chExt cx="227" cy="726"/>
            </a:xfrm>
          </p:grpSpPr>
          <p:sp>
            <p:nvSpPr>
              <p:cNvPr id="17432" name="AutoShape 31"/>
              <p:cNvSpPr/>
              <p:nvPr/>
            </p:nvSpPr>
            <p:spPr>
              <a:xfrm rot="-5400000">
                <a:off x="3855" y="1729"/>
                <a:ext cx="726" cy="227"/>
              </a:xfrm>
              <a:prstGeom prst="rightArrow">
                <a:avLst>
                  <a:gd name="adj1" fmla="val 50000"/>
                  <a:gd name="adj2" fmla="val 79955"/>
                </a:avLst>
              </a:prstGeom>
              <a:noFill/>
              <a:ln w="9525">
                <a:noFill/>
              </a:ln>
            </p:spPr>
            <p:txBody>
              <a:bodyPr wrap="none" lIns="67508" tIns="35104" rIns="67508" bIns="35104" anchor="ctr"/>
              <a:lstStyle/>
              <a:p>
                <a:endParaRPr lang="zh-CN" altLang="en-US" sz="135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433" name="Oval 32"/>
              <p:cNvSpPr/>
              <p:nvPr/>
            </p:nvSpPr>
            <p:spPr>
              <a:xfrm>
                <a:off x="4195" y="2115"/>
                <a:ext cx="46" cy="46"/>
              </a:xfrm>
              <a:prstGeom prst="ellipse">
                <a:avLst/>
              </a:prstGeom>
              <a:noFill/>
              <a:ln w="9525">
                <a:noFill/>
              </a:ln>
            </p:spPr>
            <p:txBody>
              <a:bodyPr wrap="none" lIns="67508" tIns="35104" rIns="67508" bIns="35104" anchor="ctr"/>
              <a:lstStyle/>
              <a:p>
                <a:endParaRPr lang="zh-CN" altLang="en-US" sz="1350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7417" name="Text Box 33"/>
          <p:cNvSpPr txBox="1"/>
          <p:nvPr/>
        </p:nvSpPr>
        <p:spPr>
          <a:xfrm>
            <a:off x="4139750" y="3381925"/>
            <a:ext cx="800199" cy="610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350" b="1" dirty="0">
                <a:latin typeface="Arial" panose="020B0604020202020204" pitchFamily="34" charset="0"/>
              </a:rPr>
              <a:t>谢谢</a:t>
            </a:r>
          </a:p>
          <a:p>
            <a:pPr algn="ctr">
              <a:spcBef>
                <a:spcPct val="50000"/>
              </a:spcBef>
            </a:pPr>
            <a:r>
              <a:rPr lang="zh-CN" altLang="en-US" sz="1350" b="1" dirty="0">
                <a:latin typeface="Arial" panose="020B0604020202020204" pitchFamily="34" charset="0"/>
              </a:rPr>
              <a:t>惠顾</a:t>
            </a:r>
          </a:p>
        </p:txBody>
      </p:sp>
      <p:sp>
        <p:nvSpPr>
          <p:cNvPr id="17418" name="Text Box 34"/>
          <p:cNvSpPr txBox="1"/>
          <p:nvPr/>
        </p:nvSpPr>
        <p:spPr>
          <a:xfrm>
            <a:off x="4356471" y="2950865"/>
            <a:ext cx="485835" cy="2990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1350" dirty="0">
              <a:latin typeface="Arial" panose="020B0604020202020204" pitchFamily="34" charset="0"/>
            </a:endParaRPr>
          </a:p>
        </p:txBody>
      </p:sp>
      <p:sp>
        <p:nvSpPr>
          <p:cNvPr id="17419" name="Text Box 35"/>
          <p:cNvSpPr txBox="1"/>
          <p:nvPr/>
        </p:nvSpPr>
        <p:spPr>
          <a:xfrm>
            <a:off x="4301695" y="2896090"/>
            <a:ext cx="400099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中</a:t>
            </a:r>
          </a:p>
        </p:txBody>
      </p:sp>
      <p:sp>
        <p:nvSpPr>
          <p:cNvPr id="17420" name="Text Box 36"/>
          <p:cNvSpPr txBox="1"/>
          <p:nvPr/>
        </p:nvSpPr>
        <p:spPr>
          <a:xfrm>
            <a:off x="5004251" y="3490285"/>
            <a:ext cx="400099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了</a:t>
            </a:r>
          </a:p>
        </p:txBody>
      </p:sp>
      <p:sp>
        <p:nvSpPr>
          <p:cNvPr id="17421" name="Text Box 37"/>
          <p:cNvSpPr txBox="1"/>
          <p:nvPr/>
        </p:nvSpPr>
        <p:spPr>
          <a:xfrm>
            <a:off x="5004251" y="2896090"/>
            <a:ext cx="400099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奖</a:t>
            </a:r>
          </a:p>
        </p:txBody>
      </p:sp>
      <p:pic>
        <p:nvPicPr>
          <p:cNvPr id="17422" name="Picture 38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652031" y="2518616"/>
            <a:ext cx="1944530" cy="1834979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" name="Group 39"/>
          <p:cNvGrpSpPr/>
          <p:nvPr/>
        </p:nvGrpSpPr>
        <p:grpSpPr>
          <a:xfrm>
            <a:off x="6516531" y="2625785"/>
            <a:ext cx="270305" cy="1565865"/>
            <a:chOff x="4105" y="1480"/>
            <a:chExt cx="227" cy="1315"/>
          </a:xfrm>
        </p:grpSpPr>
        <p:grpSp>
          <p:nvGrpSpPr>
            <p:cNvPr id="17424" name="Group 40"/>
            <p:cNvGrpSpPr/>
            <p:nvPr/>
          </p:nvGrpSpPr>
          <p:grpSpPr>
            <a:xfrm>
              <a:off x="4105" y="1480"/>
              <a:ext cx="227" cy="726"/>
              <a:chOff x="4105" y="1480"/>
              <a:chExt cx="227" cy="726"/>
            </a:xfrm>
          </p:grpSpPr>
          <p:sp>
            <p:nvSpPr>
              <p:cNvPr id="120873" name="AutoShape 41"/>
              <p:cNvSpPr>
                <a:spLocks noChangeArrowheads="1"/>
              </p:cNvSpPr>
              <p:nvPr/>
            </p:nvSpPr>
            <p:spPr bwMode="auto">
              <a:xfrm rot="-5400000">
                <a:off x="3855" y="1731"/>
                <a:ext cx="726" cy="227"/>
              </a:xfrm>
              <a:prstGeom prst="rightArrow">
                <a:avLst>
                  <a:gd name="adj1" fmla="val 50000"/>
                  <a:gd name="adj2" fmla="val 79956"/>
                </a:avLst>
              </a:prstGeom>
              <a:gradFill rotWithShape="1">
                <a:gsLst>
                  <a:gs pos="0">
                    <a:srgbClr val="66FFFF"/>
                  </a:gs>
                  <a:gs pos="50000">
                    <a:schemeClr val="bg1"/>
                  </a:gs>
                  <a:gs pos="100000">
                    <a:srgbClr val="66FFFF"/>
                  </a:gs>
                </a:gsLst>
                <a:lin ang="0" scaled="1"/>
              </a:gradFill>
              <a:ln w="9525" algn="ctr">
                <a:solidFill>
                  <a:schemeClr val="tx1"/>
                </a:solidFill>
                <a:miter lim="800000"/>
              </a:ln>
              <a:effectLst/>
            </p:spPr>
            <p:txBody>
              <a:bodyPr wrap="none" lIns="67508" tIns="35104" rIns="67508" bIns="35104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429" name="Oval 42"/>
              <p:cNvSpPr/>
              <p:nvPr/>
            </p:nvSpPr>
            <p:spPr>
              <a:xfrm>
                <a:off x="4195" y="2115"/>
                <a:ext cx="46" cy="46"/>
              </a:xfrm>
              <a:prstGeom prst="ellipse">
                <a:avLst/>
              </a:prstGeom>
              <a:solidFill>
                <a:srgbClr val="FF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67508" tIns="35104" rIns="67508" bIns="35104" anchor="ctr"/>
              <a:lstStyle/>
              <a:p>
                <a:endParaRPr lang="zh-CN" altLang="en-US" sz="135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7425" name="Group 43"/>
            <p:cNvGrpSpPr/>
            <p:nvPr/>
          </p:nvGrpSpPr>
          <p:grpSpPr>
            <a:xfrm flipV="1">
              <a:off x="4105" y="2069"/>
              <a:ext cx="227" cy="726"/>
              <a:chOff x="4105" y="1480"/>
              <a:chExt cx="227" cy="726"/>
            </a:xfrm>
          </p:grpSpPr>
          <p:sp>
            <p:nvSpPr>
              <p:cNvPr id="17426" name="AutoShape 44"/>
              <p:cNvSpPr/>
              <p:nvPr/>
            </p:nvSpPr>
            <p:spPr>
              <a:xfrm rot="-5400000">
                <a:off x="3855" y="1729"/>
                <a:ext cx="726" cy="227"/>
              </a:xfrm>
              <a:prstGeom prst="rightArrow">
                <a:avLst>
                  <a:gd name="adj1" fmla="val 50000"/>
                  <a:gd name="adj2" fmla="val 79955"/>
                </a:avLst>
              </a:prstGeom>
              <a:noFill/>
              <a:ln w="9525">
                <a:noFill/>
              </a:ln>
            </p:spPr>
            <p:txBody>
              <a:bodyPr wrap="none" lIns="67508" tIns="35104" rIns="67508" bIns="35104" anchor="ctr"/>
              <a:lstStyle/>
              <a:p>
                <a:endParaRPr lang="zh-CN" altLang="en-US" sz="135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7427" name="Oval 45"/>
              <p:cNvSpPr/>
              <p:nvPr/>
            </p:nvSpPr>
            <p:spPr>
              <a:xfrm>
                <a:off x="4195" y="2115"/>
                <a:ext cx="46" cy="46"/>
              </a:xfrm>
              <a:prstGeom prst="ellipse">
                <a:avLst/>
              </a:prstGeom>
              <a:noFill/>
              <a:ln w="9525">
                <a:noFill/>
              </a:ln>
            </p:spPr>
            <p:txBody>
              <a:bodyPr wrap="none" lIns="67508" tIns="35104" rIns="67508" bIns="35104" anchor="ctr"/>
              <a:lstStyle/>
              <a:p>
                <a:endParaRPr lang="zh-CN" altLang="en-US" sz="1350" dirty="0">
                  <a:latin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20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5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/>
          <p:nvPr/>
        </p:nvSpPr>
        <p:spPr>
          <a:xfrm>
            <a:off x="4690110" y="1014095"/>
            <a:ext cx="3716655" cy="931545"/>
          </a:xfrm>
          <a:prstGeom prst="rect">
            <a:avLst/>
          </a:prstGeom>
          <a:noFill/>
          <a:ln w="9525">
            <a:noFill/>
          </a:ln>
        </p:spPr>
        <p:txBody>
          <a:bodyPr wrap="square" lIns="67508" tIns="35104" rIns="67508" bIns="35104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+mn-ea"/>
              </a:rPr>
              <a:t>方案二：</a:t>
            </a:r>
            <a:r>
              <a:rPr lang="zh-CN" altLang="en-US" sz="2800" dirty="0">
                <a:latin typeface="+mn-ea"/>
              </a:rPr>
              <a:t>转转盘。指针指到红色区域即中奖。</a:t>
            </a:r>
          </a:p>
        </p:txBody>
      </p:sp>
      <p:sp>
        <p:nvSpPr>
          <p:cNvPr id="16388" name="Rectangle 4"/>
          <p:cNvSpPr/>
          <p:nvPr/>
        </p:nvSpPr>
        <p:spPr>
          <a:xfrm>
            <a:off x="565150" y="1014095"/>
            <a:ext cx="3798570" cy="931545"/>
          </a:xfrm>
          <a:prstGeom prst="rect">
            <a:avLst/>
          </a:prstGeom>
          <a:noFill/>
          <a:ln w="9525">
            <a:noFill/>
          </a:ln>
        </p:spPr>
        <p:txBody>
          <a:bodyPr wrap="square" lIns="67508" tIns="35104" rIns="67508" bIns="35104">
            <a:spAutoFit/>
          </a:bodyPr>
          <a:lstStyle/>
          <a:p>
            <a:pPr algn="ctr"/>
            <a:r>
              <a:rPr lang="zh-CN" altLang="en-US" sz="2800" dirty="0">
                <a:solidFill>
                  <a:srgbClr val="FF0000"/>
                </a:solidFill>
                <a:latin typeface="+mn-ea"/>
              </a:rPr>
              <a:t>方案一：</a:t>
            </a:r>
            <a:r>
              <a:rPr lang="zh-CN" altLang="en-US" sz="2800" dirty="0">
                <a:latin typeface="+mn-ea"/>
              </a:rPr>
              <a:t>转转盘。指针指到红色区域即中奖。</a:t>
            </a:r>
          </a:p>
        </p:txBody>
      </p:sp>
      <p:pic>
        <p:nvPicPr>
          <p:cNvPr id="16389" name="Picture 5" descr="38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51360" y="2518616"/>
            <a:ext cx="528703" cy="52155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0" name="Picture 6" descr="6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411940" y="2031589"/>
            <a:ext cx="1128852" cy="63349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91" name="Line 7"/>
          <p:cNvSpPr/>
          <p:nvPr/>
        </p:nvSpPr>
        <p:spPr>
          <a:xfrm flipV="1">
            <a:off x="2959695" y="2081602"/>
            <a:ext cx="0" cy="47035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2" name="Oval 8"/>
          <p:cNvSpPr/>
          <p:nvPr/>
        </p:nvSpPr>
        <p:spPr>
          <a:xfrm>
            <a:off x="2464334" y="2081602"/>
            <a:ext cx="990722" cy="941901"/>
          </a:xfrm>
          <a:prstGeom prst="ellipse">
            <a:avLst/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lIns="67508" tIns="35104" rIns="67508" bIns="35104" anchor="ctr"/>
          <a:lstStyle/>
          <a:p>
            <a:endParaRPr lang="zh-CN" altLang="en-US" sz="1350" dirty="0">
              <a:latin typeface="Arial" panose="020B0604020202020204" pitchFamily="34" charset="0"/>
            </a:endParaRPr>
          </a:p>
        </p:txBody>
      </p:sp>
      <p:grpSp>
        <p:nvGrpSpPr>
          <p:cNvPr id="16393" name="Group 9"/>
          <p:cNvGrpSpPr/>
          <p:nvPr/>
        </p:nvGrpSpPr>
        <p:grpSpPr>
          <a:xfrm>
            <a:off x="2906110" y="2284033"/>
            <a:ext cx="97643" cy="537039"/>
            <a:chOff x="1481" y="1918"/>
            <a:chExt cx="82" cy="451"/>
          </a:xfrm>
        </p:grpSpPr>
        <p:grpSp>
          <p:nvGrpSpPr>
            <p:cNvPr id="16398" name="Group 10"/>
            <p:cNvGrpSpPr/>
            <p:nvPr/>
          </p:nvGrpSpPr>
          <p:grpSpPr>
            <a:xfrm>
              <a:off x="1481" y="1918"/>
              <a:ext cx="82" cy="249"/>
              <a:chOff x="4105" y="1480"/>
              <a:chExt cx="227" cy="726"/>
            </a:xfrm>
          </p:grpSpPr>
          <p:sp>
            <p:nvSpPr>
              <p:cNvPr id="126987" name="AutoShape 11"/>
              <p:cNvSpPr>
                <a:spLocks noChangeArrowheads="1"/>
              </p:cNvSpPr>
              <p:nvPr/>
            </p:nvSpPr>
            <p:spPr bwMode="auto">
              <a:xfrm rot="-5400000">
                <a:off x="3856" y="1730"/>
                <a:ext cx="726" cy="227"/>
              </a:xfrm>
              <a:prstGeom prst="rightArrow">
                <a:avLst>
                  <a:gd name="adj1" fmla="val 50000"/>
                  <a:gd name="adj2" fmla="val 79956"/>
                </a:avLst>
              </a:prstGeom>
              <a:gradFill rotWithShape="1">
                <a:gsLst>
                  <a:gs pos="0">
                    <a:srgbClr val="66FFFF"/>
                  </a:gs>
                  <a:gs pos="50000">
                    <a:schemeClr val="bg1"/>
                  </a:gs>
                  <a:gs pos="100000">
                    <a:srgbClr val="66FFFF"/>
                  </a:gs>
                </a:gsLst>
                <a:lin ang="0" scaled="1"/>
              </a:gradFill>
              <a:ln w="9525" algn="ctr">
                <a:solidFill>
                  <a:schemeClr val="tx1"/>
                </a:solidFill>
                <a:miter lim="800000"/>
              </a:ln>
              <a:effectLst/>
            </p:spPr>
            <p:txBody>
              <a:bodyPr wrap="none" lIns="67508" tIns="35104" rIns="67508" bIns="35104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35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403" name="Oval 12"/>
              <p:cNvSpPr/>
              <p:nvPr/>
            </p:nvSpPr>
            <p:spPr>
              <a:xfrm>
                <a:off x="4195" y="2115"/>
                <a:ext cx="46" cy="46"/>
              </a:xfrm>
              <a:prstGeom prst="ellipse">
                <a:avLst/>
              </a:prstGeom>
              <a:solidFill>
                <a:srgbClr val="FF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lIns="67508" tIns="35104" rIns="67508" bIns="35104" anchor="ctr"/>
              <a:lstStyle/>
              <a:p>
                <a:endParaRPr lang="zh-CN" altLang="en-US" sz="1350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6399" name="Group 13"/>
            <p:cNvGrpSpPr/>
            <p:nvPr/>
          </p:nvGrpSpPr>
          <p:grpSpPr>
            <a:xfrm flipV="1">
              <a:off x="1481" y="2120"/>
              <a:ext cx="82" cy="249"/>
              <a:chOff x="4105" y="1480"/>
              <a:chExt cx="227" cy="726"/>
            </a:xfrm>
          </p:grpSpPr>
          <p:sp>
            <p:nvSpPr>
              <p:cNvPr id="16400" name="AutoShape 14"/>
              <p:cNvSpPr/>
              <p:nvPr/>
            </p:nvSpPr>
            <p:spPr>
              <a:xfrm rot="-5400000">
                <a:off x="3855" y="1729"/>
                <a:ext cx="726" cy="227"/>
              </a:xfrm>
              <a:prstGeom prst="rightArrow">
                <a:avLst>
                  <a:gd name="adj1" fmla="val 50000"/>
                  <a:gd name="adj2" fmla="val 79955"/>
                </a:avLst>
              </a:prstGeom>
              <a:noFill/>
              <a:ln w="9525">
                <a:noFill/>
              </a:ln>
            </p:spPr>
            <p:txBody>
              <a:bodyPr wrap="none" lIns="67508" tIns="35104" rIns="67508" bIns="35104" anchor="ctr"/>
              <a:lstStyle/>
              <a:p>
                <a:endParaRPr lang="zh-CN" altLang="en-US" sz="135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401" name="Oval 15"/>
              <p:cNvSpPr/>
              <p:nvPr/>
            </p:nvSpPr>
            <p:spPr>
              <a:xfrm>
                <a:off x="4195" y="2115"/>
                <a:ext cx="46" cy="46"/>
              </a:xfrm>
              <a:prstGeom prst="ellipse">
                <a:avLst/>
              </a:prstGeom>
              <a:noFill/>
              <a:ln w="9525">
                <a:noFill/>
              </a:ln>
            </p:spPr>
            <p:txBody>
              <a:bodyPr wrap="none" lIns="67508" tIns="35104" rIns="67508" bIns="35104" anchor="ctr"/>
              <a:lstStyle/>
              <a:p>
                <a:endParaRPr lang="zh-CN" altLang="en-US" sz="1350" dirty="0">
                  <a:latin typeface="Arial" panose="020B0604020202020204" pitchFamily="34" charset="0"/>
                </a:endParaRPr>
              </a:p>
            </p:txBody>
          </p:sp>
        </p:grpSp>
      </p:grpSp>
      <p:pic>
        <p:nvPicPr>
          <p:cNvPr id="16394" name="Picture 16" descr="未命名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686425" y="2031497"/>
            <a:ext cx="2136775" cy="12147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5" name="Picture 17" descr="387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464255" y="2518854"/>
            <a:ext cx="540610" cy="47988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6994" name="Text Box 18"/>
          <p:cNvSpPr txBox="1"/>
          <p:nvPr/>
        </p:nvSpPr>
        <p:spPr>
          <a:xfrm>
            <a:off x="988695" y="3246120"/>
            <a:ext cx="695388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+mn-ea"/>
                <a:cs typeface="楷体" panose="02010609060101010101" pitchFamily="49" charset="-122"/>
              </a:rPr>
              <a:t>不是所有的游戏都是公平的。一般的抽奖游戏都是不公平的。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  <p:bldP spid="16392" grpId="0" bldLvl="0" animBg="1"/>
      <p:bldP spid="12699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97" name="Text Box 21"/>
          <p:cNvSpPr txBox="1"/>
          <p:nvPr/>
        </p:nvSpPr>
        <p:spPr>
          <a:xfrm>
            <a:off x="1438274" y="703051"/>
            <a:ext cx="6696075" cy="208589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+mn-ea"/>
                <a:cs typeface="楷体" panose="02010609060101010101" pitchFamily="49" charset="-122"/>
              </a:rPr>
              <a:t>设计公平的游戏规则时，首先要确定代表双方的时间，再使代表双方的事件发生的可能性相等，最后确定规则。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6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9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5" name="Text Box 9"/>
          <p:cNvSpPr txBox="1"/>
          <p:nvPr/>
        </p:nvSpPr>
        <p:spPr>
          <a:xfrm>
            <a:off x="1032108" y="378823"/>
            <a:ext cx="7071985" cy="22430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+mn-ea"/>
                <a:cs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cs typeface="楷体" panose="02010609060101010101" pitchFamily="49" charset="-122"/>
              </a:rPr>
              <a:t>、虽然游戏双方赢的可能性相等，但公平的游戏也存在一定的偶然性，也就是运气。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chemeClr val="tx1"/>
                </a:solidFill>
                <a:latin typeface="+mn-ea"/>
                <a:cs typeface="楷体" panose="02010609060101010101" pitchFamily="49" charset="-122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+mn-ea"/>
                <a:cs typeface="楷体" panose="02010609060101010101" pitchFamily="49" charset="-122"/>
              </a:rPr>
              <a:t>、游戏结果不相等，是因为我们玩的次数不够多，随着游戏次数的不断增多，输赢会越来越接近。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32109" y="4348208"/>
            <a:ext cx="6292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你知道</a:t>
            </a:r>
            <a:r>
              <a:rPr lang="zh-CN" altLang="en-US" sz="2800" dirty="0" smtClean="0">
                <a:solidFill>
                  <a:srgbClr val="FF0000"/>
                </a:solidFill>
              </a:rPr>
              <a:t>吗？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/>
          <p:nvPr/>
        </p:nvSpPr>
        <p:spPr>
          <a:xfrm>
            <a:off x="3121025" y="326192"/>
            <a:ext cx="25996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+mn-ea"/>
              </a:rPr>
              <a:t>你知道吗？</a:t>
            </a:r>
          </a:p>
        </p:txBody>
      </p:sp>
      <p:sp>
        <p:nvSpPr>
          <p:cNvPr id="18435" name="Text Box 3"/>
          <p:cNvSpPr txBox="1"/>
          <p:nvPr/>
        </p:nvSpPr>
        <p:spPr>
          <a:xfrm>
            <a:off x="619125" y="842245"/>
            <a:ext cx="7774305" cy="230832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/>
            <a:r>
              <a:rPr lang="en-US" altLang="zh-CN" sz="2400" dirty="0">
                <a:latin typeface="+mn-ea"/>
              </a:rPr>
              <a:t>    </a:t>
            </a:r>
            <a:r>
              <a:rPr lang="en-US" altLang="zh-CN" sz="2400" dirty="0">
                <a:latin typeface="+mn-ea"/>
                <a:cs typeface="楷体" panose="02010609060101010101" pitchFamily="49" charset="-122"/>
              </a:rPr>
              <a:t>1.</a:t>
            </a:r>
            <a:r>
              <a:rPr lang="zh-CN" altLang="en-US" sz="2400" dirty="0">
                <a:latin typeface="+mn-ea"/>
                <a:cs typeface="楷体" panose="02010609060101010101" pitchFamily="49" charset="-122"/>
              </a:rPr>
              <a:t>奥运会乒乓球比赛中，第一局的发球权由抽签决定。每局比赛结束后，双方都要交换场地。</a:t>
            </a:r>
          </a:p>
          <a:p>
            <a:r>
              <a:rPr lang="zh-CN" altLang="en-US" sz="2400" dirty="0">
                <a:latin typeface="+mn-ea"/>
                <a:cs typeface="楷体" panose="02010609060101010101" pitchFamily="49" charset="-122"/>
              </a:rPr>
              <a:t>  </a:t>
            </a:r>
            <a:r>
              <a:rPr lang="en-US" altLang="zh-CN" sz="2400" dirty="0">
                <a:latin typeface="+mn-ea"/>
                <a:cs typeface="楷体" panose="02010609060101010101" pitchFamily="49" charset="-122"/>
              </a:rPr>
              <a:t>2.</a:t>
            </a:r>
            <a:r>
              <a:rPr lang="zh-CN" altLang="en-US" sz="2400" dirty="0">
                <a:latin typeface="+mn-ea"/>
                <a:cs typeface="楷体" panose="02010609060101010101" pitchFamily="49" charset="-122"/>
              </a:rPr>
              <a:t>在篮球赛中，开赛第一个球的控制权由裁判挑球，双方球员争抢获得。</a:t>
            </a:r>
          </a:p>
          <a:p>
            <a:r>
              <a:rPr lang="zh-CN" altLang="en-US" sz="2400" dirty="0">
                <a:latin typeface="+mn-ea"/>
                <a:cs typeface="楷体" panose="02010609060101010101" pitchFamily="49" charset="-122"/>
              </a:rPr>
              <a:t>  </a:t>
            </a:r>
            <a:r>
              <a:rPr lang="en-US" altLang="zh-CN" sz="2400" dirty="0">
                <a:latin typeface="+mn-ea"/>
                <a:cs typeface="楷体" panose="02010609060101010101" pitchFamily="49" charset="-122"/>
              </a:rPr>
              <a:t>3.</a:t>
            </a:r>
            <a:r>
              <a:rPr lang="zh-CN" altLang="en-US" sz="2400" dirty="0">
                <a:latin typeface="+mn-ea"/>
                <a:cs typeface="楷体" panose="02010609060101010101" pitchFamily="49" charset="-122"/>
              </a:rPr>
              <a:t>在足球比赛开始前，双方用抛硬币的方式选    定开球或场地先挑的一方应有开球或场地的选择权。</a:t>
            </a:r>
            <a:endParaRPr lang="en-US" altLang="zh-CN" sz="2400" dirty="0">
              <a:latin typeface="+mn-ea"/>
              <a:cs typeface="楷体" panose="02010609060101010101" pitchFamily="49" charset="-122"/>
            </a:endParaRPr>
          </a:p>
        </p:txBody>
      </p:sp>
      <p:sp>
        <p:nvSpPr>
          <p:cNvPr id="122884" name="Text Box 4"/>
          <p:cNvSpPr txBox="1"/>
          <p:nvPr/>
        </p:nvSpPr>
        <p:spPr>
          <a:xfrm>
            <a:off x="924134" y="3757620"/>
            <a:ext cx="542992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+mn-ea"/>
              </a:rPr>
              <a:t> </a:t>
            </a:r>
            <a:r>
              <a:rPr lang="zh-CN" altLang="en-US" sz="2400" dirty="0">
                <a:latin typeface="+mn-ea"/>
              </a:rPr>
              <a:t>你觉得这些有一定的科学道理吗？</a:t>
            </a:r>
          </a:p>
        </p:txBody>
      </p:sp>
      <p:sp>
        <p:nvSpPr>
          <p:cNvPr id="122885" name="Text Box 5"/>
          <p:cNvSpPr txBox="1"/>
          <p:nvPr/>
        </p:nvSpPr>
        <p:spPr>
          <a:xfrm>
            <a:off x="1241425" y="4236852"/>
            <a:ext cx="24187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+mn-ea"/>
              </a:rPr>
              <a:t>公平的原则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/>
      <p:bldP spid="1228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 descr="http://imgt5.bdstatic.com/it/u=518166827,2933410968&amp;fm=23&amp;gp=0.jpg"/>
          <p:cNvSpPr>
            <a:spLocks noChangeAspect="1" noChangeArrowheads="1"/>
          </p:cNvSpPr>
          <p:nvPr/>
        </p:nvSpPr>
        <p:spPr bwMode="auto">
          <a:xfrm>
            <a:off x="63500" y="-101812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 sz="1400"/>
          </a:p>
        </p:txBody>
      </p:sp>
      <p:sp>
        <p:nvSpPr>
          <p:cNvPr id="7171" name="AutoShape 4" descr="http://imgt5.bdstatic.com/it/u=518166827,2933410968&amp;fm=23&amp;gp=0.jpg"/>
          <p:cNvSpPr>
            <a:spLocks noChangeAspect="1" noChangeArrowheads="1"/>
          </p:cNvSpPr>
          <p:nvPr/>
        </p:nvSpPr>
        <p:spPr bwMode="auto">
          <a:xfrm>
            <a:off x="63500" y="-101812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 sz="1400"/>
          </a:p>
        </p:txBody>
      </p:sp>
      <p:pic>
        <p:nvPicPr>
          <p:cNvPr id="7172" name="图片 10" descr="10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2132" y="2679689"/>
            <a:ext cx="4606925" cy="193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图片 11" descr="1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3465" y="2679411"/>
            <a:ext cx="2193925" cy="789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4801000" y="552946"/>
            <a:ext cx="42401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+mn-ea"/>
              </a:rPr>
              <a:t>这有一个瓶盖，扔出后，着地时盖面朝上我去，盖面朝下笑笑去。 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195070" y="553085"/>
            <a:ext cx="2959100" cy="1356360"/>
            <a:chOff x="1340" y="955"/>
            <a:chExt cx="4660" cy="2136"/>
          </a:xfrm>
        </p:grpSpPr>
        <p:sp>
          <p:nvSpPr>
            <p:cNvPr id="2" name="矩形 1"/>
            <p:cNvSpPr/>
            <p:nvPr/>
          </p:nvSpPr>
          <p:spPr>
            <a:xfrm>
              <a:off x="1340" y="1370"/>
              <a:ext cx="4661" cy="13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zh-CN" altLang="en-US" sz="2400" dirty="0">
                  <a:latin typeface="+mn-ea"/>
                </a:rPr>
                <a:t>只有两张票，谁和我一起去看比赛？</a:t>
              </a:r>
            </a:p>
          </p:txBody>
        </p:sp>
        <p:sp>
          <p:nvSpPr>
            <p:cNvPr id="12" name="圆角矩形标注 11"/>
            <p:cNvSpPr/>
            <p:nvPr/>
          </p:nvSpPr>
          <p:spPr>
            <a:xfrm>
              <a:off x="1371" y="955"/>
              <a:ext cx="4578" cy="2137"/>
            </a:xfrm>
            <a:prstGeom prst="wedgeRoundRectCallout">
              <a:avLst>
                <a:gd name="adj1" fmla="val -19644"/>
                <a:gd name="adj2" fmla="val 73244"/>
                <a:gd name="adj3" fmla="val 16667"/>
              </a:avLst>
            </a:prstGeom>
            <a:noFill/>
            <a:ln w="19050">
              <a:solidFill>
                <a:srgbClr val="A1C4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CN" sz="2400" dirty="0">
                <a:latin typeface="+mn-ea"/>
              </a:endParaRPr>
            </a:p>
          </p:txBody>
        </p:sp>
      </p:grpSp>
      <p:sp>
        <p:nvSpPr>
          <p:cNvPr id="13" name="圆角矩形标注 12"/>
          <p:cNvSpPr/>
          <p:nvPr/>
        </p:nvSpPr>
        <p:spPr>
          <a:xfrm>
            <a:off x="4697269" y="420332"/>
            <a:ext cx="4254225" cy="1489596"/>
          </a:xfrm>
          <a:prstGeom prst="wedgeRoundRectCallout">
            <a:avLst>
              <a:gd name="adj1" fmla="val -35018"/>
              <a:gd name="adj2" fmla="val 74990"/>
              <a:gd name="adj3" fmla="val 16667"/>
            </a:avLst>
          </a:prstGeom>
          <a:noFill/>
          <a:ln w="19050"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24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 descr="http://imgt5.bdstatic.com/it/u=518166827,2933410968&amp;fm=23&amp;gp=0.jpg"/>
          <p:cNvSpPr>
            <a:spLocks noChangeAspect="1" noChangeArrowheads="1"/>
          </p:cNvSpPr>
          <p:nvPr/>
        </p:nvSpPr>
        <p:spPr bwMode="auto">
          <a:xfrm>
            <a:off x="63500" y="-101812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 sz="1400"/>
          </a:p>
        </p:txBody>
      </p:sp>
      <p:sp>
        <p:nvSpPr>
          <p:cNvPr id="8195" name="AutoShape 4" descr="http://imgt5.bdstatic.com/it/u=518166827,2933410968&amp;fm=23&amp;gp=0.jpg"/>
          <p:cNvSpPr>
            <a:spLocks noChangeAspect="1" noChangeArrowheads="1"/>
          </p:cNvSpPr>
          <p:nvPr/>
        </p:nvSpPr>
        <p:spPr bwMode="auto">
          <a:xfrm>
            <a:off x="63500" y="-101812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 sz="1400"/>
          </a:p>
        </p:txBody>
      </p:sp>
      <p:pic>
        <p:nvPicPr>
          <p:cNvPr id="8196" name="图片 11" descr="1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20667" y="1250746"/>
            <a:ext cx="219392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1386205" y="2331085"/>
          <a:ext cx="6096000" cy="1184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341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结果</a:t>
                      </a:r>
                    </a:p>
                  </a:txBody>
                  <a:tcPr marT="34288" marB="3428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盖面朝上</a:t>
                      </a:r>
                    </a:p>
                  </a:txBody>
                  <a:tcPr marT="34288" marB="3428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盖面朝下</a:t>
                      </a:r>
                    </a:p>
                  </a:txBody>
                  <a:tcPr marT="34288" marB="3428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次数</a:t>
                      </a:r>
                    </a:p>
                  </a:txBody>
                  <a:tcPr marT="34288" marB="3428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T="34288" marB="3428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T="34288" marB="3428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368123" y="634220"/>
            <a:ext cx="60131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latin typeface="+mn-ea"/>
              </a:rPr>
              <a:t>与同桌做</a:t>
            </a:r>
            <a:r>
              <a:rPr lang="en-US" altLang="zh-CN" sz="2800" dirty="0">
                <a:latin typeface="+mn-ea"/>
              </a:rPr>
              <a:t>20</a:t>
            </a:r>
            <a:r>
              <a:rPr lang="zh-CN" altLang="en-US" sz="2800" dirty="0">
                <a:latin typeface="+mn-ea"/>
              </a:rPr>
              <a:t>次游戏，并记录游戏结果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http://imgt5.bdstatic.com/it/u=518166827,2933410968&amp;fm=23&amp;gp=0.jpg"/>
          <p:cNvSpPr>
            <a:spLocks noChangeAspect="1" noChangeArrowheads="1"/>
          </p:cNvSpPr>
          <p:nvPr/>
        </p:nvSpPr>
        <p:spPr bwMode="auto">
          <a:xfrm>
            <a:off x="63500" y="-101812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 sz="1400"/>
          </a:p>
        </p:txBody>
      </p:sp>
      <p:sp>
        <p:nvSpPr>
          <p:cNvPr id="9219" name="AutoShape 4" descr="http://imgt5.bdstatic.com/it/u=518166827,2933410968&amp;fm=23&amp;gp=0.jpg"/>
          <p:cNvSpPr>
            <a:spLocks noChangeAspect="1" noChangeArrowheads="1"/>
          </p:cNvSpPr>
          <p:nvPr/>
        </p:nvSpPr>
        <p:spPr bwMode="auto">
          <a:xfrm>
            <a:off x="63500" y="-101812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 sz="1400"/>
          </a:p>
        </p:txBody>
      </p:sp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989898" y="1452096"/>
          <a:ext cx="7164707" cy="2454660"/>
        </p:xfrm>
        <a:graphic>
          <a:graphicData uri="http://schemas.openxmlformats.org/drawingml/2006/table">
            <a:tbl>
              <a:tblPr/>
              <a:tblGrid>
                <a:gridCol w="1360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3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6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8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2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en-US" sz="2400" b="1" kern="100" dirty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第一桌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第二桌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第三桌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第四桌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…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合计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033"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盖面朝上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en-US" sz="2400" b="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en-US" sz="2400" b="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en-US" sz="2400" b="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en-US" sz="2400" b="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…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en-US" sz="2400" b="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646"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盖面朝下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en-US" sz="2400" b="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en-US" sz="2400" b="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en-US" sz="2400" b="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en-US" sz="2400" b="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…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en-US" sz="2400" b="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756"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试验次数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20</a:t>
                      </a:r>
                      <a:endParaRPr lang="zh-CN" sz="2400" b="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20</a:t>
                      </a:r>
                      <a:endParaRPr lang="zh-CN" sz="2400" b="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20</a:t>
                      </a:r>
                      <a:endParaRPr lang="zh-CN" sz="2400" b="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20</a:t>
                      </a:r>
                      <a:endParaRPr lang="zh-CN" sz="2400" b="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…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 panose="02020603050405020304"/>
                        </a:rPr>
                        <a:t>400</a:t>
                      </a:r>
                      <a:endParaRPr lang="zh-CN" sz="2400" b="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 panose="02020603050405020304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450215" y="498818"/>
            <a:ext cx="322262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latin typeface="+mn-ea"/>
              </a:rPr>
              <a:t>汇总全班游戏结果</a:t>
            </a:r>
            <a:r>
              <a:rPr lang="en-US" altLang="zh-CN" sz="2800" dirty="0">
                <a:latin typeface="+mn-ea"/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928231" y="527167"/>
            <a:ext cx="7287260" cy="49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+mn-ea"/>
              </a:rPr>
              <a:t>汇总全班游戏结果，这个游戏对双方公平吗？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905125" y="1661160"/>
            <a:ext cx="3332480" cy="1173480"/>
            <a:chOff x="4575" y="2616"/>
            <a:chExt cx="5248" cy="1848"/>
          </a:xfrm>
        </p:grpSpPr>
        <p:sp>
          <p:nvSpPr>
            <p:cNvPr id="2" name="矩形 1"/>
            <p:cNvSpPr>
              <a:spLocks noChangeArrowheads="1"/>
            </p:cNvSpPr>
            <p:nvPr/>
          </p:nvSpPr>
          <p:spPr bwMode="auto">
            <a:xfrm>
              <a:off x="5019" y="2808"/>
              <a:ext cx="4363" cy="1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+mn-ea"/>
                </a:rPr>
                <a:t>游戏规则不公平</a:t>
              </a:r>
              <a:r>
                <a:rPr lang="en-US" altLang="zh-CN" sz="2800" dirty="0">
                  <a:solidFill>
                    <a:srgbClr val="FF0000"/>
                  </a:solidFill>
                  <a:latin typeface="+mn-ea"/>
                </a:rPr>
                <a:t>,</a:t>
              </a:r>
              <a:r>
                <a:rPr lang="zh-CN" altLang="zh-CN" sz="2800" dirty="0">
                  <a:solidFill>
                    <a:srgbClr val="FF0000"/>
                  </a:solidFill>
                  <a:latin typeface="+mn-ea"/>
                </a:rPr>
                <a:t>不是等可能的</a:t>
              </a:r>
              <a:r>
                <a:rPr lang="zh-CN" altLang="en-US" sz="2800" dirty="0">
                  <a:solidFill>
                    <a:srgbClr val="FF0000"/>
                  </a:solidFill>
                  <a:latin typeface="+mn-ea"/>
                </a:rPr>
                <a:t>。</a:t>
              </a:r>
            </a:p>
          </p:txBody>
        </p:sp>
        <p:sp>
          <p:nvSpPr>
            <p:cNvPr id="6" name="圆角矩形标注 5"/>
            <p:cNvSpPr/>
            <p:nvPr/>
          </p:nvSpPr>
          <p:spPr>
            <a:xfrm>
              <a:off x="4575" y="2616"/>
              <a:ext cx="5249" cy="1849"/>
            </a:xfrm>
            <a:prstGeom prst="wedgeRoundRectCallout">
              <a:avLst>
                <a:gd name="adj1" fmla="val -19644"/>
                <a:gd name="adj2" fmla="val 73244"/>
                <a:gd name="adj3" fmla="val 16667"/>
              </a:avLst>
            </a:prstGeom>
            <a:noFill/>
            <a:ln w="19050">
              <a:solidFill>
                <a:srgbClr val="A1C4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zh-CN" sz="2400" dirty="0">
                <a:latin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1135241" y="312571"/>
            <a:ext cx="6572250" cy="49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dirty="0">
                <a:solidFill>
                  <a:schemeClr val="tx1"/>
                </a:solidFill>
                <a:latin typeface="+mn-ea"/>
              </a:rPr>
              <a:t>观察思考，为什么盖面朝下的可能性大？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3125" y="1438910"/>
            <a:ext cx="1539875" cy="14871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70735" y="3152140"/>
            <a:ext cx="1684020" cy="139509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87875" y="1117600"/>
            <a:ext cx="2371725" cy="34296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166010" y="1035182"/>
            <a:ext cx="357568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dirty="0">
                <a:latin typeface="+mn-ea"/>
                <a:cs typeface="楷体" panose="02010609060101010101" pitchFamily="49" charset="-122"/>
              </a:rPr>
              <a:t>瓶盖上下的质量不同，</a:t>
            </a:r>
            <a:r>
              <a:rPr lang="zh-CN" altLang="zh-CN" sz="2800" dirty="0">
                <a:latin typeface="+mn-ea"/>
                <a:cs typeface="楷体" panose="02010609060101010101" pitchFamily="49" charset="-122"/>
              </a:rPr>
              <a:t>盖面的那一侧相对来说重一些。</a:t>
            </a:r>
          </a:p>
        </p:txBody>
      </p:sp>
      <p:sp>
        <p:nvSpPr>
          <p:cNvPr id="5" name="圆角矩形标注 4"/>
          <p:cNvSpPr/>
          <p:nvPr/>
        </p:nvSpPr>
        <p:spPr>
          <a:xfrm>
            <a:off x="2694589" y="938463"/>
            <a:ext cx="4357795" cy="1535205"/>
          </a:xfrm>
          <a:prstGeom prst="wedgeRoundRectCallout">
            <a:avLst>
              <a:gd name="adj1" fmla="val -19644"/>
              <a:gd name="adj2" fmla="val 73244"/>
              <a:gd name="adj3" fmla="val 16667"/>
            </a:avLst>
          </a:prstGeom>
          <a:noFill/>
          <a:ln w="19050">
            <a:solidFill>
              <a:srgbClr val="A1C4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24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/>
          <p:nvPr/>
        </p:nvSpPr>
        <p:spPr>
          <a:xfrm>
            <a:off x="721895" y="935355"/>
            <a:ext cx="7398486" cy="177279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 dirty="0">
                <a:latin typeface="+mn-ea"/>
              </a:rPr>
              <a:t>判断游戏规则是否公平，要看代表双方的事件发生的可能性是否相等。如果相等，则游戏规则公平；如果不相等，则游戏规则不公平。</a:t>
            </a:r>
          </a:p>
        </p:txBody>
      </p:sp>
      <p:sp>
        <p:nvSpPr>
          <p:cNvPr id="6" name="Text Box 7"/>
          <p:cNvSpPr txBox="1"/>
          <p:nvPr/>
        </p:nvSpPr>
        <p:spPr>
          <a:xfrm>
            <a:off x="844654" y="2981639"/>
            <a:ext cx="6265545" cy="59792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 dirty="0">
                <a:latin typeface="+mn-ea"/>
              </a:rPr>
              <a:t>判断游戏是否</a:t>
            </a:r>
            <a:r>
              <a:rPr lang="zh-CN" altLang="en-US" sz="2800" dirty="0" smtClean="0">
                <a:latin typeface="+mn-ea"/>
              </a:rPr>
              <a:t>公平原则，</a:t>
            </a:r>
            <a:endParaRPr lang="zh-CN" altLang="en-US" sz="28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1020</Words>
  <Application>Microsoft Office PowerPoint</Application>
  <PresentationFormat>全屏显示(16:9)</PresentationFormat>
  <Paragraphs>92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2023-01-16T17:29:34Z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463F42B03A554AF1A6BD94D197FC4ACB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