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2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603DD9-78E4-4B67-8D3D-EB4DCACF3C6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DD44358-40A2-4BE1-9D0D-A5FB9BAEE37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89E62-333E-4870-8134-81EA7D224CB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337B9-D1CD-422E-A291-D10D0CDE98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337B9-D1CD-422E-A291-D10D0CDE98C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等腰三角形 21"/>
          <p:cNvSpPr>
            <a:spLocks noChangeArrowheads="1"/>
          </p:cNvSpPr>
          <p:nvPr/>
        </p:nvSpPr>
        <p:spPr bwMode="auto">
          <a:xfrm rot="10800000">
            <a:off x="2235200" y="2390775"/>
            <a:ext cx="4060825" cy="3502025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等腰三角形 22"/>
          <p:cNvSpPr>
            <a:spLocks noChangeArrowheads="1"/>
          </p:cNvSpPr>
          <p:nvPr/>
        </p:nvSpPr>
        <p:spPr bwMode="auto">
          <a:xfrm rot="10800000">
            <a:off x="1428750" y="3095625"/>
            <a:ext cx="347663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等腰三角形 23"/>
          <p:cNvSpPr>
            <a:spLocks noChangeArrowheads="1"/>
          </p:cNvSpPr>
          <p:nvPr/>
        </p:nvSpPr>
        <p:spPr bwMode="auto">
          <a:xfrm rot="10800000">
            <a:off x="1592263" y="3768725"/>
            <a:ext cx="2238375" cy="1930400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等腰三角形 24"/>
          <p:cNvSpPr>
            <a:spLocks noChangeArrowheads="1"/>
          </p:cNvSpPr>
          <p:nvPr/>
        </p:nvSpPr>
        <p:spPr bwMode="auto">
          <a:xfrm rot="10800000">
            <a:off x="3348038" y="5767388"/>
            <a:ext cx="334962" cy="3238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等腰三角形 25"/>
          <p:cNvSpPr>
            <a:spLocks noChangeArrowheads="1"/>
          </p:cNvSpPr>
          <p:nvPr/>
        </p:nvSpPr>
        <p:spPr bwMode="auto">
          <a:xfrm rot="10800000">
            <a:off x="4402138" y="4254500"/>
            <a:ext cx="346075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等腰三角形 26"/>
          <p:cNvSpPr>
            <a:spLocks noChangeArrowheads="1"/>
          </p:cNvSpPr>
          <p:nvPr/>
        </p:nvSpPr>
        <p:spPr bwMode="auto">
          <a:xfrm rot="10800000">
            <a:off x="2117725" y="4191000"/>
            <a:ext cx="1185863" cy="1084263"/>
          </a:xfrm>
          <a:prstGeom prst="triangle">
            <a:avLst>
              <a:gd name="adj" fmla="val 50000"/>
            </a:avLst>
          </a:prstGeom>
          <a:solidFill>
            <a:srgbClr val="516D8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等腰三角形 27"/>
          <p:cNvSpPr>
            <a:spLocks noChangeArrowheads="1"/>
          </p:cNvSpPr>
          <p:nvPr/>
        </p:nvSpPr>
        <p:spPr bwMode="auto">
          <a:xfrm rot="9044306">
            <a:off x="5586413" y="4824413"/>
            <a:ext cx="347662" cy="30003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等腰三角形 28"/>
          <p:cNvSpPr>
            <a:spLocks noChangeArrowheads="1"/>
          </p:cNvSpPr>
          <p:nvPr/>
        </p:nvSpPr>
        <p:spPr bwMode="auto">
          <a:xfrm rot="9044306">
            <a:off x="6461125" y="43957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等腰三角形 29"/>
          <p:cNvSpPr>
            <a:spLocks noChangeArrowheads="1"/>
          </p:cNvSpPr>
          <p:nvPr/>
        </p:nvSpPr>
        <p:spPr bwMode="auto">
          <a:xfrm rot="9044306">
            <a:off x="7026275" y="47005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等腰三角形 30"/>
          <p:cNvSpPr>
            <a:spLocks noChangeArrowheads="1"/>
          </p:cNvSpPr>
          <p:nvPr/>
        </p:nvSpPr>
        <p:spPr bwMode="auto">
          <a:xfrm rot="4836188">
            <a:off x="8129588" y="35766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等腰三角形 31"/>
          <p:cNvSpPr>
            <a:spLocks noChangeArrowheads="1"/>
          </p:cNvSpPr>
          <p:nvPr/>
        </p:nvSpPr>
        <p:spPr bwMode="auto">
          <a:xfrm rot="4836188">
            <a:off x="7118350" y="3773488"/>
            <a:ext cx="192087" cy="166688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等腰三角形 32"/>
          <p:cNvSpPr>
            <a:spLocks noChangeArrowheads="1"/>
          </p:cNvSpPr>
          <p:nvPr/>
        </p:nvSpPr>
        <p:spPr bwMode="auto">
          <a:xfrm rot="4836188">
            <a:off x="7615238" y="39449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等腰三角形 33"/>
          <p:cNvSpPr>
            <a:spLocks noChangeArrowheads="1"/>
          </p:cNvSpPr>
          <p:nvPr/>
        </p:nvSpPr>
        <p:spPr bwMode="auto">
          <a:xfrm rot="10800000">
            <a:off x="1316038" y="2017713"/>
            <a:ext cx="4062412" cy="3502025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8" name="组合 34"/>
          <p:cNvGrpSpPr/>
          <p:nvPr userDrawn="1"/>
        </p:nvGrpSpPr>
        <p:grpSpPr bwMode="auto">
          <a:xfrm>
            <a:off x="6838950" y="0"/>
            <a:ext cx="2306638" cy="2447925"/>
            <a:chOff x="0" y="0"/>
            <a:chExt cx="2704943" cy="2870458"/>
          </a:xfrm>
        </p:grpSpPr>
        <p:sp>
          <p:nvSpPr>
            <p:cNvPr id="19" name="任意多边形 35"/>
            <p:cNvSpPr/>
            <p:nvPr/>
          </p:nvSpPr>
          <p:spPr bwMode="auto">
            <a:xfrm rot="10800000">
              <a:off x="0" y="0"/>
              <a:ext cx="2544843" cy="2192866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任意多边形 36"/>
            <p:cNvSpPr/>
            <p:nvPr/>
          </p:nvSpPr>
          <p:spPr bwMode="auto">
            <a:xfrm rot="10800000">
              <a:off x="893580" y="160090"/>
              <a:ext cx="1811363" cy="2164944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等腰三角形 37"/>
            <p:cNvSpPr>
              <a:spLocks noChangeArrowheads="1"/>
            </p:cNvSpPr>
            <p:nvPr/>
          </p:nvSpPr>
          <p:spPr bwMode="auto">
            <a:xfrm rot="10800000">
              <a:off x="1271491" y="361134"/>
              <a:ext cx="1416697" cy="1221155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38"/>
            <p:cNvSpPr>
              <a:spLocks noChangeArrowheads="1"/>
            </p:cNvSpPr>
            <p:nvPr/>
          </p:nvSpPr>
          <p:spPr bwMode="auto">
            <a:xfrm rot="10800000">
              <a:off x="688802" y="1623242"/>
              <a:ext cx="662739" cy="569624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等腰三角形 39"/>
            <p:cNvSpPr>
              <a:spLocks noChangeArrowheads="1"/>
            </p:cNvSpPr>
            <p:nvPr/>
          </p:nvSpPr>
          <p:spPr bwMode="auto">
            <a:xfrm rot="10800000">
              <a:off x="2345649" y="2042084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等腰三角形 40"/>
            <p:cNvSpPr>
              <a:spLocks noChangeArrowheads="1"/>
            </p:cNvSpPr>
            <p:nvPr/>
          </p:nvSpPr>
          <p:spPr bwMode="auto">
            <a:xfrm rot="10800000">
              <a:off x="1638231" y="2671276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等腰三角形 41"/>
            <p:cNvSpPr>
              <a:spLocks noChangeArrowheads="1"/>
            </p:cNvSpPr>
            <p:nvPr/>
          </p:nvSpPr>
          <p:spPr bwMode="auto">
            <a:xfrm rot="10800000">
              <a:off x="1593552" y="2159359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等腰三角形 42"/>
            <p:cNvSpPr>
              <a:spLocks noChangeArrowheads="1"/>
            </p:cNvSpPr>
            <p:nvPr/>
          </p:nvSpPr>
          <p:spPr bwMode="auto">
            <a:xfrm rot="10800000">
              <a:off x="1869072" y="2291527"/>
              <a:ext cx="402111" cy="346242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等腰三角形 43"/>
            <p:cNvSpPr>
              <a:spLocks noChangeArrowheads="1"/>
            </p:cNvSpPr>
            <p:nvPr/>
          </p:nvSpPr>
          <p:spPr bwMode="auto">
            <a:xfrm rot="10800000">
              <a:off x="325785" y="1142971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49" name="KSO_BT1"/>
          <p:cNvSpPr>
            <a:spLocks noGrp="1" noChangeArrowheads="1"/>
          </p:cNvSpPr>
          <p:nvPr>
            <p:ph type="ctrTitle"/>
          </p:nvPr>
        </p:nvSpPr>
        <p:spPr>
          <a:xfrm>
            <a:off x="2082800" y="2079625"/>
            <a:ext cx="2552700" cy="1317625"/>
          </a:xfrm>
        </p:spPr>
        <p:txBody>
          <a:bodyPr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150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451225"/>
            <a:ext cx="1933575" cy="720725"/>
          </a:xfrm>
        </p:spPr>
        <p:txBody>
          <a:bodyPr/>
          <a:lstStyle>
            <a:lvl1pPr marL="0" indent="0" algn="ctr">
              <a:buFont typeface="Wingdings 3" panose="05040102010807070707" pitchFamily="18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9BB0A-8B15-4864-A402-E44F3B4E7B28}" type="datetime1">
              <a:rPr lang="zh-CN" altLang="en-US"/>
              <a:t>2023-01-17</a:t>
            </a:fld>
            <a:endParaRPr lang="en-US"/>
          </a:p>
        </p:txBody>
      </p:sp>
      <p:sp>
        <p:nvSpPr>
          <p:cNvPr id="2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3AC8C9-ED28-4CCF-AE1C-65BEBDAE22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7D15-CE86-44D3-BD6E-7796B469E35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D0C-AC02-4365-AC3D-B96F2BE5DB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1288" y="169863"/>
            <a:ext cx="2024062" cy="64214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9863"/>
            <a:ext cx="5919788" cy="642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A90-BAF1-46BE-A730-7DD43ED338FE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0BC1-87F5-46DD-822B-D607729BFE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300-2252-437B-A683-0BE0DEB9733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1F4-424E-498F-8D94-32BCBB7C157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612A-48BC-4EB7-B5FC-4EFD0FFEDE4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972-CFA7-4DB8-AA52-DC04FA0446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3425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FCE-12C8-4777-BA19-069B9438C41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C709-C96E-40AB-B3ED-A9F680A50A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CB71-516D-4B15-B907-754EDA16C2AF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1D-BEE2-4B74-BBF5-D2F109F838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76EC-CB2A-4166-B5FF-76CE950756F5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9EF-AD36-46E4-B7DA-E47EFD2C76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7C1C-666B-4B10-A7CF-E9A43CDE3D4E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28C6-F27A-4979-B754-FF4A2A3E89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4C1-B381-424E-9705-439FBFC23F65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CC7-9F10-42A1-977D-14FE5C3178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61E8-4D1A-493A-9C2A-6317FD25C49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B566-DE94-4925-B40C-25A442855C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075" name="组合 6"/>
          <p:cNvGrpSpPr/>
          <p:nvPr/>
        </p:nvGrpSpPr>
        <p:grpSpPr bwMode="auto">
          <a:xfrm>
            <a:off x="7269163" y="0"/>
            <a:ext cx="1876425" cy="1990725"/>
            <a:chOff x="0" y="0"/>
            <a:chExt cx="2704943" cy="2870458"/>
          </a:xfrm>
        </p:grpSpPr>
        <p:sp>
          <p:nvSpPr>
            <p:cNvPr id="4100" name="任意多边形 11"/>
            <p:cNvSpPr/>
            <p:nvPr/>
          </p:nvSpPr>
          <p:spPr bwMode="auto">
            <a:xfrm rot="10800000">
              <a:off x="0" y="0"/>
              <a:ext cx="2544752" cy="2192902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2"/>
            <p:cNvSpPr/>
            <p:nvPr/>
          </p:nvSpPr>
          <p:spPr bwMode="auto">
            <a:xfrm rot="10800000">
              <a:off x="892494" y="160233"/>
              <a:ext cx="1812449" cy="2165433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等腰三角形 13"/>
            <p:cNvSpPr>
              <a:spLocks noChangeArrowheads="1"/>
            </p:cNvSpPr>
            <p:nvPr/>
          </p:nvSpPr>
          <p:spPr bwMode="auto">
            <a:xfrm rot="10800000">
              <a:off x="1272376" y="361669"/>
              <a:ext cx="1416547" cy="1220060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3" name="等腰三角形 14"/>
            <p:cNvSpPr>
              <a:spLocks noChangeArrowheads="1"/>
            </p:cNvSpPr>
            <p:nvPr/>
          </p:nvSpPr>
          <p:spPr bwMode="auto">
            <a:xfrm rot="10800000">
              <a:off x="688821" y="1622931"/>
              <a:ext cx="661362" cy="569971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5"/>
            <p:cNvSpPr>
              <a:spLocks noChangeArrowheads="1"/>
            </p:cNvSpPr>
            <p:nvPr/>
          </p:nvSpPr>
          <p:spPr bwMode="auto">
            <a:xfrm rot="10800000">
              <a:off x="2345656" y="2041825"/>
              <a:ext cx="231134" cy="199147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6"/>
            <p:cNvSpPr>
              <a:spLocks noChangeArrowheads="1"/>
            </p:cNvSpPr>
            <p:nvPr/>
          </p:nvSpPr>
          <p:spPr bwMode="auto">
            <a:xfrm rot="10800000">
              <a:off x="1638527" y="2671312"/>
              <a:ext cx="231132" cy="199146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6" name="等腰三角形 17"/>
            <p:cNvSpPr>
              <a:spLocks noChangeArrowheads="1"/>
            </p:cNvSpPr>
            <p:nvPr/>
          </p:nvSpPr>
          <p:spPr bwMode="auto">
            <a:xfrm rot="10800000">
              <a:off x="1592758" y="2160855"/>
              <a:ext cx="231132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8"/>
            <p:cNvSpPr>
              <a:spLocks noChangeArrowheads="1"/>
            </p:cNvSpPr>
            <p:nvPr/>
          </p:nvSpPr>
          <p:spPr bwMode="auto">
            <a:xfrm rot="10800000">
              <a:off x="1869660" y="2291331"/>
              <a:ext cx="400479" cy="347934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9"/>
            <p:cNvSpPr>
              <a:spLocks noChangeArrowheads="1"/>
            </p:cNvSpPr>
            <p:nvPr/>
          </p:nvSpPr>
          <p:spPr bwMode="auto">
            <a:xfrm rot="10800000">
              <a:off x="327247" y="1144521"/>
              <a:ext cx="228845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F527516F-FE2B-4272-9AC1-226F35F2A327}" type="datetime1">
              <a:rPr lang="zh-CN" altLang="en-US"/>
              <a:t>2023-01-17</a:t>
            </a:fld>
            <a:endParaRPr lang="en-US"/>
          </a:p>
        </p:txBody>
      </p:sp>
      <p:sp>
        <p:nvSpPr>
          <p:cNvPr id="411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86871770-E61B-4488-AE68-E492BC830E58}" type="slidenum">
              <a:rPr lang="zh-CN" altLang="en-US"/>
              <a:t>‹#›</a:t>
            </a:fld>
            <a:endParaRPr lang="en-US"/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9863"/>
            <a:ext cx="696753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0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16050"/>
            <a:ext cx="809625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3" panose="05040102010807070707" pitchFamily="18" charset="2"/>
        <a:buChar char=""/>
        <a:defRPr sz="2400">
          <a:solidFill>
            <a:srgbClr val="09886D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20000"/>
        </a:lnSpc>
        <a:spcBef>
          <a:spcPct val="0"/>
        </a:spcBef>
        <a:spcAft>
          <a:spcPts val="600"/>
        </a:spcAft>
        <a:buClr>
          <a:srgbClr val="83BBDD"/>
        </a:buClr>
        <a:buFont typeface="幼圆" panose="02010509060101010101" pitchFamily="49" charset="-122"/>
        <a:buChar char=" 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1907704" y="692696"/>
            <a:ext cx="5114925" cy="4464496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  <p:txBody>
          <a:bodyPr anchor="t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57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Unit 8</a:t>
            </a:r>
          </a:p>
          <a:p>
            <a:pPr algn="ctr">
              <a:lnSpc>
                <a:spcPct val="120000"/>
              </a:lnSpc>
            </a:pPr>
            <a:r>
              <a:rPr lang="en-US" altLang="zh-CN" sz="115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Pets</a:t>
            </a:r>
          </a:p>
          <a:p>
            <a:pPr algn="ctr">
              <a:lnSpc>
                <a:spcPct val="120000"/>
              </a:lnSpc>
            </a:pPr>
            <a:r>
              <a:rPr lang="en-US" altLang="zh-CN" sz="36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Reading 2</a:t>
            </a:r>
          </a:p>
        </p:txBody>
      </p:sp>
      <p:sp>
        <p:nvSpPr>
          <p:cNvPr id="3" name="矩形 2"/>
          <p:cNvSpPr/>
          <p:nvPr/>
        </p:nvSpPr>
        <p:spPr>
          <a:xfrm>
            <a:off x="2931808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33425" y="874713"/>
            <a:ext cx="7583488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1. I think the dog is __ animal in the world.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    A. very kind             B. very clever      C. the cleverest       D. cleverer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2. You can’t do the eye exercises with your eyes ___.                                        A. opened                B. closed                 C. open                    D. close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258888" y="5734050"/>
            <a:ext cx="503237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189038" y="3041650"/>
            <a:ext cx="503237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55650" y="266700"/>
            <a:ext cx="343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 3 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单项选择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/>
      <p:bldP spid="25604" grpId="0" animBg="1"/>
      <p:bldP spid="256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00113" y="874713"/>
            <a:ext cx="7488237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03555" indent="-50355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3. Before 2008 we will finish ____ the Olympic Park.                                A. building            B. builds           C. to build             D. built</a:t>
            </a:r>
          </a:p>
          <a:p>
            <a:pPr marL="503555" indent="-50355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4. Thank you for _____my grandparents when I was away.</a:t>
            </a:r>
          </a:p>
          <a:p>
            <a:pPr marL="503555" indent="-50355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    A. look after           B. look over              </a:t>
            </a:r>
          </a:p>
          <a:p>
            <a:pPr marL="503555" indent="-503555">
              <a:lnSpc>
                <a:spcPct val="12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    C. looking at          D. looking after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460500" y="2420938"/>
            <a:ext cx="503238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062538" y="5689600"/>
            <a:ext cx="503237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7088" y="928688"/>
            <a:ext cx="7812087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5. She doesn’t have _____ trouble.</a:t>
            </a:r>
          </a:p>
          <a:p>
            <a:pPr marL="457200" indent="-45720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A. any               B. no</a:t>
            </a:r>
          </a:p>
          <a:p>
            <a:pPr marL="457200" indent="-45720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C. some             D. many</a:t>
            </a:r>
          </a:p>
          <a:p>
            <a:pPr marL="457200" indent="-45720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6. Nanjing is bigger than ___ other cities in Jiangsu Province.</a:t>
            </a:r>
          </a:p>
          <a:p>
            <a:pPr marL="457200" indent="-45720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A. both                B. any                  </a:t>
            </a:r>
          </a:p>
          <a:p>
            <a:pPr marL="457200" indent="-45720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C. some               D. all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572000" y="4740275"/>
            <a:ext cx="503238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331913" y="1916113"/>
            <a:ext cx="503237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31800" y="874713"/>
            <a:ext cx="8243888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7. ---Can you cook eggs with tomatoes?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---Yes, of course. ____can do it, it’s too easy.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A. anybody             B. Everybody              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C. No one                D. None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8. The word “wide” rhymes with “___ ”.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 A. life                     B. hunt                  </a:t>
            </a: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 C. hide                   D. high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042988" y="5708650"/>
            <a:ext cx="503237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643438" y="3028950"/>
            <a:ext cx="503237" cy="43815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11188" y="1498600"/>
            <a:ext cx="80645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87680" indent="-487680">
              <a:lnSpc>
                <a:spcPct val="130000"/>
              </a:lnSpc>
              <a:buFontTx/>
              <a:buAutoNum type="arabicPeriod"/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Bob is good at all his lessons. He’s the _______ (clever) student in his class.</a:t>
            </a:r>
          </a:p>
          <a:p>
            <a:pPr marL="487680" indent="-48768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2. ---Which is your favourite animal?        ---I like goldfish ____ (good).</a:t>
            </a:r>
          </a:p>
          <a:p>
            <a:pPr marL="487680" indent="-48768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3. The rabbit is very lovely. I will ____ </a:t>
            </a:r>
            <a:r>
              <a:rPr kumimoji="1" lang="en-US" altLang="zh-CN" sz="3600" b="1" u="sng">
                <a:solidFill>
                  <a:srgbClr val="141213"/>
                </a:solidFill>
                <a:latin typeface="Times New Roman" panose="02020603050405020304" pitchFamily="18" charset="0"/>
              </a:rPr>
              <a:t>           </a:t>
            </a: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</a:t>
            </a:r>
          </a:p>
          <a:p>
            <a:pPr marL="487680" indent="-487680">
              <a:lnSpc>
                <a:spcPct val="130000"/>
              </a:lnSpc>
            </a:pPr>
            <a:r>
              <a:rPr kumimoji="1"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    (feed) it carrots.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42988" y="2324100"/>
            <a:ext cx="188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cleverest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340225" y="38131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best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162800" y="45085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feed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11188" y="836613"/>
            <a:ext cx="697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Task4 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用括号内词的正确形式填空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1" grpId="0"/>
      <p:bldP spid="297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00113" y="1487488"/>
            <a:ext cx="72009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1325" indent="-441325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4. A cat can sleep on _________ (anybody) lap. </a:t>
            </a:r>
          </a:p>
          <a:p>
            <a:pPr marL="441325" indent="-441325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5. My dog is _______ (friend) to me. </a:t>
            </a:r>
          </a:p>
          <a:p>
            <a:pPr marL="441325" indent="-441325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141213"/>
                </a:solidFill>
                <a:latin typeface="Times New Roman" panose="02020603050405020304" pitchFamily="18" charset="0"/>
              </a:rPr>
              <a:t>    He never barks and bites</a:t>
            </a:r>
            <a:r>
              <a:rPr kumimoji="1"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. </a:t>
            </a:r>
            <a:endParaRPr kumimoji="1" lang="en-US" altLang="zh-CN" sz="3600" b="1" dirty="0">
              <a:solidFill>
                <a:srgbClr val="14121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75225" y="1630363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anybody’s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365500" y="3071813"/>
            <a:ext cx="173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friendly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42988" y="1008063"/>
            <a:ext cx="56896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Baa, baa, black sheep,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Have you any wool?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Yes sir, yes sir,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Three bags full;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One for the master,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And one for the dame,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And one for the little boy</a:t>
            </a:r>
            <a:b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Who lives down the lane. </a:t>
            </a:r>
            <a:endParaRPr kumimoji="1"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06475" y="484188"/>
            <a:ext cx="433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Baa </a:t>
            </a:r>
            <a:r>
              <a:rPr kumimoji="1"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Baa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Black Sheep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idx="1"/>
          </p:nvPr>
        </p:nvSpPr>
        <p:spPr>
          <a:xfrm>
            <a:off x="900113" y="1800225"/>
            <a:ext cx="6985000" cy="3887788"/>
          </a:xfrm>
          <a:noFill/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Please say something about the animals in the poems. Use as many words in the poems as possible. The group which speaks more and fast win.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00113" y="1025525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Group competition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184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07950" y="503238"/>
            <a:ext cx="8064500" cy="692150"/>
          </a:xfrm>
          <a:noFill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Task 1: Translate the following phrases</a:t>
            </a:r>
          </a:p>
        </p:txBody>
      </p:sp>
      <p:sp>
        <p:nvSpPr>
          <p:cNvPr id="19459" name="Rectangle 3"/>
          <p:cNvSpPr>
            <a:spLocks noGrp="1"/>
          </p:cNvSpPr>
          <p:nvPr>
            <p:ph sz="half" idx="1"/>
          </p:nvPr>
        </p:nvSpPr>
        <p:spPr>
          <a:xfrm>
            <a:off x="330200" y="1182688"/>
            <a:ext cx="3810000" cy="5099050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最聪明的动物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追球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玩精彩的把戏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用木棍搭小屋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3400" b="1" dirty="0" smtClean="0">
                <a:solidFill>
                  <a:srgbClr val="141213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吠叫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互相打架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我最好的朋友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4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照顾他至最后</a:t>
            </a:r>
          </a:p>
        </p:txBody>
      </p:sp>
      <p:sp>
        <p:nvSpPr>
          <p:cNvPr id="19460" name="Rectangle 4"/>
          <p:cNvSpPr>
            <a:spLocks noGrp="1"/>
          </p:cNvSpPr>
          <p:nvPr>
            <p:ph sz="half" idx="2"/>
          </p:nvPr>
        </p:nvSpPr>
        <p:spPr>
          <a:xfrm>
            <a:off x="3563938" y="1209675"/>
            <a:ext cx="5256212" cy="5099050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the cleverest animal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chase a ball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do wonderful tricks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build camps out of sticks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 bark at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fight with each other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my best friend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4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look after him until the end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sz="half" idx="1"/>
          </p:nvPr>
        </p:nvSpPr>
        <p:spPr>
          <a:xfrm>
            <a:off x="828675" y="895350"/>
            <a:ext cx="3455988" cy="5486400"/>
          </a:xfrm>
          <a:noFill/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需要一张床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喂它胡萝卜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3600" b="1" smtClean="0">
              <a:solidFill>
                <a:srgbClr val="14121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3600" b="1" smtClean="0">
              <a:solidFill>
                <a:srgbClr val="14121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sz="half" idx="2"/>
          </p:nvPr>
        </p:nvSpPr>
        <p:spPr>
          <a:xfrm>
            <a:off x="4394200" y="895350"/>
            <a:ext cx="4138613" cy="5486400"/>
          </a:xfrm>
          <a:noFill/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need a bed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feed it carrots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idx="1"/>
          </p:nvPr>
        </p:nvSpPr>
        <p:spPr>
          <a:xfrm>
            <a:off x="684213" y="1195388"/>
            <a:ext cx="7775575" cy="4754562"/>
          </a:xfrm>
          <a:noFill/>
        </p:spPr>
        <p:txBody>
          <a:bodyPr/>
          <a:lstStyle/>
          <a:p>
            <a:pPr marL="487680" indent="-48768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我是我们家最聪明的。                       </a:t>
            </a:r>
            <a:r>
              <a:rPr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I’m ___________ in my family.</a:t>
            </a:r>
          </a:p>
          <a:p>
            <a:pPr marL="487680" indent="-48768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大象是陆上最大的动物。                   </a:t>
            </a:r>
            <a:r>
              <a:rPr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Elephants are _________ animals of all on land.</a:t>
            </a:r>
          </a:p>
          <a:p>
            <a:pPr marL="487680" indent="-487680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3. Lily</a:t>
            </a:r>
            <a:r>
              <a:rPr lang="zh-CN" altLang="en-US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的猫爱睡在她膝上。                      </a:t>
            </a:r>
            <a:r>
              <a:rPr lang="en-US" altLang="zh-CN" sz="3600" b="1" dirty="0" smtClean="0">
                <a:solidFill>
                  <a:srgbClr val="141213"/>
                </a:solidFill>
                <a:latin typeface="Times New Roman" panose="02020603050405020304" pitchFamily="18" charset="0"/>
              </a:rPr>
              <a:t>Lily’s cat loves to sleep _________.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044700" y="1985963"/>
            <a:ext cx="260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cleverest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79863" y="3244850"/>
            <a:ext cx="227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biggest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795963" y="5248275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 her lap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14375" y="484188"/>
            <a:ext cx="630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Task 2: Translate the sentences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idx="1"/>
          </p:nvPr>
        </p:nvSpPr>
        <p:spPr>
          <a:xfrm>
            <a:off x="673100" y="838200"/>
            <a:ext cx="7931150" cy="5327650"/>
          </a:xfrm>
          <a:noFill/>
        </p:spPr>
        <p:txBody>
          <a:bodyPr/>
          <a:lstStyle/>
          <a:p>
            <a:pPr marL="517525" indent="-51752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他们正在用纸做风筝。                     </a:t>
            </a: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They’re making kites ____________.</a:t>
            </a:r>
          </a:p>
          <a:p>
            <a:pPr marL="517525" indent="-51752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你能看见窗台边上的那只蝴蝶吗？</a:t>
            </a: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Can you see that butterfly ____________________________?</a:t>
            </a:r>
          </a:p>
          <a:p>
            <a:pPr marL="517525" indent="-51752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6. </a:t>
            </a: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在我的钢琴上有一个花瓶。              </a:t>
            </a: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There’s a vase ________ my piano.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548313" y="1717675"/>
            <a:ext cx="257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out of paper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04913" y="3835400"/>
            <a:ext cx="6535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 the edge of the window-ledge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100513" y="5276850"/>
            <a:ext cx="191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 top of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27363" y="1554163"/>
            <a:ext cx="159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need to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83300" y="1557338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11188" y="803275"/>
            <a:ext cx="78486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73075" indent="-473075">
              <a:lnSpc>
                <a:spcPct val="120000"/>
              </a:lnSpc>
            </a:pPr>
            <a:r>
              <a:rPr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7. </a:t>
            </a:r>
            <a:r>
              <a:rPr lang="zh-CN" altLang="en-US" sz="3600" b="1">
                <a:solidFill>
                  <a:srgbClr val="141213"/>
                </a:solidFill>
                <a:latin typeface="Times New Roman" panose="02020603050405020304" pitchFamily="18" charset="0"/>
              </a:rPr>
              <a:t>我们不需要喂他很多的食物。              </a:t>
            </a:r>
            <a:r>
              <a:rPr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We don’t ______ feed her _____ food.</a:t>
            </a:r>
          </a:p>
          <a:p>
            <a:pPr marL="473075" indent="-473075">
              <a:lnSpc>
                <a:spcPct val="120000"/>
              </a:lnSpc>
            </a:pPr>
            <a:r>
              <a:rPr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8. </a:t>
            </a:r>
            <a:r>
              <a:rPr lang="zh-CN" altLang="en-US" sz="3600" b="1">
                <a:solidFill>
                  <a:srgbClr val="141213"/>
                </a:solidFill>
                <a:latin typeface="Times New Roman" panose="02020603050405020304" pitchFamily="18" charset="0"/>
              </a:rPr>
              <a:t>那张写字台有三个抽屉</a:t>
            </a:r>
            <a:r>
              <a:rPr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141213"/>
                </a:solidFill>
                <a:latin typeface="Times New Roman" panose="02020603050405020304" pitchFamily="18" charset="0"/>
              </a:rPr>
              <a:t>我所有的文具都在那个开着的抽屉里。 </a:t>
            </a:r>
            <a:r>
              <a:rPr lang="en-US" altLang="zh-CN" sz="3600" b="1">
                <a:solidFill>
                  <a:srgbClr val="141213"/>
                </a:solidFill>
                <a:latin typeface="Times New Roman" panose="02020603050405020304" pitchFamily="18" charset="0"/>
              </a:rPr>
              <a:t>There’re three _______ in that desk. All my stationery is in the ___________.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94150" y="4205288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drawers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42988" y="5516563"/>
            <a:ext cx="266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open drawer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idx="1"/>
          </p:nvPr>
        </p:nvSpPr>
        <p:spPr>
          <a:xfrm>
            <a:off x="539750" y="1339850"/>
            <a:ext cx="8064500" cy="3744913"/>
          </a:xfrm>
          <a:noFill/>
        </p:spPr>
        <p:txBody>
          <a:bodyPr/>
          <a:lstStyle/>
          <a:p>
            <a:pPr marL="685800" indent="-6858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9.   Millie</a:t>
            </a: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的书包是空的</a:t>
            </a: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, Amy</a:t>
            </a: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的是满的。                                                                           </a:t>
            </a: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Millie’s bag is ______, Amy’s is ____.</a:t>
            </a:r>
          </a:p>
          <a:p>
            <a:pPr marL="685800" indent="-685800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10. </a:t>
            </a:r>
            <a:r>
              <a:rPr lang="zh-CN" altLang="en-US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看！许多金鱼在吐泡泡。             </a:t>
            </a:r>
            <a:r>
              <a:rPr lang="en-US" altLang="zh-CN" sz="3600" b="1" smtClean="0">
                <a:solidFill>
                  <a:srgbClr val="141213"/>
                </a:solidFill>
                <a:latin typeface="Times New Roman" panose="02020603050405020304" pitchFamily="18" charset="0"/>
              </a:rPr>
              <a:t>Look! Many goldfish ___________.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140200" y="2060575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empty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524750" y="2133600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full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37188" y="4333875"/>
            <a:ext cx="2735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are bubbling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  <p:bldP spid="24581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50407A02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CB692"/>
      </a:accent1>
      <a:accent2>
        <a:srgbClr val="358CC1"/>
      </a:accent2>
      <a:accent3>
        <a:srgbClr val="FFFFFF"/>
      </a:accent3>
      <a:accent4>
        <a:srgbClr val="505050"/>
      </a:accent4>
      <a:accent5>
        <a:srgbClr val="AAD7C7"/>
      </a:accent5>
      <a:accent6>
        <a:srgbClr val="2F7EAF"/>
      </a:accent6>
      <a:hlink>
        <a:srgbClr val="00B0F0"/>
      </a:hlink>
      <a:folHlink>
        <a:srgbClr val="AFB2B4"/>
      </a:folHlink>
    </a:clrScheme>
    <a:fontScheme name="A000120150407A02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407A02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CB692"/>
        </a:accent1>
        <a:accent2>
          <a:srgbClr val="358CC1"/>
        </a:accent2>
        <a:accent3>
          <a:srgbClr val="FFFFFF"/>
        </a:accent3>
        <a:accent4>
          <a:srgbClr val="505050"/>
        </a:accent4>
        <a:accent5>
          <a:srgbClr val="AAD7C7"/>
        </a:accent5>
        <a:accent6>
          <a:srgbClr val="2F7EAF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主题39</Template>
  <TotalTime>0</TotalTime>
  <Words>687</Words>
  <Application>Microsoft Office PowerPoint</Application>
  <PresentationFormat>全屏显示(4:3)</PresentationFormat>
  <Paragraphs>88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宋体</vt:lpstr>
      <vt:lpstr>微软雅黑</vt:lpstr>
      <vt:lpstr>幼圆</vt:lpstr>
      <vt:lpstr>Arial</vt:lpstr>
      <vt:lpstr>Calibri</vt:lpstr>
      <vt:lpstr>Times New Roman</vt:lpstr>
      <vt:lpstr>Wingdings 3</vt:lpstr>
      <vt:lpstr>WWW.2PPT.COM
</vt:lpstr>
      <vt:lpstr>PowerPoint 演示文稿</vt:lpstr>
      <vt:lpstr>PowerPoint 演示文稿</vt:lpstr>
      <vt:lpstr>PowerPoint 演示文稿</vt:lpstr>
      <vt:lpstr>Task 1: Translate the following phrases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2023-01-16T17:30:00Z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33EB5461533048FB875C1DB196C8A532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