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5" r:id="rId8"/>
    <p:sldId id="263" r:id="rId9"/>
  </p:sldIdLst>
  <p:sldSz cx="12192000" cy="6858000"/>
  <p:notesSz cx="6858000" cy="9144000"/>
  <p:embeddedFontLst>
    <p:embeddedFont>
      <p:font typeface="方正华隶_GBK" panose="02010600030101010101" charset="-122"/>
      <p:regular r:id="rId10"/>
    </p:embeddedFont>
    <p:embeddedFont>
      <p:font typeface="微软雅黑" panose="020B0503020204020204" pitchFamily="34" charset="-122"/>
      <p:regular r:id="rId11"/>
      <p:bold r:id="rId12"/>
    </p:embeddedFont>
    <p:embeddedFont>
      <p:font typeface="Calibri Light" panose="020F0302020204030204" pitchFamily="34" charset="0"/>
      <p:regular r:id="rId13"/>
      <p:italic r:id="rId14"/>
    </p:embeddedFont>
    <p:embeddedFont>
      <p:font typeface="方正行楷_GBK" panose="02010600030101010101" charset="-122"/>
      <p:regular r:id="rId15"/>
    </p:embeddedFont>
    <p:embeddedFont>
      <p:font typeface="Calibri" panose="020F0502020204030204" pitchFamily="34" charset="0"/>
      <p:regular r:id="rId16"/>
      <p:bold r:id="rId17"/>
      <p:italic r:id="rId18"/>
      <p:boldItalic r:id="rId19"/>
    </p:embeddedFont>
    <p:embeddedFont>
      <p:font typeface="方正硬笔楷书简体" panose="02010600030101010101" charset="-122"/>
      <p:regular r:id="rId2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4">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2611"/>
    <a:srgbClr val="914103"/>
    <a:srgbClr val="A56E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showGuides="1">
      <p:cViewPr varScale="1">
        <p:scale>
          <a:sx n="88" d="100"/>
          <a:sy n="88" d="100"/>
        </p:scale>
        <p:origin x="66" y="120"/>
      </p:cViewPr>
      <p:guideLst>
        <p:guide orient="horz" pos="1094"/>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E76747-FFD7-47F2-932C-37B8B442D2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38E7A-46EA-4AF2-8F70-872E8DA11C8A}" type="slidenum">
              <a:rPr lang="zh-CN" altLang="en-US" smtClean="0"/>
              <a:t>‹#›</a:t>
            </a:fld>
            <a:endParaRPr lang="zh-CN" altLang="en-US"/>
          </a:p>
        </p:txBody>
      </p:sp>
      <p:pic>
        <p:nvPicPr>
          <p:cNvPr id="7" name="图片 6" descr="2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E76747-FFD7-47F2-932C-37B8B442D2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38E7A-46EA-4AF2-8F70-872E8DA11C8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E76747-FFD7-47F2-932C-37B8B442D2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38E7A-46EA-4AF2-8F70-872E8DA11C8A}"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E76747-FFD7-47F2-932C-37B8B442D2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38E7A-46EA-4AF2-8F70-872E8DA11C8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E76747-FFD7-47F2-932C-37B8B442D2B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38E7A-46EA-4AF2-8F70-872E8DA11C8A}"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E76747-FFD7-47F2-932C-37B8B442D2B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38E7A-46EA-4AF2-8F70-872E8DA11C8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E76747-FFD7-47F2-932C-37B8B442D2B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38E7A-46EA-4AF2-8F70-872E8DA11C8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E76747-FFD7-47F2-932C-37B8B442D2B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38E7A-46EA-4AF2-8F70-872E8DA11C8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E76747-FFD7-47F2-932C-37B8B442D2B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38E7A-46EA-4AF2-8F70-872E8DA11C8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E76747-FFD7-47F2-932C-37B8B442D2B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38E7A-46EA-4AF2-8F70-872E8DA11C8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E76747-FFD7-47F2-932C-37B8B442D2B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38E7A-46EA-4AF2-8F70-872E8DA11C8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76747-FFD7-47F2-932C-37B8B442D2B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138E7A-46EA-4AF2-8F70-872E8DA11C8A}"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10" Type="http://schemas.openxmlformats.org/officeDocument/2006/relationships/image" Target="../media/image7.png"/><Relationship Id="rId4" Type="http://schemas.openxmlformats.org/officeDocument/2006/relationships/image" Target="../media/image11.jpe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背景2" hidde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364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水流" hidden="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006097">
            <a:off x="9652362" y="3720315"/>
            <a:ext cx="11430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茶壶"/>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06244" y="2133600"/>
            <a:ext cx="28257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茶壶"/>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05984" y="1452715"/>
            <a:ext cx="2825750" cy="2832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descr="笔"/>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151" y="-389748"/>
            <a:ext cx="1663700" cy="2038350"/>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853200" y="1376630"/>
            <a:ext cx="7787149" cy="1323439"/>
          </a:xfrm>
          <a:prstGeom prst="rect">
            <a:avLst/>
          </a:prstGeom>
          <a:noFill/>
        </p:spPr>
        <p:txBody>
          <a:bodyPr wrap="square" rtlCol="0">
            <a:spAutoFit/>
          </a:bodyPr>
          <a:lstStyle/>
          <a:p>
            <a:r>
              <a:rPr lang="zh-CN" altLang="en-US" sz="8000" dirty="0">
                <a:latin typeface="方正行楷_GBK" panose="03000509000000000000" pitchFamily="65" charset="-122"/>
                <a:ea typeface="方正行楷_GBK" panose="03000509000000000000" pitchFamily="65" charset="-122"/>
              </a:rPr>
              <a:t>水仙</a:t>
            </a:r>
            <a:r>
              <a:rPr lang="zh-CN" altLang="en-US" sz="8000" dirty="0" smtClean="0">
                <a:latin typeface="方正行楷_GBK" panose="03000509000000000000" pitchFamily="65" charset="-122"/>
                <a:ea typeface="方正行楷_GBK" panose="03000509000000000000" pitchFamily="65" charset="-122"/>
              </a:rPr>
              <a:t>茶简介</a:t>
            </a:r>
            <a:endParaRPr lang="zh-CN" altLang="en-US" sz="8000" dirty="0">
              <a:latin typeface="方正行楷_GBK" panose="03000509000000000000" pitchFamily="65" charset="-122"/>
              <a:ea typeface="方正行楷_GBK" panose="03000509000000000000" pitchFamily="65" charset="-122"/>
            </a:endParaRPr>
          </a:p>
        </p:txBody>
      </p:sp>
      <p:sp>
        <p:nvSpPr>
          <p:cNvPr id="10" name="文本框 9"/>
          <p:cNvSpPr txBox="1"/>
          <p:nvPr/>
        </p:nvSpPr>
        <p:spPr>
          <a:xfrm>
            <a:off x="3035741" y="3931490"/>
            <a:ext cx="3023747" cy="1260475"/>
          </a:xfrm>
          <a:prstGeom prst="rect">
            <a:avLst/>
          </a:prstGeom>
          <a:noFill/>
        </p:spPr>
        <p:txBody>
          <a:bodyPr wrap="square" rtlCol="0">
            <a:spAutoFit/>
          </a:bodyPr>
          <a:lstStyle/>
          <a:p>
            <a:pPr algn="ctr"/>
            <a:r>
              <a:rPr lang="zh-CN" altLang="en-US" sz="4400" dirty="0">
                <a:latin typeface="方正硬笔楷书简体" panose="03000509000000000000" pitchFamily="65" charset="-122"/>
                <a:ea typeface="方正硬笔楷书简体" panose="03000509000000000000" pitchFamily="65" charset="-122"/>
              </a:rPr>
              <a:t>清新鲜</a:t>
            </a:r>
            <a:r>
              <a:rPr lang="zh-CN" altLang="en-US" sz="4400" dirty="0" smtClean="0">
                <a:latin typeface="方正硬笔楷书简体" panose="03000509000000000000" pitchFamily="65" charset="-122"/>
                <a:ea typeface="方正硬笔楷书简体" panose="03000509000000000000" pitchFamily="65" charset="-122"/>
              </a:rPr>
              <a:t>净</a:t>
            </a:r>
            <a:endParaRPr lang="en-US" altLang="zh-CN" sz="4400" dirty="0" smtClean="0">
              <a:latin typeface="方正硬笔楷书简体" panose="03000509000000000000" pitchFamily="65" charset="-122"/>
              <a:ea typeface="方正硬笔楷书简体" panose="03000509000000000000" pitchFamily="65" charset="-122"/>
            </a:endParaRPr>
          </a:p>
          <a:p>
            <a:pPr algn="ctr"/>
            <a:r>
              <a:rPr lang="en-US" altLang="zh-CN" sz="3200" dirty="0">
                <a:latin typeface="方正硬笔楷书简体" panose="03000509000000000000" pitchFamily="65" charset="-122"/>
                <a:ea typeface="方正硬笔楷书简体" panose="03000509000000000000" pitchFamily="65" charset="-122"/>
              </a:rPr>
              <a:t>20XX</a:t>
            </a:r>
            <a:r>
              <a:rPr lang="zh-CN" altLang="en-US" sz="3200" dirty="0">
                <a:latin typeface="方正硬笔楷书简体" panose="03000509000000000000" pitchFamily="65" charset="-122"/>
                <a:ea typeface="方正硬笔楷书简体" panose="03000509000000000000" pitchFamily="65" charset="-122"/>
              </a:rPr>
              <a:t>年</a:t>
            </a:r>
            <a:r>
              <a:rPr lang="en-US" altLang="zh-CN" sz="3200" dirty="0">
                <a:latin typeface="方正硬笔楷书简体" panose="03000509000000000000" pitchFamily="65" charset="-122"/>
                <a:ea typeface="方正硬笔楷书简体" panose="03000509000000000000" pitchFamily="65" charset="-122"/>
              </a:rPr>
              <a:t>X</a:t>
            </a:r>
            <a:r>
              <a:rPr lang="zh-CN" altLang="en-US" sz="3200" dirty="0">
                <a:latin typeface="方正硬笔楷书简体" panose="03000509000000000000" pitchFamily="65" charset="-122"/>
                <a:ea typeface="方正硬笔楷书简体" panose="03000509000000000000" pitchFamily="65" charset="-122"/>
              </a:rPr>
              <a:t>月</a:t>
            </a:r>
            <a:r>
              <a:rPr lang="en-US" altLang="zh-CN" sz="3200" dirty="0">
                <a:latin typeface="方正硬笔楷书简体" panose="03000509000000000000" pitchFamily="65" charset="-122"/>
                <a:ea typeface="方正硬笔楷书简体" panose="03000509000000000000" pitchFamily="65" charset="-122"/>
              </a:rPr>
              <a:t>X</a:t>
            </a:r>
            <a:r>
              <a:rPr lang="zh-CN" altLang="en-US" sz="3200" dirty="0" smtClean="0">
                <a:latin typeface="方正硬笔楷书简体" panose="03000509000000000000" pitchFamily="65" charset="-122"/>
                <a:ea typeface="方正硬笔楷书简体" panose="03000509000000000000" pitchFamily="65" charset="-122"/>
              </a:rPr>
              <a:t>日</a:t>
            </a:r>
            <a:endParaRPr lang="en-US" altLang="zh-CN" sz="3200" dirty="0" smtClean="0">
              <a:latin typeface="方正硬笔楷书简体" panose="03000509000000000000" pitchFamily="65" charset="-122"/>
              <a:ea typeface="方正硬笔楷书简体" panose="03000509000000000000" pitchFamily="65" charset="-122"/>
            </a:endParaRPr>
          </a:p>
        </p:txBody>
      </p:sp>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17810" y="3931489"/>
            <a:ext cx="1219200" cy="1219200"/>
          </a:xfrm>
          <a:prstGeom prst="rect">
            <a:avLst/>
          </a:prstGeom>
        </p:spPr>
      </p:pic>
      <p:grpSp>
        <p:nvGrpSpPr>
          <p:cNvPr id="57" name="组合 56"/>
          <p:cNvGrpSpPr/>
          <p:nvPr/>
        </p:nvGrpSpPr>
        <p:grpSpPr>
          <a:xfrm>
            <a:off x="309259" y="2564136"/>
            <a:ext cx="6986954" cy="586154"/>
            <a:chOff x="309259" y="2683407"/>
            <a:chExt cx="6986954" cy="586154"/>
          </a:xfrm>
        </p:grpSpPr>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259" y="2683407"/>
              <a:ext cx="586154" cy="586154"/>
            </a:xfrm>
            <a:prstGeom prst="rect">
              <a:avLst/>
            </a:prstGeom>
          </p:spPr>
        </p:pic>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459" y="2683407"/>
              <a:ext cx="586154" cy="586154"/>
            </a:xfrm>
            <a:prstGeom prst="rect">
              <a:avLst/>
            </a:prstGeom>
          </p:spPr>
        </p:pic>
        <p:pic>
          <p:nvPicPr>
            <p:cNvPr id="20" name="图片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3659" y="2683407"/>
              <a:ext cx="586154" cy="586154"/>
            </a:xfrm>
            <a:prstGeom prst="rect">
              <a:avLst/>
            </a:prstGeom>
          </p:spPr>
        </p:pic>
        <p:pic>
          <p:nvPicPr>
            <p:cNvPr id="23" name="图片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0859" y="2683407"/>
              <a:ext cx="586154" cy="586154"/>
            </a:xfrm>
            <a:prstGeom prst="rect">
              <a:avLst/>
            </a:prstGeom>
          </p:spPr>
        </p:pic>
        <p:pic>
          <p:nvPicPr>
            <p:cNvPr id="26" name="图片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8059" y="2683407"/>
              <a:ext cx="586154" cy="586154"/>
            </a:xfrm>
            <a:prstGeom prst="rect">
              <a:avLst/>
            </a:prstGeom>
          </p:spPr>
        </p:pic>
        <p:pic>
          <p:nvPicPr>
            <p:cNvPr id="29" name="图片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5259" y="2683407"/>
              <a:ext cx="586154" cy="586154"/>
            </a:xfrm>
            <a:prstGeom prst="rect">
              <a:avLst/>
            </a:prstGeom>
          </p:spPr>
        </p:pic>
        <p:pic>
          <p:nvPicPr>
            <p:cNvPr id="32" name="图片 3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2459" y="2683407"/>
              <a:ext cx="586154" cy="586154"/>
            </a:xfrm>
            <a:prstGeom prst="rect">
              <a:avLst/>
            </a:prstGeom>
          </p:spPr>
        </p:pic>
        <p:pic>
          <p:nvPicPr>
            <p:cNvPr id="35" name="图片 3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9659" y="2683407"/>
              <a:ext cx="586154" cy="586154"/>
            </a:xfrm>
            <a:prstGeom prst="rect">
              <a:avLst/>
            </a:prstGeom>
          </p:spPr>
        </p:pic>
        <p:pic>
          <p:nvPicPr>
            <p:cNvPr id="38" name="图片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6859" y="2683407"/>
              <a:ext cx="586154" cy="586154"/>
            </a:xfrm>
            <a:prstGeom prst="rect">
              <a:avLst/>
            </a:prstGeom>
          </p:spPr>
        </p:pic>
        <p:pic>
          <p:nvPicPr>
            <p:cNvPr id="41" name="图片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4059" y="2683407"/>
              <a:ext cx="586154" cy="586154"/>
            </a:xfrm>
            <a:prstGeom prst="rect">
              <a:avLst/>
            </a:prstGeom>
          </p:spPr>
        </p:pic>
        <p:pic>
          <p:nvPicPr>
            <p:cNvPr id="44" name="图片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1259" y="2683407"/>
              <a:ext cx="586154" cy="586154"/>
            </a:xfrm>
            <a:prstGeom prst="rect">
              <a:avLst/>
            </a:prstGeom>
          </p:spPr>
        </p:pic>
        <p:pic>
          <p:nvPicPr>
            <p:cNvPr id="47" name="图片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8459" y="2683407"/>
              <a:ext cx="586154" cy="586154"/>
            </a:xfrm>
            <a:prstGeom prst="rect">
              <a:avLst/>
            </a:prstGeom>
          </p:spPr>
        </p:pic>
        <p:pic>
          <p:nvPicPr>
            <p:cNvPr id="50" name="图片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5659" y="2683407"/>
              <a:ext cx="586154" cy="586154"/>
            </a:xfrm>
            <a:prstGeom prst="rect">
              <a:avLst/>
            </a:prstGeom>
          </p:spPr>
        </p:pic>
        <p:pic>
          <p:nvPicPr>
            <p:cNvPr id="53" name="图片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2859" y="2683407"/>
              <a:ext cx="586154" cy="586154"/>
            </a:xfrm>
            <a:prstGeom prst="rect">
              <a:avLst/>
            </a:prstGeom>
          </p:spPr>
        </p:pic>
        <p:pic>
          <p:nvPicPr>
            <p:cNvPr id="56" name="图片 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0059" y="2683407"/>
              <a:ext cx="586154" cy="58615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042 -0.06065 C -0.09779 -0.07246 -0.1849 -0.08426 -0.22396 -0.06065 C -0.26289 -0.03681 -0.24115 0.05671 -0.24479 0.0824 " pathEditMode="relative" rAng="0" ptsTypes="AAA">
                                      <p:cBhvr>
                                        <p:cTn id="6" dur="500" fill="hold"/>
                                        <p:tgtEl>
                                          <p:spTgt spid="7"/>
                                        </p:tgtEl>
                                        <p:attrNameLst>
                                          <p:attrName>ppt_x</p:attrName>
                                          <p:attrName>ppt_y</p:attrName>
                                        </p:attrNameLst>
                                      </p:cBhvr>
                                      <p:rCtr x="-11862" y="6458"/>
                                    </p:animMotion>
                                  </p:childTnLst>
                                  <p:subTnLst>
                                    <p:set>
                                      <p:cBhvr override="childStyle">
                                        <p:cTn dur="1" fill="hold" display="0" masterRel="sameClick" afterEffect="1">
                                          <p:stCondLst>
                                            <p:cond evt="end" delay="0">
                                              <p:tn val="5"/>
                                            </p:cond>
                                          </p:stCondLst>
                                        </p:cTn>
                                        <p:tgtEl>
                                          <p:spTgt spid="7"/>
                                        </p:tgtEl>
                                        <p:attrNameLst>
                                          <p:attrName>style.visibility</p:attrName>
                                        </p:attrNameLst>
                                      </p:cBhvr>
                                      <p:to>
                                        <p:strVal val="hidden"/>
                                      </p:to>
                                    </p:set>
                                  </p:sub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8" presetClass="emph" presetSubtype="0" autoRev="1" fill="hold" nodeType="withEffect">
                                  <p:stCondLst>
                                    <p:cond delay="0"/>
                                  </p:stCondLst>
                                  <p:childTnLst>
                                    <p:animRot by="-1800000">
                                      <p:cBhvr>
                                        <p:cTn id="11" dur="1000" fill="hold"/>
                                        <p:tgtEl>
                                          <p:spTgt spid="6"/>
                                        </p:tgtEl>
                                        <p:attrNameLst>
                                          <p:attrName>r</p:attrName>
                                        </p:attrNameLst>
                                      </p:cBhvr>
                                    </p:animRot>
                                  </p:childTnLst>
                                </p:cTn>
                              </p:par>
                              <p:par>
                                <p:cTn id="12" presetID="18" presetClass="entr" presetSubtype="12" fill="hold" nodeType="withEffect">
                                  <p:stCondLst>
                                    <p:cond delay="80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500"/>
                                        <p:tgtEl>
                                          <p:spTgt spid="5"/>
                                        </p:tgtEl>
                                      </p:cBhvr>
                                    </p:animEffect>
                                  </p:childTnLst>
                                  <p:subTnLst>
                                    <p:set>
                                      <p:cBhvr override="childStyle">
                                        <p:cTn dur="1" fill="hold" display="0" masterRel="sameClick" afterEffect="1">
                                          <p:stCondLst>
                                            <p:cond evt="end" delay="0">
                                              <p:tn val="12"/>
                                            </p:cond>
                                          </p:stCondLst>
                                        </p:cTn>
                                        <p:tgtEl>
                                          <p:spTgt spid="5"/>
                                        </p:tgtEl>
                                        <p:attrNameLst>
                                          <p:attrName>style.visibility</p:attrName>
                                        </p:attrNameLst>
                                      </p:cBhvr>
                                      <p:to>
                                        <p:strVal val="hidden"/>
                                      </p:to>
                                    </p:set>
                                  </p:subTnLst>
                                </p:cTn>
                              </p:par>
                            </p:childTnLst>
                          </p:cTn>
                        </p:par>
                        <p:par>
                          <p:cTn id="15" fill="hold">
                            <p:stCondLst>
                              <p:cond delay="500"/>
                            </p:stCondLst>
                            <p:childTnLst>
                              <p:par>
                                <p:cTn id="16" presetID="1" presetClass="exit" presetSubtype="0" fill="hold" nodeType="after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par>
                          <p:cTn id="18" fill="hold">
                            <p:stCondLst>
                              <p:cond delay="500"/>
                            </p:stCondLst>
                            <p:childTnLst>
                              <p:par>
                                <p:cTn id="19" presetID="2" presetClass="exit" presetSubtype="2" fill="hold" nodeType="after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1+ppt_w/2"/>
                                          </p:val>
                                        </p:tav>
                                      </p:tavLst>
                                    </p:anim>
                                    <p:anim calcmode="lin" valueType="num">
                                      <p:cBhvr additive="base">
                                        <p:cTn id="21" dur="500"/>
                                        <p:tgtEl>
                                          <p:spTgt spid="6"/>
                                        </p:tgtEl>
                                        <p:attrNameLst>
                                          <p:attrName>ppt_y</p:attrName>
                                        </p:attrNameLst>
                                      </p:cBhvr>
                                      <p:tavLst>
                                        <p:tav tm="0">
                                          <p:val>
                                            <p:strVal val="ppt_y"/>
                                          </p:val>
                                        </p:tav>
                                        <p:tav tm="100000">
                                          <p:val>
                                            <p:strVal val="ppt_y"/>
                                          </p:val>
                                        </p:tav>
                                      </p:tavLst>
                                    </p:anim>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0" presetClass="path" presetSubtype="0" accel="50000" decel="50000" fill="hold" nodeType="afterEffect">
                                  <p:stCondLst>
                                    <p:cond delay="0"/>
                                  </p:stCondLst>
                                  <p:childTnLst>
                                    <p:animMotion origin="layout" path="M 1.875E-6 -3.33333E-6 L 1.875E-6 -3.33333E-6 C 0.00235 0.00093 0.00599 -0.00116 0.00703 0.00278 C 0.0086 0.00856 0.00625 0.01551 0.00625 0.02222 C 0.00625 0.02963 0.00677 0.03704 0.00703 0.04444 C 0.00586 0.09213 0.00729 0.06366 0.00547 0.08611 C 0.00495 0.09236 0.00391 0.10556 0.00391 0.10556 C 0.00313 0.10509 0.00195 0.10532 0.00156 0.10417 C 0.00078 0.10162 0.00117 0.09838 0.00078 0.09583 C 0.00065 0.09421 0.00065 0.09236 1.875E-6 0.09167 C -0.0013 0.08981 -0.00469 0.08889 -0.00469 0.08889 C -0.00521 0.08611 -0.0056 0.0831 -0.00625 0.08056 C -0.0069 0.07801 -0.00781 0.07593 -0.00859 0.07361 C -0.00911 0.07176 -0.00976 0.06991 -0.01015 0.06806 C -0.01237 0.05856 -0.00859 0.06991 -0.01328 0.05694 C -0.0138 0.05532 -0.01406 0.05347 -0.01484 0.05278 C -0.01627 0.05116 -0.01823 0.05162 -0.01953 0.05 L -0.02187 0.04722 C -0.01406 0.04236 -0.02617 0.04954 -0.0164 0.04444 C -0.01484 0.04352 -0.01328 0.04259 -0.01172 0.04167 C -0.01094 0.0412 -0.01015 0.04051 -0.00937 0.04028 L -0.00625 0.03889 C -0.00807 0.04398 -0.00937 0.04977 -0.01172 0.05417 C -0.01302 0.05648 -0.01445 0.05833 -0.01562 0.06111 C -0.01862 0.06782 -0.01706 0.06667 -0.01953 0.07222 C -0.02018 0.07361 -0.02096 0.07523 -0.02187 0.07639 C -0.02279 0.07731 -0.02396 0.07731 -0.025 0.07778 C -0.0306 0.08426 -0.03138 0.08171 -0.02656 0.08611 C -0.02552 0.08519 -0.02448 0.08403 -0.02344 0.08333 C -0.02239 0.08264 -0.02135 0.08264 -0.02031 0.08194 C -0.02005 0.08148 -0.01393 0.07569 -0.0125 0.07361 C -0.00794 0.06667 -0.01211 0.07222 -0.00859 0.06528 C -0.00716 0.06227 -0.00547 0.05972 -0.0039 0.05694 C -0.00234 0.05417 -0.00039 0.05185 0.00078 0.04861 C 0.00156 0.0463 0.00235 0.04375 0.00313 0.04167 C 0.00365 0.04005 0.00391 0.03843 0.00469 0.0375 C 0.00586 0.03565 0.00729 0.03472 0.0086 0.03333 C 0.01289 0.02801 0.01081 0.02894 0.01641 0.025 C 0.01888 0.02315 0.01953 0.02407 0.02188 0.02222 C 0.02266 0.0213 0.02344 0.02037 0.02422 0.01944 C 0.02057 0.02894 0.025 0.01759 0.01797 0.03472 C 0.01745 0.03588 0.0168 0.03727 0.01641 0.03889 C 0.01602 0.04005 0.01602 0.04167 0.01563 0.04306 C 0.01471 0.04537 0.01341 0.04745 0.0125 0.05 C 0.00886 0.06019 0.01224 0.05694 0.00781 0.05972 C 0.00833 0.05602 0.00807 0.05208 0.01094 0.05139 C 0.01198 0.05093 0.01302 0.05231 0.01406 0.05278 C 0.01862 0.0581 0.01511 0.05324 0.02031 0.06528 C 0.02826 0.08356 0.02096 0.0662 0.02656 0.07778 C 0.03112 0.08681 0.02787 0.08241 0.03203 0.0875 C 0.0336 0.08704 0.03516 0.08681 0.03672 0.08611 C 0.03828 0.08495 0.04037 0.08102 0.04141 0.07917 C 0.04479 0.06111 0.04089 0.07894 0.04531 0.06528 C 0.05143 0.0463 0.04636 0.05625 0.05235 0.04583 C 0.05391 0.03704 0.05221 0.04352 0.05938 0.03472 C 0.06068 0.03287 0.06198 0.03079 0.06328 0.02917 C 0.06406 0.02801 0.06485 0.02731 0.06563 0.02639 C 0.06615 0.02454 0.0668 0.02269 0.06719 0.02083 C 0.06849 0.01505 0.06875 0.01227 0.06953 0.00694 C 0.07057 0.00741 0.07214 0.00648 0.07266 0.00833 C 0.07318 0.01042 0.07214 0.01296 0.07188 0.01528 C 0.07162 0.01667 0.07162 0.01829 0.0711 0.01944 C 0.07031 0.02083 0.06901 0.0213 0.06797 0.02222 C 0.06771 0.02361 0.06758 0.025 0.06719 0.02639 C 0.06615 0.02986 0.06419 0.03333 0.0625 0.03611 C 0.06172 0.03704 0.06094 0.03773 0.06016 0.03889 C 0.05886 0.04051 0.05755 0.04259 0.05625 0.04444 C 0.05651 0.04583 0.05625 0.04815 0.05703 0.04861 C 0.05964 0.04931 0.06224 0.04769 0.06485 0.04722 C 0.06745 0.04653 0.0694 0.04468 0.07188 0.04306 C 0.07123 0.05139 0.07083 0.05972 0.06953 0.06806 C 0.06927 0.06944 0.06888 0.0706 0.06875 0.07222 C 0.06836 0.07431 0.06836 0.07685 0.06797 0.07917 C 0.06758 0.08102 0.06563 0.0831 0.06641 0.08472 C 0.06732 0.08634 0.06901 0.0838 0.07031 0.08333 C 0.07253 0.06759 0.0694 0.08819 0.07266 0.07222 C 0.07331 0.06898 0.07383 0.06574 0.07422 0.0625 C 0.07422 0.06227 0.075 0.05162 0.07578 0.05 C 0.0763 0.04861 0.07735 0.04792 0.07813 0.04722 C 0.07917 0.04606 0.08021 0.04514 0.08125 0.04444 C 0.0836 0.04236 0.08607 0.0412 0.08828 0.03889 C 0.09024 0.03657 0.09193 0.03333 0.09375 0.03056 C 0.09427 0.02778 0.09479 0.025 0.09531 0.02222 C 0.09818 0.00463 0.09427 0.02639 0.09688 0.0125 C 0.09714 0.00926 0.09727 0.00579 0.09766 0.00278 C 0.09779 0.00116 0.09766 -0.00093 0.09844 -0.00139 C 0.09935 -0.00231 0.10052 -0.00046 0.10156 -3.33333E-6 C 0.10182 0.00231 0.10235 0.0044 0.10235 0.00694 C 0.10235 0.00926 0.10182 0.01157 0.10156 0.01389 C 0.10052 0.02153 0.10078 0.01875 0.09922 0.02778 C 0.0987 0.03079 0.09818 0.03426 0.09766 0.0375 C 0.09727 0.04514 0.09688 0.0544 0.0961 0.0625 C 0.09557 0.06667 0.09505 0.07083 0.09453 0.075 C 0.09349 0.07454 0.09206 0.075 0.09141 0.07361 C 0.0905 0.07176 0.08958 0.0625 0.08906 0.05972 C 0.08828 0.05532 0.08672 0.04722 0.08672 0.04722 C 0.08464 0.05648 0.08333 0.05926 0.08594 0.07222 C 0.08633 0.07384 0.08802 0.07315 0.08906 0.07361 C 0.09063 0.07315 0.09219 0.07269 0.09375 0.07222 C 0.09636 0.0713 0.09896 0.07014 0.10156 0.06944 C 0.10339 0.06875 0.10521 0.06852 0.10703 0.06806 C 0.10964 0.06111 0.10729 0.06574 0.11172 0.06111 C 0.11836 0.05394 0.11393 0.05648 0.11953 0.05417 C 0.12005 0.05301 0.12253 0.04745 0.12422 0.04861 C 0.125 0.04907 0.12526 0.05139 0.12578 0.05278 C 0.12552 0.0588 0.12552 0.06481 0.125 0.07083 C 0.12474 0.07361 0.1224 0.08148 0.12344 0.07917 C 0.12487 0.07546 0.12787 0.06852 0.12891 0.06528 C 0.12943 0.06343 0.12995 0.06157 0.13047 0.05972 L 0.13281 0.04722 C 0.13307 0.04583 0.13307 0.04421 0.1336 0.04306 C 0.13529 0.03889 0.13607 0.03634 0.13828 0.03333 C 0.13893 0.03218 0.13971 0.03102 0.14063 0.03056 C 0.14154 0.02963 0.14271 0.02963 0.14375 0.02917 C 0.14453 0.02824 0.14518 0.02708 0.1461 0.02639 C 0.15026 0.02245 0.14948 0.02407 0.15391 0.02222 C 0.15573 0.0213 0.15755 0.02037 0.15938 0.01944 C 0.16016 0.01898 0.16094 0.01829 0.16172 0.01806 C 0.1638 0.0169 0.16589 0.0162 0.16797 0.01528 C 0.16979 0.01435 0.17149 0.01273 0.17344 0.0125 C 0.17813 0.01134 0.18281 0.01157 0.1875 0.01111 C 0.18672 0.01019 0.18594 0.00903 0.18516 0.00833 C 0.18216 0.00556 0.17643 0.00579 0.17422 0.00556 C 0.17031 0.00417 0.16641 0.00301 0.1625 0.00139 C 0.16081 0.00069 0.15899 0.00046 0.15781 -0.00139 C 0.15716 -0.00255 0.15938 -0.00231 0.16016 -0.00278 C 0.16198 -0.00093 0.16419 -0.00023 0.16563 0.00278 C 0.16654 0.0044 0.16602 0.00741 0.16641 0.00972 C 0.1668 0.01204 0.16745 0.01435 0.16797 0.01667 C 0.16797 0.0162 0.17214 0.00394 0.17266 0.00139 C 0.17318 -0.00185 0.17318 -0.00671 0.17422 -0.00972 C 0.17513 -0.01273 0.17552 -0.01713 0.17735 -0.01806 L 0.17969 -0.01944 C 0.18047 -0.01806 0.18151 -0.01713 0.18203 -0.01528 C 0.18294 -0.01181 0.1836 -0.00417 0.1836 -0.00417 C 0.18333 0.00093 0.1836 0.00602 0.18281 0.01111 C 0.18255 0.0125 0.18112 0.0125 0.18047 0.01389 C 0.17982 0.01505 0.17956 0.01667 0.17891 0.01806 C 0.17682 0.02153 0.17604 0.0206 0.17344 0.02222 C 0.17214 0.02292 0.17083 0.02407 0.16953 0.025 C 0.16432 0.04329 0.17057 0.02037 0.16719 0.03472 C 0.16667 0.03657 0.16602 0.03819 0.16563 0.04028 C 0.16524 0.04144 0.16524 0.04306 0.16485 0.04444 C 0.16445 0.04583 0.16367 0.04699 0.16328 0.04861 C 0.16198 0.05278 0.16289 0.05394 0.16094 0.05833 C 0.16029 0.05949 0.15925 0.05995 0.1586 0.06111 C 0.15768 0.06227 0.15703 0.06389 0.15625 0.06528 C 0.15469 0.06713 0.15313 0.06898 0.15156 0.07083 C 0.14948 0.07315 0.14857 0.07454 0.1461 0.07639 C 0.14453 0.07731 0.13998 0.08056 0.14141 0.07917 L 0.14688 0.07361 C 0.15052 0.06366 0.1457 0.07546 0.15156 0.06528 C 0.1543 0.06019 0.15326 0.06019 0.15547 0.05556 C 0.16042 0.04468 0.15547 0.05741 0.15938 0.04722 C 0.1599 0.04352 0.16003 0.04005 0.16172 0.0375 C 0.16289 0.03565 0.16432 0.03449 0.16563 0.03333 C 0.16849 0.03032 0.16836 0.03079 0.1711 0.02917 C 0.17188 0.03102 0.17253 0.03287 0.17344 0.03472 C 0.17774 0.04306 0.18177 0.05208 0.18672 0.05972 C 0.1931 0.06944 0.19024 0.06528 0.19531 0.07222 C 0.19623 0.07708 0.1957 0.07824 0.2 0.07917 C 0.20104 0.07917 0.20313 0.07778 0.20313 0.07778 C 0.19922 0.07731 0.19518 0.07755 0.19141 0.07639 C 0.18985 0.07569 0.1888 0.07338 0.1875 0.07222 C 0.18399 0.06898 0.18333 0.06921 0.17969 0.06806 L 0.16797 0.06944 C 0.16563 0.06968 0.15873 0.07222 0.16094 0.07083 C 0.16224 0.06991 0.16354 0.06898 0.16485 0.06806 C 0.16563 0.06713 0.16641 0.0662 0.16719 0.06528 C 0.16823 0.06389 0.16914 0.06204 0.17031 0.06111 C 0.17175 0.05972 0.175 0.05833 0.175 0.05833 C 0.17422 0.05648 0.17357 0.0544 0.17266 0.05278 C 0.17201 0.05139 0.17409 0.05509 0.17422 0.05694 C 0.17435 0.0625 0.1737 0.06806 0.17344 0.07361 C 0.17292 0.08287 0.17305 0.08102 0.17188 0.0875 C 0.17162 0.09167 0.17136 0.09583 0.1711 0.1 C 0.17083 0.10278 0.17149 0.10648 0.17031 0.10833 C 0.1694 0.10949 0.16875 0.10556 0.16797 0.10417 C 0.16771 0.1 0.16797 0.0956 0.16719 0.09167 C 0.1668 0.09005 0.16563 0.08796 0.16485 0.08889 C 0.16315 0.09051 0.16172 0.09722 0.16172 0.09722 C 0.1625 0.09815 0.16315 0.09977 0.16406 0.1 C 0.16693 0.10046 0.17214 0.09792 0.175 0.09583 C 0.18412 0.08843 0.1711 0.09653 0.17969 0.09167 L 0.18985 0.09444 C 0.19115 0.09468 0.19245 0.09606 0.19375 0.09583 C 0.19505 0.09537 0.19766 0.09306 0.19766 0.09306 L 0.24453 -0.00278 C 0.24401 0.00324 0.24375 0.00926 0.24297 0.01528 C 0.24271 0.01667 0.24206 0.01829 0.24141 0.01944 C 0.23998 0.02153 0.23672 0.025 0.23672 0.025 C 0.23698 0.02361 0.23698 0.02176 0.2375 0.02083 C 0.23802 0.01944 0.23906 0.01898 0.23985 0.01806 C 0.24583 0.00903 0.23867 0.01782 0.24453 0.01111 C 0.24961 0.01319 0.25195 0.01458 0.2586 0.01528 C 0.25964 0.01528 0.26068 0.01435 0.26172 0.01389 C 0.26198 0.01157 0.26211 0.00903 0.2625 0.00694 C 0.26289 0.00394 0.26367 0.00139 0.26406 -0.00139 C 0.26432 -0.00324 0.26445 -0.00532 0.26485 -0.00694 C 0.26524 -0.00995 0.26498 -0.01366 0.26641 -0.01528 L 0.26875 -0.01806 C 0.26979 -0.01481 0.27096 -0.01181 0.27188 -0.00833 C 0.27266 -0.00463 0.27305 0.00162 0.27188 0.00556 C 0.2711 0.00764 0.26992 0.00949 0.26875 0.01111 C 0.26797 0.01181 0.26719 0.01204 0.26641 0.0125 C 0.27162 0.01343 0.27682 0.01343 0.28203 0.01528 C 0.28333 0.01574 0.2793 0.01574 0.27813 0.01667 C 0.26888 0.02269 0.28477 0.0162 0.27188 0.02083 C 0.2707 0.02662 0.27149 0.03009 0.26797 0.03056 C 0.26146 0.03125 0.25495 0.03148 0.24844 0.03194 C 0.24336 0.03773 0.24922 0.03148 0.24063 0.0375 C 0.23893 0.03843 0.2375 0.04028 0.23594 0.04167 C 0.23542 0.04306 0.23438 0.04398 0.23438 0.04583 C 0.23386 0.06065 0.23438 0.06319 0.23594 0.07361 C 0.23568 0.08009 0.23516 0.08634 0.23516 0.09306 C 0.23516 0.09769 0.23542 0.08356 0.23594 0.07917 C 0.2362 0.07662 0.23711 0.07454 0.2375 0.07222 C 0.23815 0.06852 0.23841 0.06458 0.23906 0.06111 C 0.23919 0.05949 0.23958 0.05833 0.23985 0.05694 C 0.24011 0.05509 0.24011 0.05301 0.24063 0.05139 C 0.24141 0.04838 0.24232 0.04514 0.24375 0.04306 C 0.24753 0.03704 0.25378 0.0338 0.2586 0.03194 C 0.26029 0.03102 0.26224 0.03102 0.26406 0.03056 C 0.26511 0.03009 0.26615 0.0294 0.26719 0.02917 C 0.26979 0.02801 0.27461 0.02685 0.27735 0.02639 C 0.27787 0.03148 0.27813 0.03657 0.27891 0.04167 C 0.27943 0.04583 0.28125 0.05417 0.28125 0.05417 C 0.28099 0.06111 0.28099 0.06806 0.28047 0.075 C 0.28021 0.07778 0.27891 0.08333 0.27891 0.08333 C 0.27865 0.08704 0.27839 0.09074 0.27813 0.09444 C 0.27787 0.09676 0.27748 0.09884 0.27735 0.10139 C 0.27695 0.1044 0.27682 0.10787 0.27656 0.11111 C 0.27526 0.11019 0.2737 0.10995 0.27266 0.10833 C 0.27201 0.10741 0.26914 0.09769 0.26875 0.09583 C 0.26784 0.09167 0.26836 0.08912 0.26641 0.08611 C 0.26524 0.08426 0.26367 0.08333 0.2625 0.08194 C 0.26029 0.07917 0.25833 0.07616 0.25625 0.07361 C 0.25443 0.07153 0.25235 0.07014 0.25078 0.06806 C 0.24896 0.06551 0.24766 0.0625 0.2461 0.05972 C 0.24688 0.06319 0.24922 0.07292 0.24922 0.07639 C 0.24922 0.07824 0.24818 0.07269 0.24766 0.07083 C 0.24792 0.06528 0.24753 0.05949 0.24844 0.05417 C 0.24896 0.05093 0.25156 0.04583 0.25156 0.04583 C 0.25365 0.0463 0.2569 0.04375 0.25781 0.04722 C 0.25794 0.04769 0.25599 0.06597 0.25547 0.07083 C 0.25521 0.07269 0.25495 0.07454 0.25469 0.07639 C 0.25417 0.07917 0.25313 0.08472 0.25313 0.08472 C 0.2487 0.08194 0.25208 0.08519 0.24844 0.075 C 0.24753 0.07245 0.24636 0.07037 0.24531 0.06806 C 0.24636 0.06759 0.24727 0.06667 0.24844 0.06667 C 0.2513 0.06667 0.25248 0.06921 0.25469 0.07222 C 0.25365 0.07454 0.25248 0.07662 0.25156 0.07917 C 0.25091 0.08032 0.25065 0.08194 0.25 0.08333 C 0.24935 0.08449 0.24831 0.08495 0.24766 0.08611 C 0.24649 0.08773 0.24544 0.08958 0.24453 0.09167 C 0.24388 0.09282 0.24193 0.09583 0.24297 0.09583 C 0.24766 0.09583 0.2543 0.08912 0.2586 0.08611 C 0.26003 0.08495 0.26159 0.08403 0.26328 0.08333 C 0.26524 0.08218 0.26758 0.08218 0.26953 0.08056 C 0.28412 0.06736 0.26927 0.07801 0.28281 0.07083 C 0.29349 0.06481 0.31485 0.05278 0.31485 0.05278 C 0.31979 0.04375 0.3168 0.05093 0.31797 0.02917 C 0.3181 0.02523 0.31836 0.02153 0.31875 0.01806 C 0.31901 0.01528 0.32031 0.01019 0.3211 0.00833 C 0.32175 0.00625 0.32266 0.00463 0.32344 0.00278 C 0.3237 0.00139 0.3237 -0.00023 0.32422 -0.00139 C 0.32487 -0.00347 0.32604 -0.00486 0.32656 -0.00694 C 0.32708 -0.00926 0.32735 -0.01644 0.32735 -0.01389 C 0.32735 -0.01019 0.32708 -0.00648 0.32656 -0.00278 C 0.32578 0.00116 0.32344 0.00833 0.32344 0.00833 C 0.32201 0.0206 0.32357 0.00972 0.32031 0.02361 C 0.3194 0.02708 0.31914 0.03125 0.31797 0.03472 C 0.31406 0.04491 0.3125 0.04306 0.30781 0.05 C 0.30495 0.05394 0.30352 0.05741 0.30156 0.0625 C 0.30091 0.06366 0.29974 0.06829 0.3 0.06667 C 0.30143 0.0537 0.30274 0.05602 0.30703 0.04583 C 0.31471 0.02708 0.30729 0.04097 0.31406 0.02917 C 0.31641 0.02037 0.31901 0.01181 0.3211 0.00278 C 0.32162 0.00046 0.32175 -0.00231 0.32266 -0.00417 C 0.32318 -0.00532 0.32422 -0.00509 0.325 -0.00556 C 0.32852 -0.00208 0.33138 0.00116 0.33516 0.00417 C 0.33581 0.00463 0.33672 0.00509 0.3375 0.00556 C 0.34167 0.01296 0.34232 0.01435 0.34844 0.02222 C 0.35013 0.02431 0.35208 0.02546 0.35391 0.02778 C 0.35469 0.0287 0.35521 0.03079 0.35625 0.03194 C 0.35899 0.03495 0.36185 0.0375 0.36485 0.04028 C 0.36862 0.04352 0.37266 0.0463 0.37656 0.05 C 0.37761 0.05093 0.37969 0.05185 0.37969 0.05417 C 0.37969 0.05602 0.37761 0.05185 0.37656 0.05139 C 0.37422 0.05 0.37175 0.04977 0.36953 0.04861 C 0.3655 0.04653 0.36159 0.04421 0.35781 0.04167 L 0.35156 0.0375 C 0.35078 0.03681 0.35 0.03634 0.34922 0.03611 C 0.34792 0.03542 0.34662 0.03495 0.34531 0.03472 C 0.33073 0.03032 0.33412 0.03125 0.32344 0.02917 C 0.3237 0.0338 0.32383 0.03843 0.32422 0.04306 C 0.32448 0.04583 0.32578 0.05023 0.32656 0.05278 C 0.32604 0.06157 0.32578 0.07037 0.325 0.07917 C 0.32474 0.08194 0.32487 0.08611 0.32344 0.0875 L 0.32031 0.09028 C 0.32083 0.0875 0.32083 0.08426 0.32188 0.08194 C 0.32344 0.07755 0.33151 0.06551 0.3336 0.0625 C 0.33412 0.06019 0.33438 0.05764 0.33516 0.05556 C 0.33594 0.05255 0.33828 0.04722 0.33828 0.04722 C 0.33854 0.04491 0.33854 0.04236 0.33906 0.04028 C 0.33932 0.03819 0.34011 0.03657 0.34063 0.03472 C 0.34089 0.03333 0.34115 0.03194 0.34141 0.03056 C 0.34167 0.03565 0.3418 0.04074 0.34219 0.04583 C 0.34258 0.05208 0.34284 0.05394 0.34375 0.05972 C 0.34401 0.07801 0.34453 0.09653 0.34453 0.11528 L 0.34297 0.11389 " pathEditMode="relative"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31" dur="2000" fill="hold"/>
                                        <p:tgtEl>
                                          <p:spTgt spid="8"/>
                                        </p:tgtEl>
                                        <p:attrNameLst>
                                          <p:attrName>ppt_x</p:attrName>
                                          <p:attrName>ppt_y</p:attrName>
                                        </p:attrNameLst>
                                      </p:cBhvr>
                                    </p:animMotion>
                                  </p:childTnLst>
                                </p:cTn>
                              </p:par>
                              <p:par>
                                <p:cTn id="32" presetID="22" presetClass="entr" presetSubtype="8" fill="hold" grpId="0" nodeType="withEffect">
                                  <p:stCondLst>
                                    <p:cond delay="0"/>
                                  </p:stCondLst>
                                  <p:iterate type="wd">
                                    <p:tmPct val="100000"/>
                                  </p:iterate>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42" presetClass="exit" presetSubtype="0" fill="hold" nodeType="withEffect">
                                  <p:stCondLst>
                                    <p:cond delay="1800"/>
                                  </p:stCondLst>
                                  <p:childTnLst>
                                    <p:animEffect transition="out" filter="fade">
                                      <p:cBhvr>
                                        <p:cTn id="36" dur="1000"/>
                                        <p:tgtEl>
                                          <p:spTgt spid="8"/>
                                        </p:tgtEl>
                                      </p:cBhvr>
                                    </p:animEffect>
                                    <p:anim calcmode="lin" valueType="num">
                                      <p:cBhvr>
                                        <p:cTn id="37" dur="1000"/>
                                        <p:tgtEl>
                                          <p:spTgt spid="8"/>
                                        </p:tgtEl>
                                        <p:attrNameLst>
                                          <p:attrName>ppt_x</p:attrName>
                                        </p:attrNameLst>
                                      </p:cBhvr>
                                      <p:tavLst>
                                        <p:tav tm="0">
                                          <p:val>
                                            <p:strVal val="ppt_x"/>
                                          </p:val>
                                        </p:tav>
                                        <p:tav tm="100000">
                                          <p:val>
                                            <p:strVal val="ppt_x"/>
                                          </p:val>
                                        </p:tav>
                                      </p:tavLst>
                                    </p:anim>
                                    <p:anim calcmode="lin" valueType="num">
                                      <p:cBhvr>
                                        <p:cTn id="38" dur="1000"/>
                                        <p:tgtEl>
                                          <p:spTgt spid="8"/>
                                        </p:tgtEl>
                                        <p:attrNameLst>
                                          <p:attrName>ppt_y</p:attrName>
                                        </p:attrNameLst>
                                      </p:cBhvr>
                                      <p:tavLst>
                                        <p:tav tm="0">
                                          <p:val>
                                            <p:strVal val="ppt_y"/>
                                          </p:val>
                                        </p:tav>
                                        <p:tav tm="100000">
                                          <p:val>
                                            <p:strVal val="ppt_y+.1"/>
                                          </p:val>
                                        </p:tav>
                                      </p:tavLst>
                                    </p:anim>
                                    <p:set>
                                      <p:cBhvr>
                                        <p:cTn id="39" dur="1" fill="hold">
                                          <p:stCondLst>
                                            <p:cond delay="999"/>
                                          </p:stCondLst>
                                        </p:cTn>
                                        <p:tgtEl>
                                          <p:spTgt spid="8"/>
                                        </p:tgtEl>
                                        <p:attrNameLst>
                                          <p:attrName>style.visibility</p:attrName>
                                        </p:attrNameLst>
                                      </p:cBhvr>
                                      <p:to>
                                        <p:strVal val="hidden"/>
                                      </p:to>
                                    </p:set>
                                  </p:childTnLst>
                                </p:cTn>
                              </p:par>
                              <p:par>
                                <p:cTn id="40" presetID="22" presetClass="entr" presetSubtype="1" fill="hold" nodeType="withEffect">
                                  <p:stCondLst>
                                    <p:cond delay="180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childTnLst>
                          </p:cTn>
                        </p:par>
                        <p:par>
                          <p:cTn id="43" fill="hold">
                            <p:stCondLst>
                              <p:cond delay="6300"/>
                            </p:stCondLst>
                            <p:childTnLst>
                              <p:par>
                                <p:cTn id="44" presetID="16" presetClass="entr" presetSubtype="37"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outVertical)">
                                      <p:cBhvr>
                                        <p:cTn id="46" dur="500"/>
                                        <p:tgtEl>
                                          <p:spTgt spid="10"/>
                                        </p:tgtEl>
                                      </p:cBhvr>
                                    </p:animEffect>
                                  </p:childTnLst>
                                </p:cTn>
                              </p:par>
                              <p:par>
                                <p:cTn id="47" presetID="53" presetClass="entr" presetSubtype="16"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叶1 拷贝"/>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15800">
            <a:off x="8437176" y="3962400"/>
            <a:ext cx="1371600" cy="782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叶 拷贝"/>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130582">
            <a:off x="9228545" y="3171031"/>
            <a:ext cx="990600" cy="744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叶3 拷贝"/>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302303">
            <a:off x="10799376" y="3200400"/>
            <a:ext cx="1682750" cy="1263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叶 拷贝"/>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621513">
            <a:off x="11010514" y="5199062"/>
            <a:ext cx="1371600" cy="727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叶3 拷贝"/>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56176" y="4038600"/>
            <a:ext cx="1301750" cy="1435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9" descr="茶匙~"/>
          <p:cNvPicPr preferRelativeResize="0">
            <a:picLocks noChangeArrowheads="1"/>
          </p:cNvPicPr>
          <p:nvPr/>
        </p:nvPicPr>
        <p:blipFill>
          <a:blip r:embed="rId6"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0163556" y="346841"/>
            <a:ext cx="1439862" cy="143986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hidden="1"/>
          <p:cNvGrpSpPr/>
          <p:nvPr/>
        </p:nvGrpSpPr>
        <p:grpSpPr>
          <a:xfrm>
            <a:off x="854091" y="1"/>
            <a:ext cx="11319390" cy="2700068"/>
            <a:chOff x="854091" y="1"/>
            <a:chExt cx="11319390" cy="2700068"/>
          </a:xfrm>
        </p:grpSpPr>
        <p:sp>
          <p:nvSpPr>
            <p:cNvPr id="13" name="文本框 12"/>
            <p:cNvSpPr txBox="1"/>
            <p:nvPr/>
          </p:nvSpPr>
          <p:spPr>
            <a:xfrm>
              <a:off x="854091" y="1376630"/>
              <a:ext cx="7787149" cy="1323439"/>
            </a:xfrm>
            <a:prstGeom prst="rect">
              <a:avLst/>
            </a:prstGeom>
            <a:noFill/>
          </p:spPr>
          <p:txBody>
            <a:bodyPr wrap="square" rtlCol="0">
              <a:spAutoFit/>
            </a:bodyPr>
            <a:lstStyle/>
            <a:p>
              <a:r>
                <a:rPr lang="zh-CN" altLang="en-US" sz="8000" dirty="0">
                  <a:latin typeface="方正行楷_GBK" panose="03000509000000000000" pitchFamily="65" charset="-122"/>
                  <a:ea typeface="方正行楷_GBK" panose="03000509000000000000" pitchFamily="65" charset="-122"/>
                </a:rPr>
                <a:t>水仙</a:t>
              </a:r>
              <a:r>
                <a:rPr lang="zh-CN" altLang="en-US" sz="8000" dirty="0" smtClean="0">
                  <a:latin typeface="方正行楷_GBK" panose="03000509000000000000" pitchFamily="65" charset="-122"/>
                  <a:ea typeface="方正行楷_GBK" panose="03000509000000000000" pitchFamily="65" charset="-122"/>
                </a:rPr>
                <a:t>茶简介</a:t>
              </a:r>
              <a:endParaRPr lang="zh-CN" altLang="en-US" sz="8000" dirty="0">
                <a:latin typeface="方正行楷_GBK" panose="03000509000000000000" pitchFamily="65" charset="-122"/>
                <a:ea typeface="方正行楷_GBK" panose="03000509000000000000" pitchFamily="65" charset="-122"/>
              </a:endParaRPr>
            </a:p>
          </p:txBody>
        </p:sp>
        <p:pic>
          <p:nvPicPr>
            <p:cNvPr id="15" name="图片 1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9881" y="1"/>
              <a:ext cx="2133600" cy="2133600"/>
            </a:xfrm>
            <a:prstGeom prst="rect">
              <a:avLst/>
            </a:prstGeom>
          </p:spPr>
        </p:pic>
      </p:grpSp>
      <p:sp>
        <p:nvSpPr>
          <p:cNvPr id="17" name="矩形 16"/>
          <p:cNvSpPr/>
          <p:nvPr/>
        </p:nvSpPr>
        <p:spPr>
          <a:xfrm>
            <a:off x="381126" y="0"/>
            <a:ext cx="3528723" cy="966727"/>
          </a:xfrm>
          <a:prstGeom prst="rect">
            <a:avLst/>
          </a:prstGeom>
          <a:gradFill flip="none" rotWithShape="1">
            <a:gsLst>
              <a:gs pos="23000">
                <a:srgbClr val="914103"/>
              </a:gs>
              <a:gs pos="69000">
                <a:srgbClr val="A56E3F"/>
              </a:gs>
              <a:gs pos="97000">
                <a:srgbClr val="742611"/>
              </a:gs>
            </a:gsLst>
            <a:path path="circle">
              <a:fillToRect l="50000" t="50000" r="50000" b="50000"/>
            </a:path>
            <a:tileRect/>
          </a:gradFill>
          <a:ln>
            <a:noFill/>
          </a:ln>
          <a:scene3d>
            <a:camera prst="orthographicFront"/>
            <a:lightRig rig="threePt" dir="t"/>
          </a:scene3d>
          <a:sp3d extrusionH="127000" prstMaterial="matte">
            <a:bevelT w="381000" h="127000" prst="coolSlant"/>
            <a:bevelB w="127000" h="1270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latin typeface="方正华隶_GBK" panose="03000509000000000000" pitchFamily="65" charset="-122"/>
                <a:ea typeface="方正华隶_GBK" panose="03000509000000000000" pitchFamily="65" charset="-122"/>
              </a:rPr>
              <a:t>目录</a:t>
            </a:r>
          </a:p>
        </p:txBody>
      </p:sp>
      <p:sp>
        <p:nvSpPr>
          <p:cNvPr id="19" name="文本框 18"/>
          <p:cNvSpPr txBox="1"/>
          <p:nvPr/>
        </p:nvSpPr>
        <p:spPr>
          <a:xfrm>
            <a:off x="2943687" y="3109972"/>
            <a:ext cx="461665" cy="92398"/>
          </a:xfrm>
          <a:prstGeom prst="rect">
            <a:avLst/>
          </a:prstGeom>
          <a:noFill/>
        </p:spPr>
        <p:txBody>
          <a:bodyPr vert="eaVert" wrap="none" rtlCol="0">
            <a:spAutoFit/>
          </a:bodyPr>
          <a:lstStyle/>
          <a:p>
            <a:endParaRPr lang="zh-CN" altLang="en-US" dirty="0"/>
          </a:p>
        </p:txBody>
      </p:sp>
      <p:grpSp>
        <p:nvGrpSpPr>
          <p:cNvPr id="22" name="组合 21"/>
          <p:cNvGrpSpPr/>
          <p:nvPr/>
        </p:nvGrpSpPr>
        <p:grpSpPr>
          <a:xfrm>
            <a:off x="1311080" y="2295383"/>
            <a:ext cx="923330" cy="3487059"/>
            <a:chOff x="1311080" y="2337424"/>
            <a:chExt cx="923330" cy="3487059"/>
          </a:xfrm>
        </p:grpSpPr>
        <p:sp>
          <p:nvSpPr>
            <p:cNvPr id="18" name="文本框 17"/>
            <p:cNvSpPr txBox="1"/>
            <p:nvPr/>
          </p:nvSpPr>
          <p:spPr>
            <a:xfrm>
              <a:off x="1311080" y="3050852"/>
              <a:ext cx="923330" cy="2773631"/>
            </a:xfrm>
            <a:prstGeom prst="rect">
              <a:avLst/>
            </a:prstGeom>
            <a:noFill/>
          </p:spPr>
          <p:txBody>
            <a:bodyPr vert="eaVert" wrap="square" rtlCol="0">
              <a:spAutoFit/>
            </a:bodyPr>
            <a:lstStyle/>
            <a:p>
              <a:r>
                <a:rPr lang="zh-CN" altLang="en-US" sz="4800" dirty="0" smtClean="0">
                  <a:latin typeface="方正行楷_GBK" panose="03000509000000000000" pitchFamily="65" charset="-122"/>
                  <a:ea typeface="方正行楷_GBK" panose="03000509000000000000" pitchFamily="65" charset="-122"/>
                </a:rPr>
                <a:t>简要介绍</a:t>
              </a:r>
              <a:endParaRPr lang="zh-CN" altLang="en-US" sz="4800" dirty="0">
                <a:latin typeface="方正行楷_GBK" panose="03000509000000000000" pitchFamily="65" charset="-122"/>
                <a:ea typeface="方正行楷_GBK" panose="03000509000000000000" pitchFamily="65" charset="-122"/>
              </a:endParaRPr>
            </a:p>
          </p:txBody>
        </p:sp>
        <p:pic>
          <p:nvPicPr>
            <p:cNvPr id="21" name="图片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4170" y="2337424"/>
              <a:ext cx="609600" cy="609600"/>
            </a:xfrm>
            <a:prstGeom prst="rect">
              <a:avLst/>
            </a:prstGeom>
          </p:spPr>
        </p:pic>
      </p:grpSp>
      <p:grpSp>
        <p:nvGrpSpPr>
          <p:cNvPr id="23" name="组合 22"/>
          <p:cNvGrpSpPr/>
          <p:nvPr/>
        </p:nvGrpSpPr>
        <p:grpSpPr>
          <a:xfrm>
            <a:off x="2440941" y="2295383"/>
            <a:ext cx="923330" cy="3487059"/>
            <a:chOff x="1311080" y="2337424"/>
            <a:chExt cx="923330" cy="3487059"/>
          </a:xfrm>
        </p:grpSpPr>
        <p:sp>
          <p:nvSpPr>
            <p:cNvPr id="24" name="文本框 23"/>
            <p:cNvSpPr txBox="1"/>
            <p:nvPr/>
          </p:nvSpPr>
          <p:spPr>
            <a:xfrm>
              <a:off x="1311080" y="3050852"/>
              <a:ext cx="923330" cy="2773631"/>
            </a:xfrm>
            <a:prstGeom prst="rect">
              <a:avLst/>
            </a:prstGeom>
            <a:noFill/>
          </p:spPr>
          <p:txBody>
            <a:bodyPr vert="eaVert" wrap="square" rtlCol="0">
              <a:spAutoFit/>
            </a:bodyPr>
            <a:lstStyle/>
            <a:p>
              <a:r>
                <a:rPr lang="zh-CN" altLang="en-US" sz="4800" dirty="0">
                  <a:latin typeface="方正行楷_GBK" panose="03000509000000000000" pitchFamily="65" charset="-122"/>
                  <a:ea typeface="方正行楷_GBK" panose="03000509000000000000" pitchFamily="65" charset="-122"/>
                </a:rPr>
                <a:t>茶叶特点</a:t>
              </a:r>
            </a:p>
          </p:txBody>
        </p:sp>
        <p:pic>
          <p:nvPicPr>
            <p:cNvPr id="25" name="图片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4170" y="2337424"/>
              <a:ext cx="609600" cy="609600"/>
            </a:xfrm>
            <a:prstGeom prst="rect">
              <a:avLst/>
            </a:prstGeom>
          </p:spPr>
        </p:pic>
      </p:grpSp>
      <p:grpSp>
        <p:nvGrpSpPr>
          <p:cNvPr id="26" name="组合 25"/>
          <p:cNvGrpSpPr/>
          <p:nvPr/>
        </p:nvGrpSpPr>
        <p:grpSpPr>
          <a:xfrm>
            <a:off x="3665395" y="2295383"/>
            <a:ext cx="923330" cy="3487059"/>
            <a:chOff x="1311080" y="2337424"/>
            <a:chExt cx="923330" cy="3487059"/>
          </a:xfrm>
        </p:grpSpPr>
        <p:sp>
          <p:nvSpPr>
            <p:cNvPr id="27" name="文本框 26"/>
            <p:cNvSpPr txBox="1"/>
            <p:nvPr/>
          </p:nvSpPr>
          <p:spPr>
            <a:xfrm>
              <a:off x="1311080" y="3050852"/>
              <a:ext cx="923330" cy="2773631"/>
            </a:xfrm>
            <a:prstGeom prst="rect">
              <a:avLst/>
            </a:prstGeom>
            <a:noFill/>
          </p:spPr>
          <p:txBody>
            <a:bodyPr vert="eaVert" wrap="square" rtlCol="0">
              <a:spAutoFit/>
            </a:bodyPr>
            <a:lstStyle/>
            <a:p>
              <a:r>
                <a:rPr lang="zh-CN" altLang="en-US" sz="4800" dirty="0">
                  <a:latin typeface="方正行楷_GBK" panose="03000509000000000000" pitchFamily="65" charset="-122"/>
                  <a:ea typeface="方正行楷_GBK" panose="03000509000000000000" pitchFamily="65" charset="-122"/>
                </a:rPr>
                <a:t>制作工艺</a:t>
              </a:r>
            </a:p>
          </p:txBody>
        </p:sp>
        <p:pic>
          <p:nvPicPr>
            <p:cNvPr id="28" name="图片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4170" y="2337424"/>
              <a:ext cx="609600" cy="609600"/>
            </a:xfrm>
            <a:prstGeom prst="rect">
              <a:avLst/>
            </a:prstGeom>
          </p:spPr>
        </p:pic>
      </p:grpSp>
      <p:grpSp>
        <p:nvGrpSpPr>
          <p:cNvPr id="29" name="组合 28"/>
          <p:cNvGrpSpPr/>
          <p:nvPr/>
        </p:nvGrpSpPr>
        <p:grpSpPr>
          <a:xfrm>
            <a:off x="4800511" y="2295383"/>
            <a:ext cx="923330" cy="3487059"/>
            <a:chOff x="1311080" y="2337424"/>
            <a:chExt cx="923330" cy="3487059"/>
          </a:xfrm>
        </p:grpSpPr>
        <p:sp>
          <p:nvSpPr>
            <p:cNvPr id="30" name="文本框 29"/>
            <p:cNvSpPr txBox="1"/>
            <p:nvPr/>
          </p:nvSpPr>
          <p:spPr>
            <a:xfrm>
              <a:off x="1311080" y="3050852"/>
              <a:ext cx="923330" cy="2773631"/>
            </a:xfrm>
            <a:prstGeom prst="rect">
              <a:avLst/>
            </a:prstGeom>
            <a:noFill/>
          </p:spPr>
          <p:txBody>
            <a:bodyPr vert="eaVert" wrap="square" rtlCol="0">
              <a:spAutoFit/>
            </a:bodyPr>
            <a:lstStyle/>
            <a:p>
              <a:r>
                <a:rPr lang="zh-CN" altLang="en-US" sz="4800" dirty="0">
                  <a:latin typeface="方正行楷_GBK" panose="03000509000000000000" pitchFamily="65" charset="-122"/>
                  <a:ea typeface="方正行楷_GBK" panose="03000509000000000000" pitchFamily="65" charset="-122"/>
                </a:rPr>
                <a:t>冲泡方法</a:t>
              </a:r>
            </a:p>
          </p:txBody>
        </p:sp>
        <p:pic>
          <p:nvPicPr>
            <p:cNvPr id="31" name="图片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4170" y="2337424"/>
              <a:ext cx="609600" cy="609600"/>
            </a:xfrm>
            <a:prstGeom prst="rect">
              <a:avLst/>
            </a:prstGeom>
          </p:spPr>
        </p:pic>
      </p:grpSp>
      <p:grpSp>
        <p:nvGrpSpPr>
          <p:cNvPr id="32" name="组合 31"/>
          <p:cNvGrpSpPr/>
          <p:nvPr/>
        </p:nvGrpSpPr>
        <p:grpSpPr>
          <a:xfrm>
            <a:off x="5935564" y="2295383"/>
            <a:ext cx="923330" cy="3487059"/>
            <a:chOff x="1311080" y="2337424"/>
            <a:chExt cx="923330" cy="3487059"/>
          </a:xfrm>
        </p:grpSpPr>
        <p:sp>
          <p:nvSpPr>
            <p:cNvPr id="33" name="文本框 32"/>
            <p:cNvSpPr txBox="1"/>
            <p:nvPr/>
          </p:nvSpPr>
          <p:spPr>
            <a:xfrm>
              <a:off x="1311080" y="3050852"/>
              <a:ext cx="923330" cy="2773631"/>
            </a:xfrm>
            <a:prstGeom prst="rect">
              <a:avLst/>
            </a:prstGeom>
            <a:noFill/>
          </p:spPr>
          <p:txBody>
            <a:bodyPr vert="eaVert" wrap="square" rtlCol="0">
              <a:spAutoFit/>
            </a:bodyPr>
            <a:lstStyle/>
            <a:p>
              <a:r>
                <a:rPr lang="zh-CN" altLang="en-US" sz="4800" dirty="0">
                  <a:latin typeface="方正行楷_GBK" panose="03000509000000000000" pitchFamily="65" charset="-122"/>
                  <a:ea typeface="方正行楷_GBK" panose="03000509000000000000" pitchFamily="65" charset="-122"/>
                </a:rPr>
                <a:t>药理作用</a:t>
              </a:r>
            </a:p>
          </p:txBody>
        </p:sp>
        <p:pic>
          <p:nvPicPr>
            <p:cNvPr id="34" name="图片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4170" y="2337424"/>
              <a:ext cx="609600" cy="609600"/>
            </a:xfrm>
            <a:prstGeom prst="rect">
              <a:avLst/>
            </a:prstGeom>
          </p:spPr>
        </p:pic>
      </p:grpSp>
      <p:grpSp>
        <p:nvGrpSpPr>
          <p:cNvPr id="35" name="组合 34" hidden="1"/>
          <p:cNvGrpSpPr/>
          <p:nvPr/>
        </p:nvGrpSpPr>
        <p:grpSpPr>
          <a:xfrm>
            <a:off x="309259" y="2564136"/>
            <a:ext cx="6986954" cy="586154"/>
            <a:chOff x="309259" y="2683407"/>
            <a:chExt cx="6986954" cy="586154"/>
          </a:xfrm>
        </p:grpSpPr>
        <p:pic>
          <p:nvPicPr>
            <p:cNvPr id="36" name="图片 3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9259" y="2683407"/>
              <a:ext cx="586154" cy="586154"/>
            </a:xfrm>
            <a:prstGeom prst="rect">
              <a:avLst/>
            </a:prstGeom>
          </p:spPr>
        </p:pic>
        <p:pic>
          <p:nvPicPr>
            <p:cNvPr id="37" name="图片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6459" y="2683407"/>
              <a:ext cx="586154" cy="586154"/>
            </a:xfrm>
            <a:prstGeom prst="rect">
              <a:avLst/>
            </a:prstGeom>
          </p:spPr>
        </p:pic>
        <p:pic>
          <p:nvPicPr>
            <p:cNvPr id="38" name="图片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3659" y="2683407"/>
              <a:ext cx="586154" cy="586154"/>
            </a:xfrm>
            <a:prstGeom prst="rect">
              <a:avLst/>
            </a:prstGeom>
          </p:spPr>
        </p:pic>
        <p:pic>
          <p:nvPicPr>
            <p:cNvPr id="39" name="图片 3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80859" y="2683407"/>
              <a:ext cx="586154" cy="586154"/>
            </a:xfrm>
            <a:prstGeom prst="rect">
              <a:avLst/>
            </a:prstGeom>
          </p:spPr>
        </p:pic>
        <p:pic>
          <p:nvPicPr>
            <p:cNvPr id="40" name="图片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38059" y="2683407"/>
              <a:ext cx="586154" cy="586154"/>
            </a:xfrm>
            <a:prstGeom prst="rect">
              <a:avLst/>
            </a:prstGeom>
          </p:spPr>
        </p:pic>
        <p:pic>
          <p:nvPicPr>
            <p:cNvPr id="41" name="图片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5259" y="2683407"/>
              <a:ext cx="586154" cy="586154"/>
            </a:xfrm>
            <a:prstGeom prst="rect">
              <a:avLst/>
            </a:prstGeom>
          </p:spPr>
        </p:pic>
        <p:pic>
          <p:nvPicPr>
            <p:cNvPr id="42" name="图片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2459" y="2683407"/>
              <a:ext cx="586154" cy="586154"/>
            </a:xfrm>
            <a:prstGeom prst="rect">
              <a:avLst/>
            </a:prstGeom>
          </p:spPr>
        </p:pic>
        <p:pic>
          <p:nvPicPr>
            <p:cNvPr id="43" name="图片 4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09659" y="2683407"/>
              <a:ext cx="586154" cy="586154"/>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6859" y="2683407"/>
              <a:ext cx="586154" cy="586154"/>
            </a:xfrm>
            <a:prstGeom prst="rect">
              <a:avLst/>
            </a:prstGeom>
          </p:spPr>
        </p:pic>
        <p:pic>
          <p:nvPicPr>
            <p:cNvPr id="45" name="图片 4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24059" y="2683407"/>
              <a:ext cx="586154" cy="586154"/>
            </a:xfrm>
            <a:prstGeom prst="rect">
              <a:avLst/>
            </a:prstGeom>
          </p:spPr>
        </p:pic>
        <p:pic>
          <p:nvPicPr>
            <p:cNvPr id="46" name="图片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81259" y="2683407"/>
              <a:ext cx="586154" cy="586154"/>
            </a:xfrm>
            <a:prstGeom prst="rect">
              <a:avLst/>
            </a:prstGeom>
          </p:spPr>
        </p:pic>
        <p:pic>
          <p:nvPicPr>
            <p:cNvPr id="47" name="图片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38459" y="2683407"/>
              <a:ext cx="586154" cy="586154"/>
            </a:xfrm>
            <a:prstGeom prst="rect">
              <a:avLst/>
            </a:prstGeom>
          </p:spPr>
        </p:pic>
        <p:pic>
          <p:nvPicPr>
            <p:cNvPr id="48" name="图片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95659" y="2683407"/>
              <a:ext cx="586154" cy="586154"/>
            </a:xfrm>
            <a:prstGeom prst="rect">
              <a:avLst/>
            </a:prstGeom>
          </p:spPr>
        </p:pic>
        <p:pic>
          <p:nvPicPr>
            <p:cNvPr id="49" name="图片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2859" y="2683407"/>
              <a:ext cx="586154" cy="586154"/>
            </a:xfrm>
            <a:prstGeom prst="rect">
              <a:avLst/>
            </a:prstGeom>
          </p:spPr>
        </p:pic>
        <p:pic>
          <p:nvPicPr>
            <p:cNvPr id="50" name="图片 4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0059" y="2683407"/>
              <a:ext cx="586154" cy="586154"/>
            </a:xfrm>
            <a:prstGeom prst="rect">
              <a:avLst/>
            </a:prstGeom>
          </p:spPr>
        </p:pic>
      </p:grpSp>
      <p:sp>
        <p:nvSpPr>
          <p:cNvPr id="51" name="文本框 50" hidden="1"/>
          <p:cNvSpPr txBox="1"/>
          <p:nvPr/>
        </p:nvSpPr>
        <p:spPr>
          <a:xfrm>
            <a:off x="3035741" y="3931490"/>
            <a:ext cx="3023747" cy="1261884"/>
          </a:xfrm>
          <a:prstGeom prst="rect">
            <a:avLst/>
          </a:prstGeom>
          <a:noFill/>
        </p:spPr>
        <p:txBody>
          <a:bodyPr wrap="square" rtlCol="0">
            <a:spAutoFit/>
          </a:bodyPr>
          <a:lstStyle/>
          <a:p>
            <a:pPr algn="ctr"/>
            <a:r>
              <a:rPr lang="zh-CN" altLang="en-US" sz="4400" dirty="0" smtClean="0">
                <a:latin typeface="方正硬笔楷书简体" panose="03000509000000000000" pitchFamily="65" charset="-122"/>
                <a:ea typeface="方正硬笔楷书简体" panose="03000509000000000000" pitchFamily="65" charset="-122"/>
              </a:rPr>
              <a:t>清新鲜净</a:t>
            </a:r>
            <a:r>
              <a:rPr lang="en-US" altLang="zh-CN" sz="3200" dirty="0" smtClean="0">
                <a:latin typeface="方正硬笔楷书简体" panose="03000509000000000000" pitchFamily="65" charset="-122"/>
                <a:ea typeface="方正硬笔楷书简体" panose="03000509000000000000" pitchFamily="65" charset="-122"/>
              </a:rPr>
              <a:t>2014</a:t>
            </a:r>
            <a:r>
              <a:rPr lang="zh-CN" altLang="en-US" sz="3200" dirty="0" smtClean="0">
                <a:latin typeface="方正硬笔楷书简体" panose="03000509000000000000" pitchFamily="65" charset="-122"/>
                <a:ea typeface="方正硬笔楷书简体" panose="03000509000000000000" pitchFamily="65" charset="-122"/>
              </a:rPr>
              <a:t>年</a:t>
            </a:r>
            <a:r>
              <a:rPr lang="en-US" altLang="zh-CN" sz="3200" dirty="0" smtClean="0">
                <a:latin typeface="方正硬笔楷书简体" panose="03000509000000000000" pitchFamily="65" charset="-122"/>
                <a:ea typeface="方正硬笔楷书简体" panose="03000509000000000000" pitchFamily="65" charset="-122"/>
              </a:rPr>
              <a:t>5</a:t>
            </a:r>
            <a:r>
              <a:rPr lang="zh-CN" altLang="en-US" sz="3200" dirty="0" smtClean="0">
                <a:latin typeface="方正硬笔楷书简体" panose="03000509000000000000" pitchFamily="65" charset="-122"/>
                <a:ea typeface="方正硬笔楷书简体" panose="03000509000000000000" pitchFamily="65" charset="-122"/>
              </a:rPr>
              <a:t>月</a:t>
            </a:r>
            <a:r>
              <a:rPr lang="en-US" altLang="zh-CN" sz="3200" dirty="0" smtClean="0">
                <a:latin typeface="方正硬笔楷书简体" panose="03000509000000000000" pitchFamily="65" charset="-122"/>
                <a:ea typeface="方正硬笔楷书简体" panose="03000509000000000000" pitchFamily="65" charset="-122"/>
              </a:rPr>
              <a:t>8</a:t>
            </a:r>
            <a:r>
              <a:rPr lang="zh-CN" altLang="en-US" sz="3200" dirty="0" smtClean="0">
                <a:latin typeface="方正硬笔楷书简体" panose="03000509000000000000" pitchFamily="65" charset="-122"/>
                <a:ea typeface="方正硬笔楷书简体" panose="03000509000000000000" pitchFamily="65" charset="-122"/>
              </a:rPr>
              <a:t>日</a:t>
            </a:r>
            <a:endParaRPr lang="zh-CN" altLang="en-US" sz="3200" dirty="0">
              <a:latin typeface="方正硬笔楷书简体" panose="03000509000000000000" pitchFamily="65" charset="-122"/>
              <a:ea typeface="方正硬笔楷书简体" panose="03000509000000000000" pitchFamily="65" charset="-122"/>
            </a:endParaRPr>
          </a:p>
        </p:txBody>
      </p:sp>
      <p:pic>
        <p:nvPicPr>
          <p:cNvPr id="52" name="图片 51" hidden="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7810" y="3931489"/>
            <a:ext cx="1219200" cy="1219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0" presetClass="path" presetSubtype="0" accel="50000" decel="50000" fill="hold" nodeType="withEffect">
                                  <p:stCondLst>
                                    <p:cond delay="0"/>
                                  </p:stCondLst>
                                  <p:childTnLst>
                                    <p:animMotion origin="layout" path="M 2.70833E-6 -2.22222E-6 C -0.07383 -0.0243 -0.14727 -0.04838 -0.14961 -0.08912 C -0.15157 -0.13009 -0.01433 -0.19583 -0.01328 -0.2456 C -0.0125 -0.29537 -0.08711 -0.36551 -0.14362 -0.38796 C -0.20052 -0.41041 -0.29818 -0.35995 -0.35313 -0.38148 C -0.40821 -0.40254 -0.42839 -0.49491 -0.47409 -0.5162 C -0.51979 -0.53727 -0.59974 -0.51088 -0.6267 -0.50949 " pathEditMode="relative" rAng="0" ptsTypes="AAAAAAA">
                                      <p:cBhvr>
                                        <p:cTn id="21" dur="2000" fill="hold"/>
                                        <p:tgtEl>
                                          <p:spTgt spid="5"/>
                                        </p:tgtEl>
                                        <p:attrNameLst>
                                          <p:attrName>ppt_x</p:attrName>
                                          <p:attrName>ppt_y</p:attrName>
                                        </p:attrNameLst>
                                      </p:cBhvr>
                                      <p:rCtr x="-31341" y="-26227"/>
                                    </p:animMotion>
                                  </p:childTnLst>
                                </p:cTn>
                              </p:par>
                              <p:par>
                                <p:cTn id="22" presetID="0" presetClass="path" presetSubtype="0" accel="50000" decel="50000" fill="hold" nodeType="withEffect">
                                  <p:stCondLst>
                                    <p:cond delay="0"/>
                                  </p:stCondLst>
                                  <p:childTnLst>
                                    <p:animMotion origin="layout" path="M 3.95833E-6 3.33333E-6 C 0.0052 -0.02107 -0.00326 -0.03704 0.01497 -0.04561 C 0.01549 -0.04769 0.01523 -0.04977 0.01627 -0.05116 C 0.01875 -0.0544 0.02461 -0.05949 0.02461 -0.05949 C 0.02903 -0.06736 0.04101 -0.07431 0.04791 -0.08033 C 0.05208 -0.0838 0.05612 -0.08936 0.06028 -0.09144 C 0.06158 -0.0926 0.06445 -0.09514 0.06445 -0.09514 C 0.0707 -0.10787 0.06705 -0.10348 0.07395 -0.10973 C 0.07721 -0.11598 0.0802 -0.12014 0.08489 -0.12477 C 0.08437 -0.13982 0.0845 -0.15579 0.08346 -0.17153 C 0.0819 -0.19236 0.06757 -0.19792 0.05885 -0.21158 C 0.05455 -0.21829 0.05195 -0.2213 0.04648 -0.22639 C 0.04166 -0.23102 0.04127 -0.23635 0.03554 -0.23912 C 0.03476 -0.24098 0.03346 -0.24236 0.03281 -0.24445 C 0.03164 -0.24792 0.03007 -0.25556 0.03007 -0.25533 C 0.03073 -0.26852 0.02916 -0.29908 0.03958 -0.30857 C 0.04153 -0.31598 0.04466 -0.31898 0.04935 -0.32315 C 0.05013 -0.325 0.05091 -0.32709 0.05195 -0.32848 C 0.05312 -0.3301 0.05507 -0.33056 0.05612 -0.33218 C 0.0595 -0.3375 0.0625 -0.34306 0.06562 -0.34861 C 0.0677 -0.35209 0.07018 -0.35556 0.07122 -0.35973 C 0.072 -0.36343 0.07395 -0.37061 0.07395 -0.37037 " pathEditMode="relative" rAng="0" ptsTypes="AAAAAAAAAAAAAAAAAAAAAA">
                                      <p:cBhvr>
                                        <p:cTn id="23" dur="1100" fill="hold"/>
                                        <p:tgtEl>
                                          <p:spTgt spid="6"/>
                                        </p:tgtEl>
                                        <p:attrNameLst>
                                          <p:attrName>ppt_x</p:attrName>
                                          <p:attrName>ppt_y</p:attrName>
                                        </p:attrNameLst>
                                      </p:cBhvr>
                                      <p:rCtr x="4245" y="-18542"/>
                                    </p:animMotion>
                                  </p:childTnLst>
                                  <p:subTnLst>
                                    <p:set>
                                      <p:cBhvr override="childStyle">
                                        <p:cTn dur="1" fill="hold" display="0" masterRel="sameClick" afterEffect="1">
                                          <p:stCondLst>
                                            <p:cond evt="end" delay="0">
                                              <p:tn val="22"/>
                                            </p:cond>
                                          </p:stCondLst>
                                        </p:cTn>
                                        <p:tgtEl>
                                          <p:spTgt spid="6"/>
                                        </p:tgtEl>
                                        <p:attrNameLst>
                                          <p:attrName>style.visibility</p:attrName>
                                        </p:attrNameLst>
                                      </p:cBhvr>
                                      <p:to>
                                        <p:strVal val="hidden"/>
                                      </p:to>
                                    </p:set>
                                  </p:subTnLst>
                                </p:cTn>
                              </p:par>
                              <p:par>
                                <p:cTn id="24" presetID="0" presetClass="path" presetSubtype="0" accel="50000" decel="50000" fill="hold" nodeType="withEffect">
                                  <p:stCondLst>
                                    <p:cond delay="0"/>
                                  </p:stCondLst>
                                  <p:childTnLst>
                                    <p:animMotion origin="layout" path="M 2.29167E-6 3.7037E-6 C 0.00768 -0.00301 0.00833 -0.00811 0.01094 -0.01806 C 0.0125 -0.02408 0.01614 -0.02848 0.01771 -0.03449 C 0.01836 -0.04005 0.02044 -0.04537 0.02044 -0.05093 C 0.02044 -0.0632 0.02148 -0.0757 0.01914 -0.0875 C 0.0181 -0.0926 0.01419 -0.09584 0.01094 -0.09885 C -0.01042 -0.11644 -0.0099 -0.10787 -0.04935 -0.10973 C -0.10469 -0.11551 -0.07227 -0.11297 -0.14675 -0.11505 C -0.15313 -0.11806 -0.16159 -0.11922 -0.16719 -0.12431 C -0.17227 -0.12824 -0.178 -0.13241 -0.18373 -0.13473 C -0.18503 -0.13588 -0.1875 -0.13635 -0.18763 -0.13866 C -0.18854 -0.14815 -0.18073 -0.15926 -0.17539 -0.16412 C -0.16732 -0.1794 -0.17813 -0.15996 -0.16862 -0.17315 C -0.16367 -0.17963 -0.16146 -0.18843 -0.15482 -0.19144 C -0.14336 -0.20672 -0.15156 -0.22963 -0.16576 -0.23519 C -0.19154 -0.25787 -0.23477 -0.24213 -0.25768 -0.2426 C -0.26498 -0.24329 -0.27253 -0.24144 -0.27956 -0.24445 C -0.28321 -0.24607 -0.28451 -0.25255 -0.28763 -0.25533 C -0.2905 -0.25787 -0.29597 -0.26274 -0.29597 -0.2625 C -0.29688 -0.26459 -0.29792 -0.26621 -0.29857 -0.26806 C -0.29987 -0.27153 -0.30143 -0.27917 -0.30143 -0.27894 C -0.30039 -0.29491 -0.30143 -0.30649 -0.29323 -0.31736 C -0.29167 -0.32385 -0.28542 -0.33172 -0.28086 -0.33565 C -0.27761 -0.34861 -0.27917 -0.34306 -0.27669 -0.35209 C -0.27018 -0.37732 -0.27136 -0.3507 -0.27136 -0.37223 " pathEditMode="relative" rAng="0" ptsTypes="AAAAAAAAAAAAAAAAAAAAAAAAA">
                                      <p:cBhvr>
                                        <p:cTn id="25" dur="1200" fill="hold"/>
                                        <p:tgtEl>
                                          <p:spTgt spid="7"/>
                                        </p:tgtEl>
                                        <p:attrNameLst>
                                          <p:attrName>ppt_x</p:attrName>
                                          <p:attrName>ppt_y</p:attrName>
                                        </p:attrNameLst>
                                      </p:cBhvr>
                                      <p:rCtr x="-14049" y="-18611"/>
                                    </p:animMotion>
                                  </p:childTnLst>
                                  <p:subTnLst>
                                    <p:set>
                                      <p:cBhvr override="childStyle">
                                        <p:cTn dur="1" fill="hold" display="0" masterRel="sameClick" afterEffect="1">
                                          <p:stCondLst>
                                            <p:cond evt="end" delay="0">
                                              <p:tn val="24"/>
                                            </p:cond>
                                          </p:stCondLst>
                                        </p:cTn>
                                        <p:tgtEl>
                                          <p:spTgt spid="7"/>
                                        </p:tgtEl>
                                        <p:attrNameLst>
                                          <p:attrName>style.visibility</p:attrName>
                                        </p:attrNameLst>
                                      </p:cBhvr>
                                      <p:to>
                                        <p:strVal val="hidden"/>
                                      </p:to>
                                    </p:set>
                                  </p:subTnLst>
                                </p:cTn>
                              </p:par>
                              <p:par>
                                <p:cTn id="26" presetID="0" presetClass="path" presetSubtype="0" accel="50000" decel="50000" fill="hold" nodeType="withEffect">
                                  <p:stCondLst>
                                    <p:cond delay="0"/>
                                  </p:stCondLst>
                                  <p:childTnLst>
                                    <p:animMotion origin="layout" path="M -2.70833E-6 1.48148E-6 C -0.00429 -0.00394 -0.00664 -0.0088 -0.01093 -0.01273 C -0.01185 -0.01458 -0.0125 -0.01667 -0.01367 -0.01829 C -0.01497 -0.01991 -0.01666 -0.02037 -0.01771 -0.02199 C -0.01862 -0.02338 -0.01836 -0.0257 -0.01914 -0.02732 C -0.02708 -0.04607 -0.02291 -0.03171 -0.02604 -0.04375 C -0.02513 -0.05764 -0.02513 -0.07083 -0.02187 -0.08403 C -0.02135 -0.09514 -0.01966 -0.10579 -0.01914 -0.1169 C -0.01771 -0.14352 -0.01888 -0.16806 -0.01237 -0.19329 C -0.01315 -0.21435 -0.0108 -0.23218 -0.02461 -0.24445 C -0.0276 -0.2507 -0.0332 -0.25857 -0.03841 -0.26111 C -0.04544 -0.27616 -0.03606 -0.25857 -0.04518 -0.26829 C -0.04648 -0.26968 -0.04674 -0.27246 -0.04791 -0.27408 C -0.05195 -0.27824 -0.05846 -0.28102 -0.06302 -0.28472 C -0.06627 -0.2875 -0.0694 -0.29074 -0.07252 -0.29375 C -0.07656 -0.29746 -0.0819 -0.29815 -0.08633 -0.30116 C -0.08867 -0.30463 -0.09205 -0.30671 -0.0944 -0.31019 C -0.09674 -0.31343 -0.09752 -0.31806 -0.1 -0.3213 C -0.10273 -0.325 -0.10534 -0.32847 -0.1082 -0.33218 C -0.1095 -0.33403 -0.10989 -0.33727 -0.11093 -0.33958 C -0.11601 -0.35093 -0.12044 -0.36343 -0.12604 -0.37408 C -0.12799 -0.38241 -0.12708 -0.37894 -0.13008 -0.39051 C -0.1306 -0.39236 -0.13138 -0.39583 -0.13138 -0.3956 C -0.1319 -0.41783 -0.12643 -0.47894 -0.14791 -0.49815 C -0.15052 -0.5081 -0.15091 -0.5125 -0.15742 -0.51829 C -0.16237 -0.52778 -0.16836 -0.53472 -0.17656 -0.53843 C -0.17799 -0.54028 -0.17916 -0.54236 -0.18073 -0.54375 C -0.1819 -0.54491 -0.18372 -0.54445 -0.18489 -0.5456 C -0.18646 -0.54699 -0.18711 -0.55 -0.18893 -0.55116 C -0.19231 -0.55371 -0.19648 -0.5544 -0.2 -0.55671 " pathEditMode="relative" rAng="0" ptsTypes="AAAAAAAAAAAAAAAAAAAAAAAAAAAAAA">
                                      <p:cBhvr>
                                        <p:cTn id="27" dur="1000" fill="hold"/>
                                        <p:tgtEl>
                                          <p:spTgt spid="9"/>
                                        </p:tgtEl>
                                        <p:attrNameLst>
                                          <p:attrName>ppt_x</p:attrName>
                                          <p:attrName>ppt_y</p:attrName>
                                        </p:attrNameLst>
                                      </p:cBhvr>
                                      <p:rCtr x="-10000" y="-27847"/>
                                    </p:animMotion>
                                  </p:childTnLst>
                                  <p:subTnLst>
                                    <p:set>
                                      <p:cBhvr override="childStyle">
                                        <p:cTn dur="1" fill="hold" display="0" masterRel="sameClick" afterEffect="1">
                                          <p:stCondLst>
                                            <p:cond evt="end" delay="0">
                                              <p:tn val="26"/>
                                            </p:cond>
                                          </p:stCondLst>
                                        </p:cTn>
                                        <p:tgtEl>
                                          <p:spTgt spid="9"/>
                                        </p:tgtEl>
                                        <p:attrNameLst>
                                          <p:attrName>style.visibility</p:attrName>
                                        </p:attrNameLst>
                                      </p:cBhvr>
                                      <p:to>
                                        <p:strVal val="hidden"/>
                                      </p:to>
                                    </p:set>
                                  </p:subTnLst>
                                </p:cTn>
                              </p:par>
                              <p:par>
                                <p:cTn id="28" presetID="0" presetClass="path" presetSubtype="0" fill="hold" nodeType="withEffect">
                                  <p:stCondLst>
                                    <p:cond delay="0"/>
                                  </p:stCondLst>
                                  <p:childTnLst>
                                    <p:animMotion origin="layout" path="M 5E-6 -1.11111E-6 C 0.00365 -0.00995 0.00977 -0.0206 0.01237 -0.03125 C 0.01368 -0.04398 0.01498 -0.05949 0.01928 -0.0713 C 0.02461 -0.08588 0.03334 -0.09838 0.03842 -0.11342 C 0.04154 -0.12268 0.04284 -0.13287 0.04531 -0.14236 C 0.04752 -0.17569 0.0483 -0.20926 0.04934 -0.24282 C 0.04843 -0.29398 0.04674 -0.3162 0.04934 -0.36157 C 0.04986 -0.37106 0.05742 -0.37292 0.06303 -0.37778 C 0.06445 -0.37893 0.06718 -0.38148 0.06718 -0.38125 C 0.06771 -0.38333 0.06758 -0.38542 0.06861 -0.3868 C 0.06979 -0.38842 0.07878 -0.39329 0.08086 -0.39421 C 0.09179 -0.4044 0.10326 -0.40509 0.11654 -0.40509 " pathEditMode="relative" rAng="0" ptsTypes="AAAAAAAAAAAA">
                                      <p:cBhvr>
                                        <p:cTn id="29" dur="1000" fill="hold"/>
                                        <p:tgtEl>
                                          <p:spTgt spid="8"/>
                                        </p:tgtEl>
                                        <p:attrNameLst>
                                          <p:attrName>ppt_x</p:attrName>
                                          <p:attrName>ppt_y</p:attrName>
                                        </p:attrNameLst>
                                      </p:cBhvr>
                                      <p:rCtr x="5820" y="-20255"/>
                                    </p:animMotion>
                                  </p:childTnLst>
                                  <p:subTnLst>
                                    <p:set>
                                      <p:cBhvr override="childStyle">
                                        <p:cTn dur="1" fill="hold" display="0" masterRel="sameClick" afterEffect="1">
                                          <p:stCondLst>
                                            <p:cond evt="end" delay="0">
                                              <p:tn val="28"/>
                                            </p:cond>
                                          </p:stCondLst>
                                        </p:cTn>
                                        <p:tgtEl>
                                          <p:spTgt spid="8"/>
                                        </p:tgtEl>
                                        <p:attrNameLst>
                                          <p:attrName>style.visibility</p:attrName>
                                        </p:attrNameLst>
                                      </p:cBhvr>
                                      <p:to>
                                        <p:strVal val="hidden"/>
                                      </p:to>
                                    </p:set>
                                  </p:subTnLst>
                                </p:cTn>
                              </p:par>
                            </p:childTnLst>
                          </p:cTn>
                        </p:par>
                        <p:par>
                          <p:cTn id="30" fill="hold">
                            <p:stCondLst>
                              <p:cond delay="1000"/>
                            </p:stCondLst>
                            <p:childTnLst>
                              <p:par>
                                <p:cTn id="31" presetID="50" presetClass="exit" presetSubtype="0" accel="100000" fill="hold" nodeType="afterEffect">
                                  <p:stCondLst>
                                    <p:cond delay="0"/>
                                  </p:stCondLst>
                                  <p:childTnLst>
                                    <p:anim calcmode="lin" valueType="num">
                                      <p:cBhvr>
                                        <p:cTn id="32" dur="500"/>
                                        <p:tgtEl>
                                          <p:spTgt spid="5"/>
                                        </p:tgtEl>
                                        <p:attrNameLst>
                                          <p:attrName>ppt_w</p:attrName>
                                        </p:attrNameLst>
                                      </p:cBhvr>
                                      <p:tavLst>
                                        <p:tav tm="0">
                                          <p:val>
                                            <p:strVal val="ppt_w"/>
                                          </p:val>
                                        </p:tav>
                                        <p:tav tm="100000">
                                          <p:val>
                                            <p:strVal val="ppt_w+.3"/>
                                          </p:val>
                                        </p:tav>
                                      </p:tavLst>
                                    </p:anim>
                                    <p:anim calcmode="lin" valueType="num">
                                      <p:cBhvr>
                                        <p:cTn id="33" dur="500"/>
                                        <p:tgtEl>
                                          <p:spTgt spid="5"/>
                                        </p:tgtEl>
                                        <p:attrNameLst>
                                          <p:attrName>ppt_h</p:attrName>
                                        </p:attrNameLst>
                                      </p:cBhvr>
                                      <p:tavLst>
                                        <p:tav tm="0">
                                          <p:val>
                                            <p:strVal val="ppt_h"/>
                                          </p:val>
                                        </p:tav>
                                        <p:tav tm="100000">
                                          <p:val>
                                            <p:strVal val="ppt_h"/>
                                          </p:val>
                                        </p:tav>
                                      </p:tavLst>
                                    </p:anim>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500"/>
                                        <p:tgtEl>
                                          <p:spTgt spid="16"/>
                                        </p:tgtEl>
                                      </p:cBhvr>
                                    </p:animEffect>
                                    <p:anim calcmode="lin" valueType="num">
                                      <p:cBhvr>
                                        <p:cTn id="38" dur="500"/>
                                        <p:tgtEl>
                                          <p:spTgt spid="16"/>
                                        </p:tgtEl>
                                        <p:attrNameLst>
                                          <p:attrName>ppt_x</p:attrName>
                                        </p:attrNameLst>
                                      </p:cBhvr>
                                      <p:tavLst>
                                        <p:tav tm="0">
                                          <p:val>
                                            <p:strVal val="ppt_x"/>
                                          </p:val>
                                        </p:tav>
                                        <p:tav tm="100000">
                                          <p:val>
                                            <p:strVal val="ppt_x"/>
                                          </p:val>
                                        </p:tav>
                                      </p:tavLst>
                                    </p:anim>
                                    <p:anim calcmode="lin" valueType="num">
                                      <p:cBhvr>
                                        <p:cTn id="39" dur="500"/>
                                        <p:tgtEl>
                                          <p:spTgt spid="16"/>
                                        </p:tgtEl>
                                        <p:attrNameLst>
                                          <p:attrName>ppt_y</p:attrName>
                                        </p:attrNameLst>
                                      </p:cBhvr>
                                      <p:tavLst>
                                        <p:tav tm="0">
                                          <p:val>
                                            <p:strVal val="ppt_y"/>
                                          </p:val>
                                        </p:tav>
                                        <p:tav tm="100000">
                                          <p:val>
                                            <p:strVal val="ppt_y+.1"/>
                                          </p:val>
                                        </p:tav>
                                      </p:tavLst>
                                    </p:anim>
                                    <p:set>
                                      <p:cBhvr>
                                        <p:cTn id="40" dur="1" fill="hold">
                                          <p:stCondLst>
                                            <p:cond delay="499"/>
                                          </p:stCondLst>
                                        </p:cTn>
                                        <p:tgtEl>
                                          <p:spTgt spid="16"/>
                                        </p:tgtEl>
                                        <p:attrNameLst>
                                          <p:attrName>style.visibility</p:attrName>
                                        </p:attrNameLst>
                                      </p:cBhvr>
                                      <p:to>
                                        <p:strVal val="hidden"/>
                                      </p:to>
                                    </p:set>
                                  </p:childTnLst>
                                </p:cTn>
                              </p:par>
                              <p:par>
                                <p:cTn id="41" presetID="42" presetClass="exit" presetSubtype="0" fill="hold" nodeType="withEffect">
                                  <p:stCondLst>
                                    <p:cond delay="0"/>
                                  </p:stCondLst>
                                  <p:childTnLst>
                                    <p:animEffect transition="out" filter="fade">
                                      <p:cBhvr>
                                        <p:cTn id="42" dur="500"/>
                                        <p:tgtEl>
                                          <p:spTgt spid="52"/>
                                        </p:tgtEl>
                                      </p:cBhvr>
                                    </p:animEffect>
                                    <p:anim calcmode="lin" valueType="num">
                                      <p:cBhvr>
                                        <p:cTn id="43" dur="500"/>
                                        <p:tgtEl>
                                          <p:spTgt spid="52"/>
                                        </p:tgtEl>
                                        <p:attrNameLst>
                                          <p:attrName>ppt_x</p:attrName>
                                        </p:attrNameLst>
                                      </p:cBhvr>
                                      <p:tavLst>
                                        <p:tav tm="0">
                                          <p:val>
                                            <p:strVal val="ppt_x"/>
                                          </p:val>
                                        </p:tav>
                                        <p:tav tm="100000">
                                          <p:val>
                                            <p:strVal val="ppt_x"/>
                                          </p:val>
                                        </p:tav>
                                      </p:tavLst>
                                    </p:anim>
                                    <p:anim calcmode="lin" valueType="num">
                                      <p:cBhvr>
                                        <p:cTn id="44" dur="500"/>
                                        <p:tgtEl>
                                          <p:spTgt spid="52"/>
                                        </p:tgtEl>
                                        <p:attrNameLst>
                                          <p:attrName>ppt_y</p:attrName>
                                        </p:attrNameLst>
                                      </p:cBhvr>
                                      <p:tavLst>
                                        <p:tav tm="0">
                                          <p:val>
                                            <p:strVal val="ppt_y"/>
                                          </p:val>
                                        </p:tav>
                                        <p:tav tm="100000">
                                          <p:val>
                                            <p:strVal val="ppt_y+.1"/>
                                          </p:val>
                                        </p:tav>
                                      </p:tavLst>
                                    </p:anim>
                                    <p:set>
                                      <p:cBhvr>
                                        <p:cTn id="45" dur="1" fill="hold">
                                          <p:stCondLst>
                                            <p:cond delay="499"/>
                                          </p:stCondLst>
                                        </p:cTn>
                                        <p:tgtEl>
                                          <p:spTgt spid="52"/>
                                        </p:tgtEl>
                                        <p:attrNameLst>
                                          <p:attrName>style.visibility</p:attrName>
                                        </p:attrNameLst>
                                      </p:cBhvr>
                                      <p:to>
                                        <p:strVal val="hidden"/>
                                      </p:to>
                                    </p:set>
                                  </p:childTnLst>
                                </p:cTn>
                              </p:par>
                              <p:par>
                                <p:cTn id="46" presetID="42" presetClass="exit" presetSubtype="0" fill="hold" grpId="0" nodeType="withEffect">
                                  <p:stCondLst>
                                    <p:cond delay="0"/>
                                  </p:stCondLst>
                                  <p:childTnLst>
                                    <p:animEffect transition="out" filter="fade">
                                      <p:cBhvr>
                                        <p:cTn id="47" dur="500"/>
                                        <p:tgtEl>
                                          <p:spTgt spid="51"/>
                                        </p:tgtEl>
                                      </p:cBhvr>
                                    </p:animEffect>
                                    <p:anim calcmode="lin" valueType="num">
                                      <p:cBhvr>
                                        <p:cTn id="48" dur="500"/>
                                        <p:tgtEl>
                                          <p:spTgt spid="51"/>
                                        </p:tgtEl>
                                        <p:attrNameLst>
                                          <p:attrName>ppt_x</p:attrName>
                                        </p:attrNameLst>
                                      </p:cBhvr>
                                      <p:tavLst>
                                        <p:tav tm="0">
                                          <p:val>
                                            <p:strVal val="ppt_x"/>
                                          </p:val>
                                        </p:tav>
                                        <p:tav tm="100000">
                                          <p:val>
                                            <p:strVal val="ppt_x"/>
                                          </p:val>
                                        </p:tav>
                                      </p:tavLst>
                                    </p:anim>
                                    <p:anim calcmode="lin" valueType="num">
                                      <p:cBhvr>
                                        <p:cTn id="49" dur="500"/>
                                        <p:tgtEl>
                                          <p:spTgt spid="51"/>
                                        </p:tgtEl>
                                        <p:attrNameLst>
                                          <p:attrName>ppt_y</p:attrName>
                                        </p:attrNameLst>
                                      </p:cBhvr>
                                      <p:tavLst>
                                        <p:tav tm="0">
                                          <p:val>
                                            <p:strVal val="ppt_y"/>
                                          </p:val>
                                        </p:tav>
                                        <p:tav tm="100000">
                                          <p:val>
                                            <p:strVal val="ppt_y+.1"/>
                                          </p:val>
                                        </p:tav>
                                      </p:tavLst>
                                    </p:anim>
                                    <p:set>
                                      <p:cBhvr>
                                        <p:cTn id="50" dur="1" fill="hold">
                                          <p:stCondLst>
                                            <p:cond delay="499"/>
                                          </p:stCondLst>
                                        </p:cTn>
                                        <p:tgtEl>
                                          <p:spTgt spid="51"/>
                                        </p:tgtEl>
                                        <p:attrNameLst>
                                          <p:attrName>style.visibility</p:attrName>
                                        </p:attrNameLst>
                                      </p:cBhvr>
                                      <p:to>
                                        <p:strVal val="hidden"/>
                                      </p:to>
                                    </p:set>
                                  </p:childTnLst>
                                </p:cTn>
                              </p:par>
                              <p:par>
                                <p:cTn id="51" presetID="42" presetClass="exit" presetSubtype="0" fill="hold" nodeType="withEffect">
                                  <p:stCondLst>
                                    <p:cond delay="0"/>
                                  </p:stCondLst>
                                  <p:childTnLst>
                                    <p:animEffect transition="out" filter="fade">
                                      <p:cBhvr>
                                        <p:cTn id="52" dur="500"/>
                                        <p:tgtEl>
                                          <p:spTgt spid="35"/>
                                        </p:tgtEl>
                                      </p:cBhvr>
                                    </p:animEffect>
                                    <p:anim calcmode="lin" valueType="num">
                                      <p:cBhvr>
                                        <p:cTn id="53" dur="500"/>
                                        <p:tgtEl>
                                          <p:spTgt spid="35"/>
                                        </p:tgtEl>
                                        <p:attrNameLst>
                                          <p:attrName>ppt_x</p:attrName>
                                        </p:attrNameLst>
                                      </p:cBhvr>
                                      <p:tavLst>
                                        <p:tav tm="0">
                                          <p:val>
                                            <p:strVal val="ppt_x"/>
                                          </p:val>
                                        </p:tav>
                                        <p:tav tm="100000">
                                          <p:val>
                                            <p:strVal val="ppt_x"/>
                                          </p:val>
                                        </p:tav>
                                      </p:tavLst>
                                    </p:anim>
                                    <p:anim calcmode="lin" valueType="num">
                                      <p:cBhvr>
                                        <p:cTn id="54" dur="500"/>
                                        <p:tgtEl>
                                          <p:spTgt spid="35"/>
                                        </p:tgtEl>
                                        <p:attrNameLst>
                                          <p:attrName>ppt_y</p:attrName>
                                        </p:attrNameLst>
                                      </p:cBhvr>
                                      <p:tavLst>
                                        <p:tav tm="0">
                                          <p:val>
                                            <p:strVal val="ppt_y"/>
                                          </p:val>
                                        </p:tav>
                                        <p:tav tm="100000">
                                          <p:val>
                                            <p:strVal val="ppt_y+.1"/>
                                          </p:val>
                                        </p:tav>
                                      </p:tavLst>
                                    </p:anim>
                                    <p:set>
                                      <p:cBhvr>
                                        <p:cTn id="55" dur="1" fill="hold">
                                          <p:stCondLst>
                                            <p:cond delay="499"/>
                                          </p:stCondLst>
                                        </p:cTn>
                                        <p:tgtEl>
                                          <p:spTgt spid="35"/>
                                        </p:tgtEl>
                                        <p:attrNameLst>
                                          <p:attrName>style.visibility</p:attrName>
                                        </p:attrNameLst>
                                      </p:cBhvr>
                                      <p:to>
                                        <p:strVal val="hidden"/>
                                      </p:to>
                                    </p:set>
                                  </p:childTnLst>
                                </p:cTn>
                              </p:par>
                            </p:childTnLst>
                          </p:cTn>
                        </p:par>
                        <p:par>
                          <p:cTn id="56" fill="hold">
                            <p:stCondLst>
                              <p:cond delay="15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anim calcmode="lin" valueType="num">
                                      <p:cBhvr>
                                        <p:cTn id="60" dur="500" fill="hold"/>
                                        <p:tgtEl>
                                          <p:spTgt spid="17"/>
                                        </p:tgtEl>
                                        <p:attrNameLst>
                                          <p:attrName>ppt_x</p:attrName>
                                        </p:attrNameLst>
                                      </p:cBhvr>
                                      <p:tavLst>
                                        <p:tav tm="0">
                                          <p:val>
                                            <p:strVal val="#ppt_x"/>
                                          </p:val>
                                        </p:tav>
                                        <p:tav tm="100000">
                                          <p:val>
                                            <p:strVal val="#ppt_x"/>
                                          </p:val>
                                        </p:tav>
                                      </p:tavLst>
                                    </p:anim>
                                    <p:anim calcmode="lin" valueType="num">
                                      <p:cBhvr>
                                        <p:cTn id="61" dur="500" fill="hold"/>
                                        <p:tgtEl>
                                          <p:spTgt spid="17"/>
                                        </p:tgtEl>
                                        <p:attrNameLst>
                                          <p:attrName>ppt_y</p:attrName>
                                        </p:attrNameLst>
                                      </p:cBhvr>
                                      <p:tavLst>
                                        <p:tav tm="0">
                                          <p:val>
                                            <p:strVal val="#ppt_y-.1"/>
                                          </p:val>
                                        </p:tav>
                                        <p:tav tm="100000">
                                          <p:val>
                                            <p:strVal val="#ppt_y"/>
                                          </p:val>
                                        </p:tav>
                                      </p:tavLst>
                                    </p:anim>
                                  </p:childTnLst>
                                </p:cTn>
                              </p:par>
                              <p:par>
                                <p:cTn id="62" presetID="10" presetClass="entr" presetSubtype="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par>
                          <p:cTn id="65" fill="hold">
                            <p:stCondLst>
                              <p:cond delay="2000"/>
                            </p:stCondLst>
                            <p:childTnLst>
                              <p:par>
                                <p:cTn id="66" presetID="22" presetClass="entr" presetSubtype="1"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up)">
                                      <p:cBhvr>
                                        <p:cTn id="68" dur="500"/>
                                        <p:tgtEl>
                                          <p:spTgt spid="22"/>
                                        </p:tgtEl>
                                      </p:cBhvr>
                                    </p:animEffect>
                                  </p:childTnLst>
                                </p:cTn>
                              </p:par>
                              <p:par>
                                <p:cTn id="69" presetID="22" presetClass="entr" presetSubtype="1" fill="hold"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par>
                                <p:cTn id="72" presetID="22" presetClass="entr" presetSubtype="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par>
                                <p:cTn id="75" presetID="22" presetClass="entr" presetSubtype="1"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up)">
                                      <p:cBhvr>
                                        <p:cTn id="77" dur="500"/>
                                        <p:tgtEl>
                                          <p:spTgt spid="29"/>
                                        </p:tgtEl>
                                      </p:cBhvr>
                                    </p:animEffect>
                                  </p:childTnLst>
                                </p:cTn>
                              </p:par>
                              <p:par>
                                <p:cTn id="78" presetID="22" presetClass="entr" presetSubtype="1"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up)">
                                      <p:cBhvr>
                                        <p:cTn id="8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9050" y="4057651"/>
            <a:ext cx="12192000" cy="28003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1126" y="0"/>
            <a:ext cx="3528723" cy="966727"/>
          </a:xfrm>
          <a:prstGeom prst="rect">
            <a:avLst/>
          </a:prstGeom>
          <a:gradFill flip="none" rotWithShape="1">
            <a:gsLst>
              <a:gs pos="23000">
                <a:srgbClr val="914103"/>
              </a:gs>
              <a:gs pos="69000">
                <a:srgbClr val="A56E3F"/>
              </a:gs>
              <a:gs pos="97000">
                <a:srgbClr val="742611"/>
              </a:gs>
            </a:gsLst>
            <a:path path="circle">
              <a:fillToRect l="50000" t="50000" r="50000" b="50000"/>
            </a:path>
            <a:tileRect/>
          </a:gradFill>
          <a:ln>
            <a:noFill/>
          </a:ln>
          <a:scene3d>
            <a:camera prst="orthographicFront"/>
            <a:lightRig rig="threePt" dir="t"/>
          </a:scene3d>
          <a:sp3d extrusionH="127000" prstMaterial="matte">
            <a:bevelT w="381000" h="127000" prst="coolSlant"/>
            <a:bevelB w="127000" h="1270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prstClr val="white"/>
                </a:solidFill>
                <a:latin typeface="方正华隶_GBK" panose="03000509000000000000" pitchFamily="65" charset="-122"/>
                <a:ea typeface="方正华隶_GBK" panose="03000509000000000000" pitchFamily="65" charset="-122"/>
              </a:rPr>
              <a:t>简要介绍</a:t>
            </a:r>
          </a:p>
        </p:txBody>
      </p:sp>
      <p:sp>
        <p:nvSpPr>
          <p:cNvPr id="7" name="矩形 6"/>
          <p:cNvSpPr/>
          <p:nvPr/>
        </p:nvSpPr>
        <p:spPr>
          <a:xfrm>
            <a:off x="447126" y="4421058"/>
            <a:ext cx="11472158" cy="1938992"/>
          </a:xfrm>
          <a:prstGeom prst="rect">
            <a:avLst/>
          </a:prstGeom>
          <a:noFill/>
        </p:spPr>
        <p:txBody>
          <a:bodyPr wrap="square">
            <a:spAutoFit/>
          </a:bodyPr>
          <a:lstStyle/>
          <a:p>
            <a:r>
              <a:rPr lang="en-US" altLang="zh-CN" sz="2400" dirty="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水仙茶是我国茶叶优良品种之一，属于福建乌龙茶，水仙茶饼是乌龙茶类唯一紧压茶，品质珍奇，极具浓郁的传统风味。原产于建州（建瓯）一带。现主要有漳平水仙、永春水仙以及武夷水仙等不同产地。具有如兰气质的天然花香，滋味醇爽细润，经久藏，耐冲泡，茶色赤黄，细品有水仙花香，喉润好，有回甘，更有久饮多饮而不伤胃的特点，畅销于闽西各地及广东、厦门一带，并远销东南亚国家和地区。</a:t>
            </a:r>
            <a:endParaRPr lang="en-US" altLang="zh-CN" sz="2400" dirty="0" smtClean="0">
              <a:latin typeface="微软雅黑" panose="020B0503020204020204" pitchFamily="34" charset="-122"/>
              <a:ea typeface="微软雅黑" panose="020B0503020204020204" pitchFamily="34" charset="-122"/>
            </a:endParaRPr>
          </a:p>
        </p:txBody>
      </p:sp>
      <p:sp>
        <p:nvSpPr>
          <p:cNvPr id="9" name="椭圆 8"/>
          <p:cNvSpPr/>
          <p:nvPr/>
        </p:nvSpPr>
        <p:spPr>
          <a:xfrm>
            <a:off x="704976" y="822326"/>
            <a:ext cx="3581274" cy="348297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096376" y="822326"/>
            <a:ext cx="3581274" cy="348297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386263" y="822326"/>
            <a:ext cx="3581274" cy="3482974"/>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effectLst>
            <a:softEdge rad="419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7" grpId="0"/>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126" y="0"/>
            <a:ext cx="3528723" cy="966727"/>
          </a:xfrm>
          <a:prstGeom prst="rect">
            <a:avLst/>
          </a:prstGeom>
          <a:gradFill flip="none" rotWithShape="1">
            <a:gsLst>
              <a:gs pos="23000">
                <a:srgbClr val="914103"/>
              </a:gs>
              <a:gs pos="69000">
                <a:srgbClr val="A56E3F"/>
              </a:gs>
              <a:gs pos="97000">
                <a:srgbClr val="742611"/>
              </a:gs>
            </a:gsLst>
            <a:path path="circle">
              <a:fillToRect l="50000" t="50000" r="50000" b="50000"/>
            </a:path>
            <a:tileRect/>
          </a:gradFill>
          <a:ln>
            <a:noFill/>
          </a:ln>
          <a:scene3d>
            <a:camera prst="orthographicFront"/>
            <a:lightRig rig="threePt" dir="t"/>
          </a:scene3d>
          <a:sp3d extrusionH="127000" prstMaterial="matte">
            <a:bevelT w="381000" h="127000" prst="coolSlant"/>
            <a:bevelB w="127000" h="1270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prstClr val="white"/>
                </a:solidFill>
                <a:latin typeface="方正华隶_GBK" panose="03000509000000000000" pitchFamily="65" charset="-122"/>
                <a:ea typeface="方正华隶_GBK" panose="03000509000000000000" pitchFamily="65" charset="-122"/>
              </a:rPr>
              <a:t>茶叶特点</a:t>
            </a:r>
          </a:p>
        </p:txBody>
      </p:sp>
      <p:sp>
        <p:nvSpPr>
          <p:cNvPr id="6" name="矩形 5"/>
          <p:cNvSpPr/>
          <p:nvPr/>
        </p:nvSpPr>
        <p:spPr>
          <a:xfrm>
            <a:off x="3886200" y="1746468"/>
            <a:ext cx="8166538" cy="1200329"/>
          </a:xfrm>
          <a:prstGeom prst="rect">
            <a:avLst/>
          </a:prstGeom>
          <a:solidFill>
            <a:schemeClr val="bg1">
              <a:alpha val="80000"/>
            </a:schemeClr>
          </a:solidFill>
          <a:ln w="38100">
            <a:noFill/>
            <a:prstDash val="sysDash"/>
          </a:ln>
        </p:spPr>
        <p:txBody>
          <a:bodyPr wrap="square">
            <a:spAutoFit/>
          </a:bodyPr>
          <a:lstStyle/>
          <a:p>
            <a:pPr>
              <a:tabLst>
                <a:tab pos="4572000" algn="l"/>
              </a:tabLst>
            </a:pPr>
            <a:r>
              <a:rPr lang="zh-CN" altLang="en-US" sz="2400" dirty="0" smtClean="0">
                <a:latin typeface="微软雅黑" panose="020B0503020204020204" pitchFamily="34" charset="-122"/>
                <a:ea typeface="微软雅黑" panose="020B0503020204020204" pitchFamily="34" charset="-122"/>
              </a:rPr>
              <a:t>梗粗壮、节间长、叶张肥厚、含水量高且不易散发。</a:t>
            </a:r>
            <a:endParaRPr lang="en-US" altLang="zh-CN" sz="2400" dirty="0" smtClean="0">
              <a:latin typeface="微软雅黑" panose="020B0503020204020204" pitchFamily="34" charset="-122"/>
              <a:ea typeface="微软雅黑" panose="020B0503020204020204" pitchFamily="34" charset="-122"/>
            </a:endParaRPr>
          </a:p>
          <a:p>
            <a:pPr>
              <a:tabLst>
                <a:tab pos="4572000" algn="l"/>
              </a:tabLst>
            </a:pPr>
            <a:r>
              <a:rPr lang="zh-CN" altLang="en-US" sz="2400" dirty="0" smtClean="0">
                <a:latin typeface="微软雅黑" panose="020B0503020204020204" pitchFamily="34" charset="-122"/>
                <a:ea typeface="微软雅黑" panose="020B0503020204020204" pitchFamily="34" charset="-122"/>
              </a:rPr>
              <a:t>外形条索紧结卷曲，似“拐杖形”、“扁担形”，色泽乌绿带黄，似香蕉色，“三节色”明显</a:t>
            </a:r>
            <a:r>
              <a:rPr lang="en-US" altLang="zh-CN" sz="2400" dirty="0" smtClean="0">
                <a:latin typeface="微软雅黑" panose="020B0503020204020204" pitchFamily="34" charset="-122"/>
                <a:ea typeface="微软雅黑" panose="020B0503020204020204" pitchFamily="34" charset="-122"/>
              </a:rPr>
              <a:t>.</a:t>
            </a:r>
            <a:endParaRPr lang="zh-CN" altLang="en-US" sz="2400" dirty="0" smtClean="0">
              <a:latin typeface="微软雅黑" panose="020B0503020204020204" pitchFamily="34" charset="-122"/>
              <a:ea typeface="微软雅黑" panose="020B0503020204020204" pitchFamily="34" charset="-122"/>
            </a:endParaRPr>
          </a:p>
        </p:txBody>
      </p:sp>
      <p:sp>
        <p:nvSpPr>
          <p:cNvPr id="3" name="椭圆 2"/>
          <p:cNvSpPr/>
          <p:nvPr/>
        </p:nvSpPr>
        <p:spPr>
          <a:xfrm>
            <a:off x="381126" y="1274564"/>
            <a:ext cx="3200274" cy="3145036"/>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886200" y="1268432"/>
            <a:ext cx="2305050" cy="478036"/>
          </a:xfrm>
          <a:prstGeom prst="rect">
            <a:avLst/>
          </a:prstGeom>
          <a:solidFill>
            <a:srgbClr val="742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prstClr val="white"/>
                </a:solidFill>
                <a:latin typeface="方正华隶_GBK" panose="03000509000000000000" pitchFamily="65" charset="-122"/>
                <a:ea typeface="方正华隶_GBK" panose="03000509000000000000" pitchFamily="65" charset="-122"/>
              </a:rPr>
              <a:t>茶形</a:t>
            </a:r>
            <a:endParaRPr lang="zh-CN" altLang="en-US" sz="3600" dirty="0">
              <a:solidFill>
                <a:prstClr val="white"/>
              </a:solidFill>
              <a:latin typeface="方正华隶_GBK" panose="03000509000000000000" pitchFamily="65" charset="-122"/>
              <a:ea typeface="方正华隶_GBK" panose="03000509000000000000" pitchFamily="65" charset="-122"/>
            </a:endParaRPr>
          </a:p>
        </p:txBody>
      </p:sp>
      <p:sp>
        <p:nvSpPr>
          <p:cNvPr id="8" name="矩形 7"/>
          <p:cNvSpPr/>
          <p:nvPr/>
        </p:nvSpPr>
        <p:spPr>
          <a:xfrm>
            <a:off x="457200" y="4965918"/>
            <a:ext cx="6800850" cy="830997"/>
          </a:xfrm>
          <a:prstGeom prst="rect">
            <a:avLst/>
          </a:prstGeom>
          <a:solidFill>
            <a:schemeClr val="bg1">
              <a:alpha val="80000"/>
            </a:schemeClr>
          </a:solidFill>
          <a:ln w="38100">
            <a:noFill/>
            <a:prstDash val="sysDash"/>
          </a:ln>
        </p:spPr>
        <p:txBody>
          <a:bodyPr wrap="square">
            <a:spAutoFit/>
          </a:bodyPr>
          <a:lstStyle/>
          <a:p>
            <a:pPr>
              <a:tabLst>
                <a:tab pos="4572000" algn="l"/>
              </a:tabLst>
            </a:pPr>
            <a:r>
              <a:rPr lang="zh-CN" altLang="en-US" sz="2400" dirty="0">
                <a:latin typeface="微软雅黑" panose="020B0503020204020204" pitchFamily="34" charset="-122"/>
                <a:ea typeface="微软雅黑" panose="020B0503020204020204" pitchFamily="34" charset="-122"/>
              </a:rPr>
              <a:t>耐冲泡，汤色橙黄或金黄清澈，香气清高细长，兰花香明显，滋味清醇爽口透花香。</a:t>
            </a:r>
          </a:p>
        </p:txBody>
      </p:sp>
      <p:sp>
        <p:nvSpPr>
          <p:cNvPr id="9" name="矩形 8"/>
          <p:cNvSpPr/>
          <p:nvPr/>
        </p:nvSpPr>
        <p:spPr>
          <a:xfrm>
            <a:off x="4974412" y="4487882"/>
            <a:ext cx="2305050" cy="478036"/>
          </a:xfrm>
          <a:prstGeom prst="rect">
            <a:avLst/>
          </a:prstGeom>
          <a:solidFill>
            <a:srgbClr val="742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prstClr val="white"/>
                </a:solidFill>
                <a:latin typeface="方正华隶_GBK" panose="03000509000000000000" pitchFamily="65" charset="-122"/>
                <a:ea typeface="方正华隶_GBK" panose="03000509000000000000" pitchFamily="65" charset="-122"/>
              </a:rPr>
              <a:t>茶汤</a:t>
            </a: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14:presetBounceEnd="40000">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40000">
                                          <p:cBhvr additive="base">
                                            <p:cTn id="14"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1" fill="hold" grpId="1"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14:presetBounceEnd="40000">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14:bounceEnd="40000">
                                          <p:cBhvr additive="base">
                                            <p:cTn id="27"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1" animBg="1"/>
          <p:bldP spid="3" grpId="0" animBg="1"/>
          <p:bldP spid="5" grpId="0" animBg="1"/>
          <p:bldP spid="8"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2" presetClass="entr" presetSubtype="1" fill="hold" grpId="1"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1" animBg="1"/>
          <p:bldP spid="3" grpId="0" animBg="1"/>
          <p:bldP spid="5" grpId="0" animBg="1"/>
          <p:bldP spid="8" grpId="0" animBg="1"/>
          <p:bldP spid="9"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126" y="0"/>
            <a:ext cx="3528723" cy="966727"/>
          </a:xfrm>
          <a:prstGeom prst="rect">
            <a:avLst/>
          </a:prstGeom>
          <a:gradFill flip="none" rotWithShape="1">
            <a:gsLst>
              <a:gs pos="23000">
                <a:srgbClr val="914103"/>
              </a:gs>
              <a:gs pos="69000">
                <a:srgbClr val="A56E3F"/>
              </a:gs>
              <a:gs pos="97000">
                <a:srgbClr val="742611"/>
              </a:gs>
            </a:gsLst>
            <a:path path="circle">
              <a:fillToRect l="50000" t="50000" r="50000" b="50000"/>
            </a:path>
            <a:tileRect/>
          </a:gradFill>
          <a:ln>
            <a:noFill/>
          </a:ln>
          <a:scene3d>
            <a:camera prst="orthographicFront"/>
            <a:lightRig rig="threePt" dir="t"/>
          </a:scene3d>
          <a:sp3d extrusionH="127000" prstMaterial="matte">
            <a:bevelT w="381000" h="127000" prst="coolSlant"/>
            <a:bevelB w="127000" h="1270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prstClr val="white"/>
                </a:solidFill>
                <a:latin typeface="方正华隶_GBK" panose="03000509000000000000" pitchFamily="65" charset="-122"/>
                <a:ea typeface="方正华隶_GBK" panose="03000509000000000000" pitchFamily="65" charset="-122"/>
              </a:rPr>
              <a:t>制作工艺</a:t>
            </a:r>
          </a:p>
        </p:txBody>
      </p:sp>
      <p:sp>
        <p:nvSpPr>
          <p:cNvPr id="11" name="右箭头标注 10"/>
          <p:cNvSpPr/>
          <p:nvPr/>
        </p:nvSpPr>
        <p:spPr>
          <a:xfrm>
            <a:off x="899949" y="1662886"/>
            <a:ext cx="1900401" cy="523220"/>
          </a:xfrm>
          <a:prstGeom prst="rightArrowCallout">
            <a:avLst>
              <a:gd name="adj1" fmla="val 0"/>
              <a:gd name="adj2" fmla="val 25000"/>
              <a:gd name="adj3" fmla="val 25000"/>
              <a:gd name="adj4" fmla="val 71994"/>
            </a:avLst>
          </a:prstGeom>
          <a:solidFill>
            <a:srgbClr val="742611"/>
          </a:solidFill>
          <a:ln w="38100">
            <a:solidFill>
              <a:srgbClr val="914103"/>
            </a:solidFill>
            <a:prstDash val="sysDash"/>
          </a:ln>
        </p:spPr>
        <p:txBody>
          <a:bodyPr wrap="square">
            <a:spAutoFit/>
          </a:bodyPr>
          <a:lstStyle/>
          <a:p>
            <a:pPr algn="ctr">
              <a:tabLst>
                <a:tab pos="4572000" algn="l"/>
              </a:tabLst>
            </a:pPr>
            <a:r>
              <a:rPr lang="zh-CN" altLang="en-US" sz="2800" dirty="0" smtClean="0">
                <a:solidFill>
                  <a:prstClr val="white"/>
                </a:solidFill>
                <a:latin typeface="方正华隶_GBK" panose="03000509000000000000" pitchFamily="65" charset="-122"/>
                <a:ea typeface="方正华隶_GBK" panose="03000509000000000000" pitchFamily="65" charset="-122"/>
              </a:rPr>
              <a:t>鲜叶</a:t>
            </a:r>
            <a:endParaRPr lang="zh-CN" altLang="en-US" sz="2800" dirty="0">
              <a:solidFill>
                <a:prstClr val="white"/>
              </a:solidFill>
              <a:latin typeface="方正华隶_GBK" panose="03000509000000000000" pitchFamily="65" charset="-122"/>
              <a:ea typeface="方正华隶_GBK" panose="03000509000000000000" pitchFamily="65" charset="-122"/>
            </a:endParaRPr>
          </a:p>
        </p:txBody>
      </p:sp>
      <p:sp>
        <p:nvSpPr>
          <p:cNvPr id="12" name="右箭头标注 11"/>
          <p:cNvSpPr/>
          <p:nvPr/>
        </p:nvSpPr>
        <p:spPr>
          <a:xfrm>
            <a:off x="2919249" y="1662886"/>
            <a:ext cx="1900401" cy="523220"/>
          </a:xfrm>
          <a:prstGeom prst="rightArrowCallout">
            <a:avLst>
              <a:gd name="adj1" fmla="val 0"/>
              <a:gd name="adj2" fmla="val 25000"/>
              <a:gd name="adj3" fmla="val 25000"/>
              <a:gd name="adj4" fmla="val 71994"/>
            </a:avLst>
          </a:prstGeom>
          <a:solidFill>
            <a:srgbClr val="742611"/>
          </a:solidFill>
          <a:ln w="38100">
            <a:solidFill>
              <a:srgbClr val="914103"/>
            </a:solidFill>
            <a:prstDash val="sysDash"/>
          </a:ln>
        </p:spPr>
        <p:txBody>
          <a:bodyPr wrap="square">
            <a:spAutoFit/>
          </a:bodyPr>
          <a:lstStyle/>
          <a:p>
            <a:pPr algn="ctr">
              <a:tabLst>
                <a:tab pos="4572000" algn="l"/>
              </a:tabLst>
            </a:pPr>
            <a:r>
              <a:rPr lang="zh-CN" altLang="en-US" sz="2800" dirty="0">
                <a:solidFill>
                  <a:prstClr val="white"/>
                </a:solidFill>
                <a:latin typeface="方正华隶_GBK" panose="03000509000000000000" pitchFamily="65" charset="-122"/>
                <a:ea typeface="方正华隶_GBK" panose="03000509000000000000" pitchFamily="65" charset="-122"/>
              </a:rPr>
              <a:t>萎凋</a:t>
            </a:r>
          </a:p>
        </p:txBody>
      </p:sp>
      <p:sp>
        <p:nvSpPr>
          <p:cNvPr id="14" name="右箭头标注 13"/>
          <p:cNvSpPr/>
          <p:nvPr/>
        </p:nvSpPr>
        <p:spPr>
          <a:xfrm>
            <a:off x="4819650" y="1662886"/>
            <a:ext cx="1900401" cy="523220"/>
          </a:xfrm>
          <a:prstGeom prst="rightArrowCallout">
            <a:avLst>
              <a:gd name="adj1" fmla="val 0"/>
              <a:gd name="adj2" fmla="val 25000"/>
              <a:gd name="adj3" fmla="val 25000"/>
              <a:gd name="adj4" fmla="val 71994"/>
            </a:avLst>
          </a:prstGeom>
          <a:solidFill>
            <a:srgbClr val="742611"/>
          </a:solidFill>
          <a:ln w="38100">
            <a:solidFill>
              <a:srgbClr val="914103"/>
            </a:solidFill>
            <a:prstDash val="sysDash"/>
          </a:ln>
        </p:spPr>
        <p:txBody>
          <a:bodyPr wrap="square">
            <a:spAutoFit/>
          </a:bodyPr>
          <a:lstStyle/>
          <a:p>
            <a:pPr algn="ctr">
              <a:tabLst>
                <a:tab pos="4572000" algn="l"/>
              </a:tabLst>
            </a:pPr>
            <a:r>
              <a:rPr lang="zh-CN" altLang="en-US" sz="2800" dirty="0" smtClean="0">
                <a:solidFill>
                  <a:prstClr val="white"/>
                </a:solidFill>
                <a:latin typeface="方正华隶_GBK" panose="03000509000000000000" pitchFamily="65" charset="-122"/>
                <a:ea typeface="方正华隶_GBK" panose="03000509000000000000" pitchFamily="65" charset="-122"/>
              </a:rPr>
              <a:t>做青</a:t>
            </a:r>
            <a:endParaRPr lang="zh-CN" altLang="en-US" sz="2800" dirty="0">
              <a:solidFill>
                <a:prstClr val="white"/>
              </a:solidFill>
              <a:latin typeface="方正华隶_GBK" panose="03000509000000000000" pitchFamily="65" charset="-122"/>
              <a:ea typeface="方正华隶_GBK" panose="03000509000000000000" pitchFamily="65" charset="-122"/>
            </a:endParaRPr>
          </a:p>
        </p:txBody>
      </p:sp>
      <p:sp>
        <p:nvSpPr>
          <p:cNvPr id="15" name="右箭头标注 14"/>
          <p:cNvSpPr/>
          <p:nvPr/>
        </p:nvSpPr>
        <p:spPr>
          <a:xfrm>
            <a:off x="6739101" y="1662886"/>
            <a:ext cx="1900401" cy="523220"/>
          </a:xfrm>
          <a:prstGeom prst="rightArrowCallout">
            <a:avLst>
              <a:gd name="adj1" fmla="val 0"/>
              <a:gd name="adj2" fmla="val 25000"/>
              <a:gd name="adj3" fmla="val 25000"/>
              <a:gd name="adj4" fmla="val 71994"/>
            </a:avLst>
          </a:prstGeom>
          <a:solidFill>
            <a:srgbClr val="742611"/>
          </a:solidFill>
          <a:ln w="38100">
            <a:solidFill>
              <a:srgbClr val="914103"/>
            </a:solidFill>
            <a:prstDash val="sysDash"/>
          </a:ln>
        </p:spPr>
        <p:txBody>
          <a:bodyPr wrap="square">
            <a:spAutoFit/>
          </a:bodyPr>
          <a:lstStyle/>
          <a:p>
            <a:pPr algn="ctr">
              <a:tabLst>
                <a:tab pos="4572000" algn="l"/>
              </a:tabLst>
            </a:pPr>
            <a:r>
              <a:rPr lang="zh-CN" altLang="en-US" sz="2800" dirty="0">
                <a:solidFill>
                  <a:prstClr val="white"/>
                </a:solidFill>
                <a:latin typeface="方正华隶_GBK" panose="03000509000000000000" pitchFamily="65" charset="-122"/>
                <a:ea typeface="方正华隶_GBK" panose="03000509000000000000" pitchFamily="65" charset="-122"/>
              </a:rPr>
              <a:t>炒青</a:t>
            </a:r>
          </a:p>
        </p:txBody>
      </p:sp>
      <p:sp>
        <p:nvSpPr>
          <p:cNvPr id="16" name="右箭头标注 15"/>
          <p:cNvSpPr/>
          <p:nvPr/>
        </p:nvSpPr>
        <p:spPr>
          <a:xfrm>
            <a:off x="8734752" y="1662886"/>
            <a:ext cx="1900401" cy="523220"/>
          </a:xfrm>
          <a:prstGeom prst="rightArrowCallout">
            <a:avLst>
              <a:gd name="adj1" fmla="val 0"/>
              <a:gd name="adj2" fmla="val 25000"/>
              <a:gd name="adj3" fmla="val 25000"/>
              <a:gd name="adj4" fmla="val 71994"/>
            </a:avLst>
          </a:prstGeom>
          <a:solidFill>
            <a:srgbClr val="742611"/>
          </a:solidFill>
          <a:ln w="38100">
            <a:solidFill>
              <a:srgbClr val="914103"/>
            </a:solidFill>
            <a:prstDash val="sysDash"/>
          </a:ln>
        </p:spPr>
        <p:txBody>
          <a:bodyPr wrap="square">
            <a:spAutoFit/>
          </a:bodyPr>
          <a:lstStyle/>
          <a:p>
            <a:pPr algn="ctr">
              <a:tabLst>
                <a:tab pos="4572000" algn="l"/>
              </a:tabLst>
            </a:pPr>
            <a:r>
              <a:rPr lang="zh-CN" altLang="en-US" sz="2800" dirty="0">
                <a:solidFill>
                  <a:prstClr val="white"/>
                </a:solidFill>
                <a:latin typeface="方正华隶_GBK" panose="03000509000000000000" pitchFamily="65" charset="-122"/>
                <a:ea typeface="方正华隶_GBK" panose="03000509000000000000" pitchFamily="65" charset="-122"/>
              </a:rPr>
              <a:t>揉捻</a:t>
            </a:r>
          </a:p>
        </p:txBody>
      </p:sp>
      <p:sp>
        <p:nvSpPr>
          <p:cNvPr id="17" name="右箭头标注 16"/>
          <p:cNvSpPr/>
          <p:nvPr/>
        </p:nvSpPr>
        <p:spPr>
          <a:xfrm rot="5400000">
            <a:off x="10202637" y="2120175"/>
            <a:ext cx="1441133" cy="523220"/>
          </a:xfrm>
          <a:prstGeom prst="rightArrowCallout">
            <a:avLst>
              <a:gd name="adj1" fmla="val 0"/>
              <a:gd name="adj2" fmla="val 25000"/>
              <a:gd name="adj3" fmla="val 25000"/>
              <a:gd name="adj4" fmla="val 71994"/>
            </a:avLst>
          </a:prstGeom>
          <a:solidFill>
            <a:srgbClr val="742611"/>
          </a:solidFill>
          <a:ln w="38100">
            <a:solidFill>
              <a:srgbClr val="914103"/>
            </a:solidFill>
            <a:prstDash val="sysDash"/>
          </a:ln>
        </p:spPr>
        <p:txBody>
          <a:bodyPr vert="vert270" wrap="square">
            <a:spAutoFit/>
          </a:bodyPr>
          <a:lstStyle/>
          <a:p>
            <a:pPr algn="ctr">
              <a:tabLst>
                <a:tab pos="4572000" algn="l"/>
              </a:tabLst>
            </a:pPr>
            <a:r>
              <a:rPr lang="zh-CN" altLang="en-US" sz="2800" dirty="0" smtClean="0">
                <a:solidFill>
                  <a:prstClr val="white"/>
                </a:solidFill>
                <a:latin typeface="方正华隶_GBK" panose="03000509000000000000" pitchFamily="65" charset="-122"/>
                <a:ea typeface="方正华隶_GBK" panose="03000509000000000000" pitchFamily="65" charset="-122"/>
              </a:rPr>
              <a:t>初烘</a:t>
            </a:r>
            <a:endParaRPr lang="zh-CN" altLang="en-US" sz="2800" dirty="0">
              <a:solidFill>
                <a:prstClr val="white"/>
              </a:solidFill>
              <a:latin typeface="方正华隶_GBK" panose="03000509000000000000" pitchFamily="65" charset="-122"/>
              <a:ea typeface="方正华隶_GBK" panose="03000509000000000000" pitchFamily="65" charset="-122"/>
            </a:endParaRPr>
          </a:p>
        </p:txBody>
      </p:sp>
      <p:grpSp>
        <p:nvGrpSpPr>
          <p:cNvPr id="20" name="组合 19"/>
          <p:cNvGrpSpPr/>
          <p:nvPr/>
        </p:nvGrpSpPr>
        <p:grpSpPr>
          <a:xfrm>
            <a:off x="5950264" y="5418990"/>
            <a:ext cx="2078750" cy="523220"/>
            <a:chOff x="8152669" y="3129825"/>
            <a:chExt cx="2078750" cy="523220"/>
          </a:xfrm>
        </p:grpSpPr>
        <p:sp>
          <p:nvSpPr>
            <p:cNvPr id="18" name="右箭头标注 17"/>
            <p:cNvSpPr/>
            <p:nvPr/>
          </p:nvSpPr>
          <p:spPr>
            <a:xfrm rot="10800000">
              <a:off x="8152669" y="3129825"/>
              <a:ext cx="1606262" cy="523220"/>
            </a:xfrm>
            <a:prstGeom prst="rightArrowCallout">
              <a:avLst>
                <a:gd name="adj1" fmla="val 0"/>
                <a:gd name="adj2" fmla="val 25000"/>
                <a:gd name="adj3" fmla="val 25000"/>
                <a:gd name="adj4" fmla="val 71994"/>
              </a:avLst>
            </a:prstGeom>
            <a:solidFill>
              <a:srgbClr val="742611"/>
            </a:solidFill>
            <a:ln w="38100">
              <a:solidFill>
                <a:srgbClr val="914103"/>
              </a:solidFill>
              <a:prstDash val="sysDash"/>
            </a:ln>
          </p:spPr>
          <p:txBody>
            <a:bodyPr vert="horz" wrap="square">
              <a:spAutoFit/>
            </a:bodyPr>
            <a:lstStyle/>
            <a:p>
              <a:pPr algn="ctr">
                <a:tabLst>
                  <a:tab pos="4572000" algn="l"/>
                </a:tabLst>
              </a:pPr>
              <a:endParaRPr lang="zh-CN" altLang="en-US" sz="2800" dirty="0">
                <a:solidFill>
                  <a:prstClr val="white"/>
                </a:solidFill>
                <a:latin typeface="方正华隶_GBK" panose="03000509000000000000" pitchFamily="65" charset="-122"/>
                <a:ea typeface="方正华隶_GBK" panose="03000509000000000000" pitchFamily="65" charset="-122"/>
              </a:endParaRPr>
            </a:p>
          </p:txBody>
        </p:sp>
        <p:sp>
          <p:nvSpPr>
            <p:cNvPr id="19" name="文本框 18"/>
            <p:cNvSpPr txBox="1"/>
            <p:nvPr/>
          </p:nvSpPr>
          <p:spPr>
            <a:xfrm>
              <a:off x="8582353" y="3129825"/>
              <a:ext cx="1649066" cy="523220"/>
            </a:xfrm>
            <a:prstGeom prst="rect">
              <a:avLst/>
            </a:prstGeom>
            <a:solidFill>
              <a:srgbClr val="742611"/>
            </a:solidFill>
            <a:ln w="38100">
              <a:solidFill>
                <a:srgbClr val="914103"/>
              </a:solidFill>
              <a:prstDash val="sysDash"/>
            </a:ln>
          </p:spPr>
          <p:txBody>
            <a:bodyPr wrap="square">
              <a:spAutoFit/>
            </a:bodyPr>
            <a:lstStyle>
              <a:defPPr>
                <a:defRPr lang="zh-CN"/>
              </a:defPPr>
              <a:lvl1pPr algn="ctr">
                <a:tabLst>
                  <a:tab pos="4572000" algn="l"/>
                </a:tabLst>
                <a:defRPr sz="2800">
                  <a:solidFill>
                    <a:prstClr val="white"/>
                  </a:solidFill>
                  <a:latin typeface="方正华隶_GBK" panose="03000509000000000000" pitchFamily="65" charset="-122"/>
                  <a:ea typeface="方正华隶_GBK" panose="03000509000000000000" pitchFamily="65" charset="-122"/>
                </a:defRPr>
              </a:lvl1pPr>
            </a:lstStyle>
            <a:p>
              <a:r>
                <a:rPr lang="zh-CN" altLang="en-US" dirty="0"/>
                <a:t>文火烘干</a:t>
              </a:r>
            </a:p>
          </p:txBody>
        </p:sp>
      </p:grpSp>
      <p:grpSp>
        <p:nvGrpSpPr>
          <p:cNvPr id="21" name="组合 20"/>
          <p:cNvGrpSpPr/>
          <p:nvPr/>
        </p:nvGrpSpPr>
        <p:grpSpPr>
          <a:xfrm rot="16200000">
            <a:off x="10202155" y="4954416"/>
            <a:ext cx="1046455" cy="943195"/>
            <a:chOff x="8720942" y="2709849"/>
            <a:chExt cx="1046455" cy="943195"/>
          </a:xfrm>
        </p:grpSpPr>
        <p:sp>
          <p:nvSpPr>
            <p:cNvPr id="22" name="右箭头标注 21"/>
            <p:cNvSpPr/>
            <p:nvPr/>
          </p:nvSpPr>
          <p:spPr>
            <a:xfrm rot="16200000">
              <a:off x="8574147" y="2856644"/>
              <a:ext cx="816809" cy="523220"/>
            </a:xfrm>
            <a:prstGeom prst="rightArrowCallout">
              <a:avLst>
                <a:gd name="adj1" fmla="val 0"/>
                <a:gd name="adj2" fmla="val 25846"/>
                <a:gd name="adj3" fmla="val 25000"/>
                <a:gd name="adj4" fmla="val 45851"/>
              </a:avLst>
            </a:prstGeom>
            <a:solidFill>
              <a:srgbClr val="742611"/>
            </a:solidFill>
            <a:ln w="38100">
              <a:solidFill>
                <a:srgbClr val="914103"/>
              </a:solidFill>
              <a:prstDash val="sysDash"/>
            </a:ln>
          </p:spPr>
          <p:txBody>
            <a:bodyPr vert="horz" wrap="square">
              <a:spAutoFit/>
            </a:bodyPr>
            <a:lstStyle/>
            <a:p>
              <a:pPr algn="ctr">
                <a:tabLst>
                  <a:tab pos="4572000" algn="l"/>
                </a:tabLst>
              </a:pPr>
              <a:endParaRPr lang="zh-CN" altLang="en-US" sz="2800" dirty="0">
                <a:solidFill>
                  <a:prstClr val="white"/>
                </a:solidFill>
                <a:latin typeface="方正华隶_GBK" panose="03000509000000000000" pitchFamily="65" charset="-122"/>
                <a:ea typeface="方正华隶_GBK" panose="03000509000000000000" pitchFamily="65" charset="-122"/>
              </a:endParaRPr>
            </a:p>
          </p:txBody>
        </p:sp>
        <p:sp>
          <p:nvSpPr>
            <p:cNvPr id="23" name="文本框 22"/>
            <p:cNvSpPr txBox="1"/>
            <p:nvPr/>
          </p:nvSpPr>
          <p:spPr>
            <a:xfrm>
              <a:off x="8720957" y="3129824"/>
              <a:ext cx="1046440" cy="523220"/>
            </a:xfrm>
            <a:prstGeom prst="rect">
              <a:avLst/>
            </a:prstGeom>
            <a:solidFill>
              <a:srgbClr val="742611"/>
            </a:solidFill>
            <a:ln w="38100">
              <a:solidFill>
                <a:srgbClr val="914103"/>
              </a:solidFill>
              <a:prstDash val="sysDash"/>
            </a:ln>
          </p:spPr>
          <p:txBody>
            <a:bodyPr vert="vert" wrap="square">
              <a:spAutoFit/>
            </a:bodyPr>
            <a:lstStyle>
              <a:defPPr>
                <a:defRPr lang="zh-CN"/>
              </a:defPPr>
              <a:lvl1pPr algn="ctr">
                <a:tabLst>
                  <a:tab pos="4572000" algn="l"/>
                </a:tabLst>
                <a:defRPr sz="2800">
                  <a:solidFill>
                    <a:prstClr val="white"/>
                  </a:solidFill>
                  <a:latin typeface="方正华隶_GBK" panose="03000509000000000000" pitchFamily="65" charset="-122"/>
                  <a:ea typeface="方正华隶_GBK" panose="03000509000000000000" pitchFamily="65" charset="-122"/>
                </a:defRPr>
              </a:lvl1pPr>
            </a:lstStyle>
            <a:p>
              <a:r>
                <a:rPr lang="zh-CN" altLang="en-US" dirty="0" smtClean="0"/>
                <a:t>复烘</a:t>
              </a:r>
              <a:endParaRPr lang="zh-CN" altLang="en-US" dirty="0"/>
            </a:p>
          </p:txBody>
        </p:sp>
      </p:grpSp>
      <p:grpSp>
        <p:nvGrpSpPr>
          <p:cNvPr id="29" name="组合 28"/>
          <p:cNvGrpSpPr/>
          <p:nvPr/>
        </p:nvGrpSpPr>
        <p:grpSpPr>
          <a:xfrm rot="-5400000">
            <a:off x="10128948" y="3676032"/>
            <a:ext cx="1614728" cy="523221"/>
            <a:chOff x="8152669" y="3129824"/>
            <a:chExt cx="1614728" cy="523221"/>
          </a:xfrm>
        </p:grpSpPr>
        <p:sp>
          <p:nvSpPr>
            <p:cNvPr id="30" name="右箭头标注 29"/>
            <p:cNvSpPr/>
            <p:nvPr/>
          </p:nvSpPr>
          <p:spPr>
            <a:xfrm rot="10800000">
              <a:off x="8152669" y="3129825"/>
              <a:ext cx="1606262" cy="523220"/>
            </a:xfrm>
            <a:prstGeom prst="rightArrowCallout">
              <a:avLst>
                <a:gd name="adj1" fmla="val 0"/>
                <a:gd name="adj2" fmla="val 25000"/>
                <a:gd name="adj3" fmla="val 25000"/>
                <a:gd name="adj4" fmla="val 71994"/>
              </a:avLst>
            </a:prstGeom>
            <a:solidFill>
              <a:srgbClr val="742611"/>
            </a:solidFill>
            <a:ln w="38100">
              <a:solidFill>
                <a:srgbClr val="914103"/>
              </a:solidFill>
              <a:prstDash val="sysDash"/>
            </a:ln>
          </p:spPr>
          <p:txBody>
            <a:bodyPr vert="horz" wrap="square">
              <a:spAutoFit/>
            </a:bodyPr>
            <a:lstStyle/>
            <a:p>
              <a:pPr algn="ctr">
                <a:tabLst>
                  <a:tab pos="4572000" algn="l"/>
                </a:tabLst>
              </a:pPr>
              <a:endParaRPr lang="zh-CN" altLang="en-US" sz="2800" dirty="0">
                <a:solidFill>
                  <a:prstClr val="white"/>
                </a:solidFill>
                <a:latin typeface="方正华隶_GBK" panose="03000509000000000000" pitchFamily="65" charset="-122"/>
                <a:ea typeface="方正华隶_GBK" panose="03000509000000000000" pitchFamily="65" charset="-122"/>
              </a:endParaRPr>
            </a:p>
          </p:txBody>
        </p:sp>
        <p:sp>
          <p:nvSpPr>
            <p:cNvPr id="31" name="文本框 30"/>
            <p:cNvSpPr txBox="1"/>
            <p:nvPr/>
          </p:nvSpPr>
          <p:spPr>
            <a:xfrm>
              <a:off x="8720957" y="3129824"/>
              <a:ext cx="1046440" cy="523220"/>
            </a:xfrm>
            <a:prstGeom prst="rect">
              <a:avLst/>
            </a:prstGeom>
            <a:solidFill>
              <a:srgbClr val="742611"/>
            </a:solidFill>
            <a:ln w="38100">
              <a:solidFill>
                <a:srgbClr val="914103"/>
              </a:solidFill>
              <a:prstDash val="sysDash"/>
            </a:ln>
          </p:spPr>
          <p:txBody>
            <a:bodyPr vert="eaVert" wrap="square">
              <a:spAutoFit/>
            </a:bodyPr>
            <a:lstStyle>
              <a:defPPr>
                <a:defRPr lang="zh-CN"/>
              </a:defPPr>
              <a:lvl1pPr algn="ctr">
                <a:tabLst>
                  <a:tab pos="4572000" algn="l"/>
                </a:tabLst>
                <a:defRPr sz="2800">
                  <a:solidFill>
                    <a:prstClr val="white"/>
                  </a:solidFill>
                  <a:latin typeface="方正华隶_GBK" panose="03000509000000000000" pitchFamily="65" charset="-122"/>
                  <a:ea typeface="方正华隶_GBK" panose="03000509000000000000" pitchFamily="65" charset="-122"/>
                </a:defRPr>
              </a:lvl1pPr>
            </a:lstStyle>
            <a:p>
              <a:r>
                <a:rPr lang="zh-CN" altLang="en-US" dirty="0"/>
                <a:t>包揉</a:t>
              </a:r>
            </a:p>
          </p:txBody>
        </p:sp>
      </p:grpSp>
      <p:grpSp>
        <p:nvGrpSpPr>
          <p:cNvPr id="32" name="组合 31"/>
          <p:cNvGrpSpPr/>
          <p:nvPr/>
        </p:nvGrpSpPr>
        <p:grpSpPr>
          <a:xfrm>
            <a:off x="4139782" y="5418990"/>
            <a:ext cx="1753331" cy="523220"/>
            <a:chOff x="8152669" y="3129825"/>
            <a:chExt cx="1753331" cy="523220"/>
          </a:xfrm>
        </p:grpSpPr>
        <p:sp>
          <p:nvSpPr>
            <p:cNvPr id="33" name="右箭头标注 32"/>
            <p:cNvSpPr/>
            <p:nvPr/>
          </p:nvSpPr>
          <p:spPr>
            <a:xfrm rot="10800000">
              <a:off x="8152669" y="3129825"/>
              <a:ext cx="1606262" cy="523220"/>
            </a:xfrm>
            <a:prstGeom prst="rightArrowCallout">
              <a:avLst>
                <a:gd name="adj1" fmla="val 0"/>
                <a:gd name="adj2" fmla="val 25000"/>
                <a:gd name="adj3" fmla="val 25000"/>
                <a:gd name="adj4" fmla="val 71994"/>
              </a:avLst>
            </a:prstGeom>
            <a:solidFill>
              <a:srgbClr val="742611"/>
            </a:solidFill>
            <a:ln w="38100">
              <a:solidFill>
                <a:srgbClr val="914103"/>
              </a:solidFill>
              <a:prstDash val="sysDash"/>
            </a:ln>
          </p:spPr>
          <p:txBody>
            <a:bodyPr vert="horz" wrap="square">
              <a:spAutoFit/>
            </a:bodyPr>
            <a:lstStyle/>
            <a:p>
              <a:pPr algn="ctr">
                <a:tabLst>
                  <a:tab pos="4572000" algn="l"/>
                </a:tabLst>
              </a:pPr>
              <a:endParaRPr lang="zh-CN" altLang="en-US" sz="2800" dirty="0">
                <a:solidFill>
                  <a:prstClr val="white"/>
                </a:solidFill>
                <a:latin typeface="方正华隶_GBK" panose="03000509000000000000" pitchFamily="65" charset="-122"/>
                <a:ea typeface="方正华隶_GBK" panose="03000509000000000000" pitchFamily="65" charset="-122"/>
              </a:endParaRPr>
            </a:p>
          </p:txBody>
        </p:sp>
        <p:sp>
          <p:nvSpPr>
            <p:cNvPr id="34" name="文本框 33"/>
            <p:cNvSpPr txBox="1"/>
            <p:nvPr/>
          </p:nvSpPr>
          <p:spPr>
            <a:xfrm>
              <a:off x="8582353" y="3129825"/>
              <a:ext cx="1323647" cy="523220"/>
            </a:xfrm>
            <a:prstGeom prst="rect">
              <a:avLst/>
            </a:prstGeom>
            <a:solidFill>
              <a:srgbClr val="742611"/>
            </a:solidFill>
            <a:ln w="38100">
              <a:solidFill>
                <a:srgbClr val="914103"/>
              </a:solidFill>
              <a:prstDash val="sysDash"/>
            </a:ln>
          </p:spPr>
          <p:txBody>
            <a:bodyPr wrap="square">
              <a:spAutoFit/>
            </a:bodyPr>
            <a:lstStyle>
              <a:defPPr>
                <a:defRPr lang="zh-CN"/>
              </a:defPPr>
              <a:lvl1pPr algn="ctr">
                <a:tabLst>
                  <a:tab pos="4572000" algn="l"/>
                </a:tabLst>
                <a:defRPr sz="2800">
                  <a:solidFill>
                    <a:prstClr val="white"/>
                  </a:solidFill>
                  <a:latin typeface="方正华隶_GBK" panose="03000509000000000000" pitchFamily="65" charset="-122"/>
                  <a:ea typeface="方正华隶_GBK" panose="03000509000000000000" pitchFamily="65" charset="-122"/>
                </a:defRPr>
              </a:lvl1pPr>
            </a:lstStyle>
            <a:p>
              <a:r>
                <a:rPr lang="zh-CN" altLang="en-US" dirty="0" smtClean="0"/>
                <a:t>摊晾</a:t>
              </a:r>
              <a:endParaRPr lang="zh-CN" altLang="en-US" dirty="0"/>
            </a:p>
          </p:txBody>
        </p:sp>
      </p:grpSp>
      <p:sp>
        <p:nvSpPr>
          <p:cNvPr id="36" name="文本框 35"/>
          <p:cNvSpPr txBox="1"/>
          <p:nvPr/>
        </p:nvSpPr>
        <p:spPr>
          <a:xfrm>
            <a:off x="980514" y="5426014"/>
            <a:ext cx="1333500" cy="523220"/>
          </a:xfrm>
          <a:prstGeom prst="rect">
            <a:avLst/>
          </a:prstGeom>
          <a:solidFill>
            <a:srgbClr val="742611"/>
          </a:solidFill>
          <a:ln w="38100">
            <a:solidFill>
              <a:srgbClr val="914103"/>
            </a:solidFill>
            <a:prstDash val="sysDash"/>
          </a:ln>
        </p:spPr>
        <p:txBody>
          <a:bodyPr wrap="square">
            <a:spAutoFit/>
          </a:bodyPr>
          <a:lstStyle>
            <a:defPPr>
              <a:defRPr lang="zh-CN"/>
            </a:defPPr>
            <a:lvl1pPr algn="ctr">
              <a:tabLst>
                <a:tab pos="4572000" algn="l"/>
              </a:tabLst>
              <a:defRPr sz="2800">
                <a:solidFill>
                  <a:prstClr val="white"/>
                </a:solidFill>
                <a:latin typeface="方正华隶_GBK" panose="03000509000000000000" pitchFamily="65" charset="-122"/>
                <a:ea typeface="方正华隶_GBK" panose="03000509000000000000" pitchFamily="65" charset="-122"/>
              </a:defRPr>
            </a:lvl1pPr>
          </a:lstStyle>
          <a:p>
            <a:r>
              <a:rPr lang="zh-CN" altLang="en-US" dirty="0"/>
              <a:t>成品</a:t>
            </a:r>
          </a:p>
        </p:txBody>
      </p:sp>
      <p:grpSp>
        <p:nvGrpSpPr>
          <p:cNvPr id="37" name="组合 36"/>
          <p:cNvGrpSpPr/>
          <p:nvPr/>
        </p:nvGrpSpPr>
        <p:grpSpPr>
          <a:xfrm>
            <a:off x="2330032" y="5418990"/>
            <a:ext cx="1753331" cy="523220"/>
            <a:chOff x="8152669" y="3129825"/>
            <a:chExt cx="1753331" cy="523220"/>
          </a:xfrm>
        </p:grpSpPr>
        <p:sp>
          <p:nvSpPr>
            <p:cNvPr id="38" name="右箭头标注 37"/>
            <p:cNvSpPr/>
            <p:nvPr/>
          </p:nvSpPr>
          <p:spPr>
            <a:xfrm rot="10800000">
              <a:off x="8152669" y="3129825"/>
              <a:ext cx="1606262" cy="523220"/>
            </a:xfrm>
            <a:prstGeom prst="rightArrowCallout">
              <a:avLst>
                <a:gd name="adj1" fmla="val 0"/>
                <a:gd name="adj2" fmla="val 25000"/>
                <a:gd name="adj3" fmla="val 25000"/>
                <a:gd name="adj4" fmla="val 71994"/>
              </a:avLst>
            </a:prstGeom>
            <a:solidFill>
              <a:srgbClr val="742611"/>
            </a:solidFill>
            <a:ln w="38100">
              <a:solidFill>
                <a:srgbClr val="914103"/>
              </a:solidFill>
              <a:prstDash val="sysDash"/>
            </a:ln>
          </p:spPr>
          <p:txBody>
            <a:bodyPr vert="horz" wrap="square">
              <a:spAutoFit/>
            </a:bodyPr>
            <a:lstStyle/>
            <a:p>
              <a:pPr algn="ctr">
                <a:tabLst>
                  <a:tab pos="4572000" algn="l"/>
                </a:tabLst>
              </a:pPr>
              <a:endParaRPr lang="zh-CN" altLang="en-US" sz="2800" dirty="0">
                <a:solidFill>
                  <a:prstClr val="white"/>
                </a:solidFill>
                <a:latin typeface="方正华隶_GBK" panose="03000509000000000000" pitchFamily="65" charset="-122"/>
                <a:ea typeface="方正华隶_GBK" panose="03000509000000000000" pitchFamily="65" charset="-122"/>
              </a:endParaRPr>
            </a:p>
          </p:txBody>
        </p:sp>
        <p:sp>
          <p:nvSpPr>
            <p:cNvPr id="39" name="文本框 38"/>
            <p:cNvSpPr txBox="1"/>
            <p:nvPr/>
          </p:nvSpPr>
          <p:spPr>
            <a:xfrm>
              <a:off x="8582353" y="3129825"/>
              <a:ext cx="1323647" cy="523220"/>
            </a:xfrm>
            <a:prstGeom prst="rect">
              <a:avLst/>
            </a:prstGeom>
            <a:solidFill>
              <a:srgbClr val="742611"/>
            </a:solidFill>
            <a:ln w="38100">
              <a:solidFill>
                <a:srgbClr val="914103"/>
              </a:solidFill>
              <a:prstDash val="sysDash"/>
            </a:ln>
          </p:spPr>
          <p:txBody>
            <a:bodyPr wrap="square">
              <a:spAutoFit/>
            </a:bodyPr>
            <a:lstStyle>
              <a:defPPr>
                <a:defRPr lang="zh-CN"/>
              </a:defPPr>
              <a:lvl1pPr algn="ctr">
                <a:tabLst>
                  <a:tab pos="4572000" algn="l"/>
                </a:tabLst>
                <a:defRPr sz="2800">
                  <a:solidFill>
                    <a:prstClr val="white"/>
                  </a:solidFill>
                  <a:latin typeface="方正华隶_GBK" panose="03000509000000000000" pitchFamily="65" charset="-122"/>
                  <a:ea typeface="方正华隶_GBK" panose="03000509000000000000" pitchFamily="65" charset="-122"/>
                </a:defRPr>
              </a:lvl1pPr>
            </a:lstStyle>
            <a:p>
              <a:r>
                <a:rPr lang="zh-CN" altLang="en-US" dirty="0" smtClean="0"/>
                <a:t>拣剔</a:t>
              </a:r>
              <a:endParaRPr lang="zh-CN" altLang="en-US" dirty="0"/>
            </a:p>
          </p:txBody>
        </p:sp>
      </p:grpSp>
      <p:grpSp>
        <p:nvGrpSpPr>
          <p:cNvPr id="35" name="组合 34"/>
          <p:cNvGrpSpPr/>
          <p:nvPr/>
        </p:nvGrpSpPr>
        <p:grpSpPr>
          <a:xfrm>
            <a:off x="8093234" y="5398584"/>
            <a:ext cx="2078750" cy="523220"/>
            <a:chOff x="8152669" y="3129825"/>
            <a:chExt cx="2078750" cy="523220"/>
          </a:xfrm>
        </p:grpSpPr>
        <p:sp>
          <p:nvSpPr>
            <p:cNvPr id="41" name="右箭头标注 40"/>
            <p:cNvSpPr/>
            <p:nvPr/>
          </p:nvSpPr>
          <p:spPr>
            <a:xfrm rot="10800000">
              <a:off x="8152669" y="3129825"/>
              <a:ext cx="1606262" cy="523220"/>
            </a:xfrm>
            <a:prstGeom prst="rightArrowCallout">
              <a:avLst>
                <a:gd name="adj1" fmla="val 0"/>
                <a:gd name="adj2" fmla="val 25000"/>
                <a:gd name="adj3" fmla="val 25000"/>
                <a:gd name="adj4" fmla="val 71994"/>
              </a:avLst>
            </a:prstGeom>
            <a:solidFill>
              <a:srgbClr val="742611"/>
            </a:solidFill>
            <a:ln w="38100">
              <a:solidFill>
                <a:srgbClr val="914103"/>
              </a:solidFill>
              <a:prstDash val="sysDash"/>
            </a:ln>
          </p:spPr>
          <p:txBody>
            <a:bodyPr vert="horz" wrap="square">
              <a:spAutoFit/>
            </a:bodyPr>
            <a:lstStyle/>
            <a:p>
              <a:pPr algn="ctr">
                <a:tabLst>
                  <a:tab pos="4572000" algn="l"/>
                </a:tabLst>
              </a:pPr>
              <a:endParaRPr lang="zh-CN" altLang="en-US" sz="2800" dirty="0">
                <a:solidFill>
                  <a:prstClr val="white"/>
                </a:solidFill>
                <a:latin typeface="方正华隶_GBK" panose="03000509000000000000" pitchFamily="65" charset="-122"/>
                <a:ea typeface="方正华隶_GBK" panose="03000509000000000000" pitchFamily="65" charset="-122"/>
              </a:endParaRPr>
            </a:p>
          </p:txBody>
        </p:sp>
        <p:sp>
          <p:nvSpPr>
            <p:cNvPr id="45" name="文本框 44"/>
            <p:cNvSpPr txBox="1"/>
            <p:nvPr/>
          </p:nvSpPr>
          <p:spPr>
            <a:xfrm>
              <a:off x="8582353" y="3129825"/>
              <a:ext cx="1649066" cy="523220"/>
            </a:xfrm>
            <a:prstGeom prst="rect">
              <a:avLst/>
            </a:prstGeom>
            <a:solidFill>
              <a:srgbClr val="742611"/>
            </a:solidFill>
            <a:ln w="38100">
              <a:solidFill>
                <a:srgbClr val="914103"/>
              </a:solidFill>
              <a:prstDash val="sysDash"/>
            </a:ln>
          </p:spPr>
          <p:txBody>
            <a:bodyPr wrap="square">
              <a:spAutoFit/>
            </a:bodyPr>
            <a:lstStyle>
              <a:defPPr>
                <a:defRPr lang="zh-CN"/>
              </a:defPPr>
              <a:lvl1pPr algn="ctr">
                <a:tabLst>
                  <a:tab pos="4572000" algn="l"/>
                </a:tabLst>
                <a:defRPr sz="2800">
                  <a:solidFill>
                    <a:prstClr val="white"/>
                  </a:solidFill>
                  <a:latin typeface="方正华隶_GBK" panose="03000509000000000000" pitchFamily="65" charset="-122"/>
                  <a:ea typeface="方正华隶_GBK" panose="03000509000000000000" pitchFamily="65" charset="-122"/>
                </a:defRPr>
              </a:lvl1pPr>
            </a:lstStyle>
            <a:p>
              <a:r>
                <a:rPr lang="zh-CN" altLang="en-US" dirty="0" smtClean="0"/>
                <a:t>复包揉</a:t>
              </a:r>
              <a:endParaRPr lang="zh-CN" altLang="en-US" dirty="0"/>
            </a:p>
          </p:txBody>
        </p:sp>
      </p:grpSp>
      <p:sp>
        <p:nvSpPr>
          <p:cNvPr id="3" name="线形标注 3(带强调线) 2"/>
          <p:cNvSpPr/>
          <p:nvPr/>
        </p:nvSpPr>
        <p:spPr>
          <a:xfrm rot="10800000">
            <a:off x="6898100" y="3052376"/>
            <a:ext cx="3540234" cy="2084590"/>
          </a:xfrm>
          <a:prstGeom prst="accentCallout3">
            <a:avLst>
              <a:gd name="adj1" fmla="val 14394"/>
              <a:gd name="adj2" fmla="val 107405"/>
              <a:gd name="adj3" fmla="val 15120"/>
              <a:gd name="adj4" fmla="val 123872"/>
              <a:gd name="adj5" fmla="val 79670"/>
              <a:gd name="adj6" fmla="val 142351"/>
              <a:gd name="adj7" fmla="val 139101"/>
              <a:gd name="adj8" fmla="val 141999"/>
            </a:avLst>
          </a:prstGeom>
          <a:solidFill>
            <a:schemeClr val="bg1">
              <a:alpha val="80000"/>
            </a:schemeClr>
          </a:solidFill>
          <a:ln w="63500">
            <a:solidFill>
              <a:srgbClr val="7426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6860468" y="3136418"/>
            <a:ext cx="3695107" cy="2000548"/>
          </a:xfrm>
          <a:prstGeom prst="rect">
            <a:avLst/>
          </a:prstGeom>
          <a:noFill/>
        </p:spPr>
        <p:txBody>
          <a:bodyPr wrap="square" rtlCol="0">
            <a:spAutoFit/>
          </a:bodyPr>
          <a:lstStyle/>
          <a:p>
            <a:r>
              <a:rPr lang="zh-CN" altLang="en-US" sz="2400" b="1" u="sng" dirty="0" smtClean="0">
                <a:latin typeface="微软雅黑" panose="020B0503020204020204" pitchFamily="34" charset="-122"/>
                <a:ea typeface="微软雅黑" panose="020B0503020204020204" pitchFamily="34" charset="-122"/>
              </a:rPr>
              <a:t>摇青结合手晾青交替进行</a:t>
            </a:r>
            <a:endParaRPr lang="en-US" altLang="zh-CN" sz="2400" b="1" u="sng"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摇青次数宜少，时间宜短，程度宜轻，晾青应适当薄滩多晾，故有</a:t>
            </a:r>
            <a:r>
              <a:rPr lang="zh-CN" altLang="en-US" sz="2000" dirty="0" smtClean="0">
                <a:solidFill>
                  <a:srgbClr val="FF0000"/>
                </a:solidFill>
                <a:latin typeface="微软雅黑" panose="020B0503020204020204" pitchFamily="34" charset="-122"/>
                <a:ea typeface="微软雅黑" panose="020B0503020204020204" pitchFamily="34" charset="-122"/>
              </a:rPr>
              <a:t>“懒水仙”</a:t>
            </a:r>
            <a:r>
              <a:rPr lang="zh-CN" altLang="en-US" sz="2000" dirty="0" smtClean="0">
                <a:latin typeface="微软雅黑" panose="020B0503020204020204" pitchFamily="34" charset="-122"/>
                <a:ea typeface="微软雅黑" panose="020B0503020204020204" pitchFamily="34" charset="-122"/>
              </a:rPr>
              <a:t>之说。</a:t>
            </a:r>
            <a:endParaRPr lang="en-US" altLang="zh-CN" sz="2000" dirty="0" smtClean="0">
              <a:latin typeface="微软雅黑" panose="020B0503020204020204" pitchFamily="34" charset="-122"/>
              <a:ea typeface="微软雅黑" panose="020B0503020204020204" pitchFamily="34" charset="-122"/>
            </a:endParaRPr>
          </a:p>
          <a:p>
            <a:r>
              <a:rPr lang="zh-CN" altLang="en-US" sz="2000" dirty="0" smtClean="0">
                <a:latin typeface="微软雅黑" panose="020B0503020204020204" pitchFamily="34" charset="-122"/>
                <a:ea typeface="微软雅黑" panose="020B0503020204020204" pitchFamily="34" charset="-122"/>
              </a:rPr>
              <a:t>目的是控制青叶发酵红变在适当的范围。</a:t>
            </a:r>
            <a:endParaRPr lang="zh-CN" altLang="en-US" dirty="0">
              <a:latin typeface="微软雅黑" panose="020B0503020204020204" pitchFamily="34" charset="-122"/>
              <a:ea typeface="微软雅黑" panose="020B0503020204020204" pitchFamily="34" charset="-122"/>
            </a:endParaRPr>
          </a:p>
        </p:txBody>
      </p:sp>
      <p:sp>
        <p:nvSpPr>
          <p:cNvPr id="6" name="线形标注 1(带强调线) 5"/>
          <p:cNvSpPr/>
          <p:nvPr/>
        </p:nvSpPr>
        <p:spPr>
          <a:xfrm rot="5400000">
            <a:off x="1680044" y="2591534"/>
            <a:ext cx="1462897" cy="2384585"/>
          </a:xfrm>
          <a:prstGeom prst="accentCallout1">
            <a:avLst>
              <a:gd name="adj1" fmla="val 18750"/>
              <a:gd name="adj2" fmla="val -8333"/>
              <a:gd name="adj3" fmla="val 1818"/>
              <a:gd name="adj4" fmla="val -60250"/>
            </a:avLst>
          </a:prstGeom>
          <a:solidFill>
            <a:schemeClr val="bg1">
              <a:alpha val="80000"/>
            </a:schemeClr>
          </a:solidFill>
          <a:ln w="63500">
            <a:solidFill>
              <a:srgbClr val="7426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1321468" y="3066111"/>
            <a:ext cx="2234191" cy="1384995"/>
          </a:xfrm>
          <a:prstGeom prst="rect">
            <a:avLst/>
          </a:prstGeom>
          <a:noFill/>
        </p:spPr>
        <p:txBody>
          <a:bodyPr wrap="square" rtlCol="0">
            <a:spAutoFit/>
          </a:bodyPr>
          <a:lstStyle/>
          <a:p>
            <a:r>
              <a:rPr lang="zh-CN" altLang="zh-CN" sz="2400" b="1" u="sng" dirty="0" smtClean="0">
                <a:latin typeface="微软雅黑" panose="020B0503020204020204" pitchFamily="34" charset="-122"/>
                <a:ea typeface="微软雅黑" panose="020B0503020204020204" pitchFamily="34" charset="-122"/>
              </a:rPr>
              <a:t>两晒两晾</a:t>
            </a:r>
            <a:endParaRPr lang="en-US" altLang="zh-CN" sz="2400" b="1" u="sng" dirty="0" smtClean="0">
              <a:latin typeface="微软雅黑" panose="020B0503020204020204" pitchFamily="34" charset="-122"/>
              <a:ea typeface="微软雅黑" panose="020B0503020204020204" pitchFamily="34" charset="-122"/>
            </a:endParaRPr>
          </a:p>
          <a:p>
            <a:r>
              <a:rPr lang="zh-CN" altLang="zh-CN" sz="2000" dirty="0" smtClean="0">
                <a:latin typeface="微软雅黑" panose="020B0503020204020204" pitchFamily="34" charset="-122"/>
                <a:ea typeface="微软雅黑" panose="020B0503020204020204" pitchFamily="34" charset="-122"/>
              </a:rPr>
              <a:t>晒青</a:t>
            </a:r>
            <a:r>
              <a:rPr lang="zh-CN" altLang="en-US" sz="2000" dirty="0">
                <a:latin typeface="微软雅黑" panose="020B0503020204020204" pitchFamily="34" charset="-122"/>
                <a:ea typeface="微软雅黑" panose="020B0503020204020204" pitchFamily="34" charset="-122"/>
              </a:rPr>
              <a:t>程度</a:t>
            </a:r>
            <a:r>
              <a:rPr lang="zh-CN" altLang="zh-CN" sz="2000" dirty="0" smtClean="0">
                <a:latin typeface="微软雅黑" panose="020B0503020204020204" pitchFamily="34" charset="-122"/>
                <a:ea typeface="微软雅黑" panose="020B0503020204020204" pitchFamily="34" charset="-122"/>
              </a:rPr>
              <a:t>掌握</a:t>
            </a:r>
            <a:r>
              <a:rPr lang="zh-CN" altLang="zh-CN" sz="2000" dirty="0">
                <a:latin typeface="微软雅黑" panose="020B0503020204020204" pitchFamily="34" charset="-122"/>
                <a:ea typeface="微软雅黑" panose="020B0503020204020204" pitchFamily="34" charset="-122"/>
              </a:rPr>
              <a:t>宜</a:t>
            </a:r>
            <a:r>
              <a:rPr lang="zh-CN" altLang="zh-CN" sz="2000" dirty="0" smtClean="0">
                <a:latin typeface="微软雅黑" panose="020B0503020204020204" pitchFamily="34" charset="-122"/>
                <a:ea typeface="微软雅黑" panose="020B0503020204020204" pitchFamily="34" charset="-122"/>
              </a:rPr>
              <a:t>偏重，以</a:t>
            </a:r>
            <a:r>
              <a:rPr lang="zh-CN" altLang="zh-CN" sz="2000" dirty="0">
                <a:latin typeface="微软雅黑" panose="020B0503020204020204" pitchFamily="34" charset="-122"/>
                <a:ea typeface="微软雅黑" panose="020B0503020204020204" pitchFamily="34" charset="-122"/>
              </a:rPr>
              <a:t>促进鲜叶梗</a:t>
            </a:r>
            <a:r>
              <a:rPr lang="zh-CN" altLang="zh-CN" sz="2000" dirty="0" smtClean="0">
                <a:latin typeface="微软雅黑" panose="020B0503020204020204" pitchFamily="34" charset="-122"/>
                <a:ea typeface="微软雅黑" panose="020B0503020204020204" pitchFamily="34" charset="-122"/>
              </a:rPr>
              <a:t>脉</a:t>
            </a:r>
            <a:r>
              <a:rPr lang="zh-CN" altLang="en-US" sz="2000" dirty="0" smtClean="0">
                <a:latin typeface="微软雅黑" panose="020B0503020204020204" pitchFamily="34" charset="-122"/>
                <a:ea typeface="微软雅黑" panose="020B0503020204020204" pitchFamily="34" charset="-122"/>
              </a:rPr>
              <a:t>的</a:t>
            </a:r>
            <a:r>
              <a:rPr lang="zh-CN" altLang="zh-CN" sz="2000" dirty="0" smtClean="0">
                <a:latin typeface="微软雅黑" panose="020B0503020204020204" pitchFamily="34" charset="-122"/>
                <a:ea typeface="微软雅黑" panose="020B0503020204020204" pitchFamily="34" charset="-122"/>
              </a:rPr>
              <a:t>水分顺利散发</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par>
                          <p:cTn id="39" fill="hold">
                            <p:stCondLst>
                              <p:cond delay="3500"/>
                            </p:stCondLst>
                            <p:childTnLst>
                              <p:par>
                                <p:cTn id="40" presetID="22" presetClass="entr" presetSubtype="1"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par>
                          <p:cTn id="43" fill="hold">
                            <p:stCondLst>
                              <p:cond delay="4000"/>
                            </p:stCondLst>
                            <p:childTnLst>
                              <p:par>
                                <p:cTn id="44" presetID="22" presetClass="entr" presetSubtype="2"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right)">
                                      <p:cBhvr>
                                        <p:cTn id="46" dur="500"/>
                                        <p:tgtEl>
                                          <p:spTgt spid="35"/>
                                        </p:tgtEl>
                                      </p:cBhvr>
                                    </p:animEffect>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childTnLst>
                          </p:cTn>
                        </p:par>
                        <p:par>
                          <p:cTn id="51" fill="hold">
                            <p:stCondLst>
                              <p:cond delay="5000"/>
                            </p:stCondLst>
                            <p:childTnLst>
                              <p:par>
                                <p:cTn id="52" presetID="22" presetClass="entr" presetSubtype="2"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right)">
                                      <p:cBhvr>
                                        <p:cTn id="54" dur="500"/>
                                        <p:tgtEl>
                                          <p:spTgt spid="32"/>
                                        </p:tgtEl>
                                      </p:cBhvr>
                                    </p:animEffect>
                                  </p:childTnLst>
                                </p:cTn>
                              </p:par>
                            </p:childTnLst>
                          </p:cTn>
                        </p:par>
                        <p:par>
                          <p:cTn id="55" fill="hold">
                            <p:stCondLst>
                              <p:cond delay="5500"/>
                            </p:stCondLst>
                            <p:childTnLst>
                              <p:par>
                                <p:cTn id="56" presetID="22" presetClass="entr" presetSubtype="2"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right)">
                                      <p:cBhvr>
                                        <p:cTn id="58" dur="500"/>
                                        <p:tgtEl>
                                          <p:spTgt spid="37"/>
                                        </p:tgtEl>
                                      </p:cBhvr>
                                    </p:animEffect>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ID="42" presetClass="entr" presetSubtype="0"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anim calcmode="lin" valueType="num">
                                      <p:cBhvr>
                                        <p:cTn id="73" dur="500" fill="hold"/>
                                        <p:tgtEl>
                                          <p:spTgt spid="42"/>
                                        </p:tgtEl>
                                        <p:attrNameLst>
                                          <p:attrName>ppt_x</p:attrName>
                                        </p:attrNameLst>
                                      </p:cBhvr>
                                      <p:tavLst>
                                        <p:tav tm="0">
                                          <p:val>
                                            <p:strVal val="#ppt_x"/>
                                          </p:val>
                                        </p:tav>
                                        <p:tav tm="100000">
                                          <p:val>
                                            <p:strVal val="#ppt_x"/>
                                          </p:val>
                                        </p:tav>
                                      </p:tavLst>
                                    </p:anim>
                                    <p:anim calcmode="lin" valueType="num">
                                      <p:cBhvr>
                                        <p:cTn id="7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 calcmode="lin" valueType="num">
                                      <p:cBhvr additive="base">
                                        <p:cTn id="79" dur="500" fill="hold"/>
                                        <p:tgtEl>
                                          <p:spTgt spid="3"/>
                                        </p:tgtEl>
                                        <p:attrNameLst>
                                          <p:attrName>ppt_x</p:attrName>
                                        </p:attrNameLst>
                                      </p:cBhvr>
                                      <p:tavLst>
                                        <p:tav tm="0">
                                          <p:val>
                                            <p:strVal val="#ppt_x"/>
                                          </p:val>
                                        </p:tav>
                                        <p:tav tm="100000">
                                          <p:val>
                                            <p:strVal val="#ppt_x"/>
                                          </p:val>
                                        </p:tav>
                                      </p:tavLst>
                                    </p:anim>
                                    <p:anim calcmode="lin" valueType="num">
                                      <p:cBhvr additive="base">
                                        <p:cTn id="80" dur="500" fill="hold"/>
                                        <p:tgtEl>
                                          <p:spTgt spid="3"/>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42"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anim calcmode="lin" valueType="num">
                                      <p:cBhvr>
                                        <p:cTn id="85" dur="500" fill="hold"/>
                                        <p:tgtEl>
                                          <p:spTgt spid="44"/>
                                        </p:tgtEl>
                                        <p:attrNameLst>
                                          <p:attrName>ppt_x</p:attrName>
                                        </p:attrNameLst>
                                      </p:cBhvr>
                                      <p:tavLst>
                                        <p:tav tm="0">
                                          <p:val>
                                            <p:strVal val="#ppt_x"/>
                                          </p:val>
                                        </p:tav>
                                        <p:tav tm="100000">
                                          <p:val>
                                            <p:strVal val="#ppt_x"/>
                                          </p:val>
                                        </p:tav>
                                      </p:tavLst>
                                    </p:anim>
                                    <p:anim calcmode="lin" valueType="num">
                                      <p:cBhvr>
                                        <p:cTn id="86"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4" grpId="0" animBg="1"/>
      <p:bldP spid="15" grpId="0" animBg="1"/>
      <p:bldP spid="16" grpId="0" animBg="1"/>
      <p:bldP spid="17" grpId="0" animBg="1"/>
      <p:bldP spid="36" grpId="0" animBg="1"/>
      <p:bldP spid="3" grpId="0" animBg="1"/>
      <p:bldP spid="44" grpId="0"/>
      <p:bldP spid="6"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126" y="0"/>
            <a:ext cx="3528723" cy="966727"/>
          </a:xfrm>
          <a:prstGeom prst="rect">
            <a:avLst/>
          </a:prstGeom>
          <a:gradFill flip="none" rotWithShape="1">
            <a:gsLst>
              <a:gs pos="23000">
                <a:srgbClr val="914103"/>
              </a:gs>
              <a:gs pos="69000">
                <a:srgbClr val="A56E3F"/>
              </a:gs>
              <a:gs pos="97000">
                <a:srgbClr val="742611"/>
              </a:gs>
            </a:gsLst>
            <a:path path="circle">
              <a:fillToRect l="50000" t="50000" r="50000" b="50000"/>
            </a:path>
            <a:tileRect/>
          </a:gradFill>
          <a:ln>
            <a:noFill/>
          </a:ln>
          <a:scene3d>
            <a:camera prst="orthographicFront"/>
            <a:lightRig rig="threePt" dir="t"/>
          </a:scene3d>
          <a:sp3d extrusionH="127000" prstMaterial="matte">
            <a:bevelT w="381000" h="127000" prst="coolSlant"/>
            <a:bevelB w="127000" h="1270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prstClr val="white"/>
                </a:solidFill>
                <a:latin typeface="方正华隶_GBK" panose="03000509000000000000" pitchFamily="65" charset="-122"/>
                <a:ea typeface="方正华隶_GBK" panose="03000509000000000000" pitchFamily="65" charset="-122"/>
              </a:rPr>
              <a:t>冲</a:t>
            </a:r>
            <a:r>
              <a:rPr lang="zh-CN" altLang="en-US" sz="4800" dirty="0" smtClean="0">
                <a:solidFill>
                  <a:prstClr val="white"/>
                </a:solidFill>
                <a:latin typeface="方正华隶_GBK" panose="03000509000000000000" pitchFamily="65" charset="-122"/>
                <a:ea typeface="方正华隶_GBK" panose="03000509000000000000" pitchFamily="65" charset="-122"/>
              </a:rPr>
              <a:t>泡方法</a:t>
            </a:r>
            <a:endParaRPr lang="zh-CN" altLang="en-US" sz="4800" dirty="0">
              <a:solidFill>
                <a:prstClr val="white"/>
              </a:solidFill>
              <a:latin typeface="方正华隶_GBK" panose="03000509000000000000" pitchFamily="65" charset="-122"/>
              <a:ea typeface="方正华隶_GBK" panose="03000509000000000000" pitchFamily="65" charset="-122"/>
            </a:endParaRPr>
          </a:p>
        </p:txBody>
      </p:sp>
      <p:sp>
        <p:nvSpPr>
          <p:cNvPr id="2" name="文本框 1"/>
          <p:cNvSpPr txBox="1"/>
          <p:nvPr/>
        </p:nvSpPr>
        <p:spPr>
          <a:xfrm>
            <a:off x="773887" y="2520295"/>
            <a:ext cx="1657349" cy="1754326"/>
          </a:xfrm>
          <a:prstGeom prst="rect">
            <a:avLst/>
          </a:prstGeom>
          <a:noFill/>
          <a:ln w="76200">
            <a:solidFill>
              <a:srgbClr val="FF0000"/>
            </a:solidFill>
          </a:ln>
        </p:spPr>
        <p:txBody>
          <a:bodyPr wrap="square" rtlCol="0">
            <a:spAutoFit/>
          </a:bodyPr>
          <a:lstStyle/>
          <a:p>
            <a:pPr algn="ctr"/>
            <a:r>
              <a:rPr lang="zh-CN" altLang="en-US" sz="5400" dirty="0">
                <a:solidFill>
                  <a:srgbClr val="FF0000"/>
                </a:solidFill>
                <a:latin typeface="方正华隶_GBK" panose="03000509000000000000" pitchFamily="65" charset="-122"/>
                <a:ea typeface="方正华隶_GBK" panose="03000509000000000000" pitchFamily="65" charset="-122"/>
              </a:rPr>
              <a:t>基本过程</a:t>
            </a:r>
          </a:p>
        </p:txBody>
      </p:sp>
      <p:sp>
        <p:nvSpPr>
          <p:cNvPr id="5" name="矩形 4"/>
          <p:cNvSpPr/>
          <p:nvPr/>
        </p:nvSpPr>
        <p:spPr>
          <a:xfrm>
            <a:off x="3009900" y="2422525"/>
            <a:ext cx="1600200" cy="707886"/>
          </a:xfrm>
          <a:prstGeom prst="rect">
            <a:avLst/>
          </a:prstGeom>
          <a:solidFill>
            <a:srgbClr val="742611"/>
          </a:solidFill>
          <a:ln w="38100">
            <a:solidFill>
              <a:srgbClr val="914103"/>
            </a:solidFill>
            <a:prstDash val="sysDash"/>
          </a:ln>
        </p:spPr>
        <p:txBody>
          <a:bodyPr wrap="square">
            <a:spAutoFit/>
          </a:bodyPr>
          <a:lstStyle/>
          <a:p>
            <a:pPr algn="ctr">
              <a:tabLst>
                <a:tab pos="4572000" algn="l"/>
              </a:tabLst>
            </a:pPr>
            <a:r>
              <a:rPr lang="zh-CN" altLang="en-US" sz="4000" dirty="0">
                <a:solidFill>
                  <a:prstClr val="white"/>
                </a:solidFill>
                <a:latin typeface="方正华隶_GBK" panose="03000509000000000000" pitchFamily="65" charset="-122"/>
                <a:ea typeface="方正华隶_GBK" panose="03000509000000000000" pitchFamily="65" charset="-122"/>
              </a:rPr>
              <a:t>备具</a:t>
            </a:r>
          </a:p>
        </p:txBody>
      </p:sp>
      <p:sp>
        <p:nvSpPr>
          <p:cNvPr id="7" name="矩形 6"/>
          <p:cNvSpPr/>
          <p:nvPr/>
        </p:nvSpPr>
        <p:spPr>
          <a:xfrm>
            <a:off x="5105401" y="2422525"/>
            <a:ext cx="1600200" cy="707886"/>
          </a:xfrm>
          <a:prstGeom prst="rect">
            <a:avLst/>
          </a:prstGeom>
          <a:solidFill>
            <a:srgbClr val="742611"/>
          </a:solidFill>
          <a:ln w="38100">
            <a:solidFill>
              <a:srgbClr val="914103"/>
            </a:solidFill>
            <a:prstDash val="sysDash"/>
          </a:ln>
        </p:spPr>
        <p:txBody>
          <a:bodyPr wrap="square">
            <a:spAutoFit/>
          </a:bodyPr>
          <a:lstStyle/>
          <a:p>
            <a:pPr algn="ctr">
              <a:tabLst>
                <a:tab pos="4572000" algn="l"/>
              </a:tabLst>
            </a:pPr>
            <a:r>
              <a:rPr lang="zh-CN" altLang="en-US" sz="4000" dirty="0">
                <a:solidFill>
                  <a:prstClr val="white"/>
                </a:solidFill>
                <a:latin typeface="方正华隶_GBK" panose="03000509000000000000" pitchFamily="65" charset="-122"/>
                <a:ea typeface="方正华隶_GBK" panose="03000509000000000000" pitchFamily="65" charset="-122"/>
              </a:rPr>
              <a:t>置茶</a:t>
            </a:r>
          </a:p>
        </p:txBody>
      </p:sp>
      <p:sp>
        <p:nvSpPr>
          <p:cNvPr id="8" name="矩形 7"/>
          <p:cNvSpPr/>
          <p:nvPr/>
        </p:nvSpPr>
        <p:spPr>
          <a:xfrm>
            <a:off x="7200902" y="2422525"/>
            <a:ext cx="1600200" cy="707886"/>
          </a:xfrm>
          <a:prstGeom prst="rect">
            <a:avLst/>
          </a:prstGeom>
          <a:solidFill>
            <a:srgbClr val="742611"/>
          </a:solidFill>
          <a:ln w="38100">
            <a:solidFill>
              <a:srgbClr val="914103"/>
            </a:solidFill>
            <a:prstDash val="sysDash"/>
          </a:ln>
        </p:spPr>
        <p:txBody>
          <a:bodyPr wrap="square">
            <a:spAutoFit/>
          </a:bodyPr>
          <a:lstStyle/>
          <a:p>
            <a:pPr algn="ctr">
              <a:tabLst>
                <a:tab pos="4572000" algn="l"/>
              </a:tabLst>
            </a:pPr>
            <a:r>
              <a:rPr lang="zh-CN" altLang="en-US" sz="4000" dirty="0">
                <a:solidFill>
                  <a:prstClr val="white"/>
                </a:solidFill>
                <a:latin typeface="方正华隶_GBK" panose="03000509000000000000" pitchFamily="65" charset="-122"/>
                <a:ea typeface="方正华隶_GBK" panose="03000509000000000000" pitchFamily="65" charset="-122"/>
              </a:rPr>
              <a:t>洗茶</a:t>
            </a:r>
          </a:p>
        </p:txBody>
      </p:sp>
      <p:sp>
        <p:nvSpPr>
          <p:cNvPr id="9" name="矩形 8"/>
          <p:cNvSpPr/>
          <p:nvPr/>
        </p:nvSpPr>
        <p:spPr>
          <a:xfrm>
            <a:off x="9277353" y="2422525"/>
            <a:ext cx="1600200" cy="707886"/>
          </a:xfrm>
          <a:prstGeom prst="rect">
            <a:avLst/>
          </a:prstGeom>
          <a:solidFill>
            <a:srgbClr val="742611"/>
          </a:solidFill>
          <a:ln w="38100">
            <a:solidFill>
              <a:srgbClr val="914103"/>
            </a:solidFill>
            <a:prstDash val="sysDash"/>
          </a:ln>
        </p:spPr>
        <p:txBody>
          <a:bodyPr wrap="square">
            <a:spAutoFit/>
          </a:bodyPr>
          <a:lstStyle/>
          <a:p>
            <a:pPr algn="ctr">
              <a:tabLst>
                <a:tab pos="4572000" algn="l"/>
              </a:tabLst>
            </a:pPr>
            <a:r>
              <a:rPr lang="zh-CN" altLang="en-US" sz="4000" dirty="0">
                <a:solidFill>
                  <a:prstClr val="white"/>
                </a:solidFill>
                <a:latin typeface="方正华隶_GBK" panose="03000509000000000000" pitchFamily="65" charset="-122"/>
                <a:ea typeface="方正华隶_GBK" panose="03000509000000000000" pitchFamily="65" charset="-122"/>
              </a:rPr>
              <a:t>冲泡</a:t>
            </a:r>
          </a:p>
        </p:txBody>
      </p:sp>
      <p:sp>
        <p:nvSpPr>
          <p:cNvPr id="10" name="矩形 9"/>
          <p:cNvSpPr/>
          <p:nvPr/>
        </p:nvSpPr>
        <p:spPr>
          <a:xfrm>
            <a:off x="6019802" y="4016325"/>
            <a:ext cx="1600200" cy="707886"/>
          </a:xfrm>
          <a:prstGeom prst="rect">
            <a:avLst/>
          </a:prstGeom>
          <a:solidFill>
            <a:srgbClr val="742611"/>
          </a:solidFill>
          <a:ln w="38100">
            <a:solidFill>
              <a:srgbClr val="914103"/>
            </a:solidFill>
            <a:prstDash val="sysDash"/>
          </a:ln>
        </p:spPr>
        <p:txBody>
          <a:bodyPr wrap="square">
            <a:spAutoFit/>
          </a:bodyPr>
          <a:lstStyle/>
          <a:p>
            <a:pPr algn="ctr">
              <a:tabLst>
                <a:tab pos="4572000" algn="l"/>
              </a:tabLst>
            </a:pPr>
            <a:r>
              <a:rPr lang="zh-CN" altLang="en-US" sz="4000" dirty="0">
                <a:solidFill>
                  <a:prstClr val="white"/>
                </a:solidFill>
                <a:latin typeface="方正华隶_GBK" panose="03000509000000000000" pitchFamily="65" charset="-122"/>
                <a:ea typeface="方正华隶_GBK" panose="03000509000000000000" pitchFamily="65" charset="-122"/>
              </a:rPr>
              <a:t>品茗</a:t>
            </a:r>
          </a:p>
        </p:txBody>
      </p:sp>
      <p:sp>
        <p:nvSpPr>
          <p:cNvPr id="11" name="燕尾形 10"/>
          <p:cNvSpPr/>
          <p:nvPr/>
        </p:nvSpPr>
        <p:spPr>
          <a:xfrm>
            <a:off x="4800600" y="2579360"/>
            <a:ext cx="95251" cy="361950"/>
          </a:xfrm>
          <a:prstGeom prst="chevron">
            <a:avLst/>
          </a:prstGeom>
          <a:solidFill>
            <a:srgbClr val="742611"/>
          </a:solidFill>
          <a:ln>
            <a:solidFill>
              <a:srgbClr val="914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燕尾形 11"/>
          <p:cNvSpPr/>
          <p:nvPr/>
        </p:nvSpPr>
        <p:spPr>
          <a:xfrm>
            <a:off x="6896100" y="2579360"/>
            <a:ext cx="95251" cy="361950"/>
          </a:xfrm>
          <a:prstGeom prst="chevron">
            <a:avLst/>
          </a:prstGeom>
          <a:solidFill>
            <a:srgbClr val="742611"/>
          </a:solidFill>
          <a:ln>
            <a:solidFill>
              <a:srgbClr val="914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燕尾形 12"/>
          <p:cNvSpPr/>
          <p:nvPr/>
        </p:nvSpPr>
        <p:spPr>
          <a:xfrm>
            <a:off x="8991600" y="2541260"/>
            <a:ext cx="95251" cy="361950"/>
          </a:xfrm>
          <a:prstGeom prst="chevron">
            <a:avLst/>
          </a:prstGeom>
          <a:solidFill>
            <a:srgbClr val="742611"/>
          </a:solidFill>
          <a:ln>
            <a:solidFill>
              <a:srgbClr val="914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Scale>
                                          <p:cBhvr>
                                            <p:cTn id="14"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 decel="50000" fill="hold">
                                              <p:stCondLst>
                                                <p:cond delay="0"/>
                                              </p:stCondLst>
                                            </p:cTn>
                                            <p:tgtEl>
                                              <p:spTgt spid="2"/>
                                            </p:tgtEl>
                                            <p:attrNameLst>
                                              <p:attrName>ppt_x</p:attrName>
                                              <p:attrName>ppt_y</p:attrName>
                                            </p:attrNameLst>
                                          </p:cBhvr>
                                        </p:animMotion>
                                        <p:animEffect transition="in" filter="fade">
                                          <p:cBhvr>
                                            <p:cTn id="16" dur="500"/>
                                            <p:tgtEl>
                                              <p:spTgt spid="2"/>
                                            </p:tgtEl>
                                          </p:cBhvr>
                                        </p:animEffect>
                                      </p:childTnLst>
                                    </p:cTn>
                                  </p:par>
                                </p:childTnLst>
                              </p:cTn>
                            </p:par>
                            <p:par>
                              <p:cTn id="17" fill="hold">
                                <p:stCondLst>
                                  <p:cond delay="500"/>
                                </p:stCondLst>
                                <p:childTnLst>
                                  <p:par>
                                    <p:cTn id="18" presetID="2" presetClass="entr" presetSubtype="8" fill="hold" grpId="0" nodeType="afterEffect" p14:presetBounceEnd="60000">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14:bounceEnd="60000">
                                          <p:cBhvr additive="base">
                                            <p:cTn id="20"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00" fill="hold"/>
                                            <p:tgtEl>
                                              <p:spTgt spid="11"/>
                                            </p:tgtEl>
                                            <p:attrNameLst>
                                              <p:attrName>ppt_x</p:attrName>
                                            </p:attrNameLst>
                                          </p:cBhvr>
                                          <p:tavLst>
                                            <p:tav tm="0">
                                              <p:val>
                                                <p:strVal val="0-#ppt_w/2"/>
                                              </p:val>
                                            </p:tav>
                                            <p:tav tm="100000">
                                              <p:val>
                                                <p:strVal val="#ppt_x"/>
                                              </p:val>
                                            </p:tav>
                                          </p:tavLst>
                                        </p:anim>
                                        <p:anim calcmode="lin" valueType="num">
                                          <p:cBhvr additive="base">
                                            <p:cTn id="26" dur="2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14:presetBounceEnd="60000">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14:bounceEnd="60000">
                                          <p:cBhvr additive="base">
                                            <p:cTn id="30" dur="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00" fill="hold"/>
                                            <p:tgtEl>
                                              <p:spTgt spid="12"/>
                                            </p:tgtEl>
                                            <p:attrNameLst>
                                              <p:attrName>ppt_x</p:attrName>
                                            </p:attrNameLst>
                                          </p:cBhvr>
                                          <p:tavLst>
                                            <p:tav tm="0">
                                              <p:val>
                                                <p:strVal val="0-#ppt_w/2"/>
                                              </p:val>
                                            </p:tav>
                                            <p:tav tm="100000">
                                              <p:val>
                                                <p:strVal val="#ppt_x"/>
                                              </p:val>
                                            </p:tav>
                                          </p:tavLst>
                                        </p:anim>
                                        <p:anim calcmode="lin" valueType="num">
                                          <p:cBhvr additive="base">
                                            <p:cTn id="36" dur="2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14:presetBounceEnd="60000">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14:bounceEnd="60000">
                                          <p:cBhvr additive="base">
                                            <p:cTn id="40" dur="500" fill="hold"/>
                                            <p:tgtEl>
                                              <p:spTgt spid="8"/>
                                            </p:tgtEl>
                                            <p:attrNameLst>
                                              <p:attrName>ppt_x</p:attrName>
                                            </p:attrNameLst>
                                          </p:cBhvr>
                                          <p:tavLst>
                                            <p:tav tm="0">
                                              <p:val>
                                                <p:strVal val="0-#ppt_w/2"/>
                                              </p:val>
                                            </p:tav>
                                            <p:tav tm="100000">
                                              <p:val>
                                                <p:strVal val="#ppt_x"/>
                                              </p:val>
                                            </p:tav>
                                          </p:tavLst>
                                        </p:anim>
                                        <p:anim calcmode="lin" valueType="num" p14:bounceEnd="60000">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200" fill="hold"/>
                                            <p:tgtEl>
                                              <p:spTgt spid="13"/>
                                            </p:tgtEl>
                                            <p:attrNameLst>
                                              <p:attrName>ppt_x</p:attrName>
                                            </p:attrNameLst>
                                          </p:cBhvr>
                                          <p:tavLst>
                                            <p:tav tm="0">
                                              <p:val>
                                                <p:strVal val="0-#ppt_w/2"/>
                                              </p:val>
                                            </p:tav>
                                            <p:tav tm="100000">
                                              <p:val>
                                                <p:strVal val="#ppt_x"/>
                                              </p:val>
                                            </p:tav>
                                          </p:tavLst>
                                        </p:anim>
                                        <p:anim calcmode="lin" valueType="num">
                                          <p:cBhvr additive="base">
                                            <p:cTn id="46" dur="2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grpId="0" nodeType="afterEffect" p14:presetBounceEnd="60000">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14:bounceEnd="60000">
                                          <p:cBhvr additive="base">
                                            <p:cTn id="50" dur="500" fill="hold"/>
                                            <p:tgtEl>
                                              <p:spTgt spid="9"/>
                                            </p:tgtEl>
                                            <p:attrNameLst>
                                              <p:attrName>ppt_x</p:attrName>
                                            </p:attrNameLst>
                                          </p:cBhvr>
                                          <p:tavLst>
                                            <p:tav tm="0">
                                              <p:val>
                                                <p:strVal val="0-#ppt_w/2"/>
                                              </p:val>
                                            </p:tav>
                                            <p:tav tm="100000">
                                              <p:val>
                                                <p:strVal val="#ppt_x"/>
                                              </p:val>
                                            </p:tav>
                                          </p:tavLst>
                                        </p:anim>
                                        <p:anim calcmode="lin" valueType="num" p14:bounceEnd="60000">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16" presetClass="entr" presetSubtype="37"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outVertical)">
                                          <p:cBhvr>
                                            <p:cTn id="5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7" grpId="0" animBg="1"/>
          <p:bldP spid="8" grpId="0" animBg="1"/>
          <p:bldP spid="9" grpId="0" animBg="1"/>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Scale>
                                          <p:cBhvr>
                                            <p:cTn id="14"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500" decel="50000" fill="hold">
                                              <p:stCondLst>
                                                <p:cond delay="0"/>
                                              </p:stCondLst>
                                            </p:cTn>
                                            <p:tgtEl>
                                              <p:spTgt spid="2"/>
                                            </p:tgtEl>
                                            <p:attrNameLst>
                                              <p:attrName>ppt_x</p:attrName>
                                              <p:attrName>ppt_y</p:attrName>
                                            </p:attrNameLst>
                                          </p:cBhvr>
                                        </p:animMotion>
                                        <p:animEffect transition="in" filter="fade">
                                          <p:cBhvr>
                                            <p:cTn id="16" dur="500"/>
                                            <p:tgtEl>
                                              <p:spTgt spid="2"/>
                                            </p:tgtEl>
                                          </p:cBhvr>
                                        </p:animEffect>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200" fill="hold"/>
                                            <p:tgtEl>
                                              <p:spTgt spid="11"/>
                                            </p:tgtEl>
                                            <p:attrNameLst>
                                              <p:attrName>ppt_x</p:attrName>
                                            </p:attrNameLst>
                                          </p:cBhvr>
                                          <p:tavLst>
                                            <p:tav tm="0">
                                              <p:val>
                                                <p:strVal val="0-#ppt_w/2"/>
                                              </p:val>
                                            </p:tav>
                                            <p:tav tm="100000">
                                              <p:val>
                                                <p:strVal val="#ppt_x"/>
                                              </p:val>
                                            </p:tav>
                                          </p:tavLst>
                                        </p:anim>
                                        <p:anim calcmode="lin" valueType="num">
                                          <p:cBhvr additive="base">
                                            <p:cTn id="26" dur="2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0-#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00" fill="hold"/>
                                            <p:tgtEl>
                                              <p:spTgt spid="12"/>
                                            </p:tgtEl>
                                            <p:attrNameLst>
                                              <p:attrName>ppt_x</p:attrName>
                                            </p:attrNameLst>
                                          </p:cBhvr>
                                          <p:tavLst>
                                            <p:tav tm="0">
                                              <p:val>
                                                <p:strVal val="0-#ppt_w/2"/>
                                              </p:val>
                                            </p:tav>
                                            <p:tav tm="100000">
                                              <p:val>
                                                <p:strVal val="#ppt_x"/>
                                              </p:val>
                                            </p:tav>
                                          </p:tavLst>
                                        </p:anim>
                                        <p:anim calcmode="lin" valueType="num">
                                          <p:cBhvr additive="base">
                                            <p:cTn id="36" dur="200" fill="hold"/>
                                            <p:tgtEl>
                                              <p:spTgt spid="12"/>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0-#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200" fill="hold"/>
                                            <p:tgtEl>
                                              <p:spTgt spid="13"/>
                                            </p:tgtEl>
                                            <p:attrNameLst>
                                              <p:attrName>ppt_x</p:attrName>
                                            </p:attrNameLst>
                                          </p:cBhvr>
                                          <p:tavLst>
                                            <p:tav tm="0">
                                              <p:val>
                                                <p:strVal val="0-#ppt_w/2"/>
                                              </p:val>
                                            </p:tav>
                                            <p:tav tm="100000">
                                              <p:val>
                                                <p:strVal val="#ppt_x"/>
                                              </p:val>
                                            </p:tav>
                                          </p:tavLst>
                                        </p:anim>
                                        <p:anim calcmode="lin" valueType="num">
                                          <p:cBhvr additive="base">
                                            <p:cTn id="46" dur="200" fill="hold"/>
                                            <p:tgtEl>
                                              <p:spTgt spid="13"/>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0-#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16" presetClass="entr" presetSubtype="37"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arn(outVertical)">
                                          <p:cBhvr>
                                            <p:cTn id="5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5" grpId="0" animBg="1"/>
          <p:bldP spid="7" grpId="0" animBg="1"/>
          <p:bldP spid="8" grpId="0" animBg="1"/>
          <p:bldP spid="9" grpId="0" animBg="1"/>
          <p:bldP spid="10" grpId="0" animBg="1"/>
          <p:bldP spid="11" grpId="0" animBg="1"/>
          <p:bldP spid="12" grpId="0" animBg="1"/>
          <p:bldP spid="13"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126" y="0"/>
            <a:ext cx="3528723" cy="966727"/>
          </a:xfrm>
          <a:prstGeom prst="rect">
            <a:avLst/>
          </a:prstGeom>
          <a:gradFill flip="none" rotWithShape="1">
            <a:gsLst>
              <a:gs pos="23000">
                <a:srgbClr val="914103"/>
              </a:gs>
              <a:gs pos="69000">
                <a:srgbClr val="A56E3F"/>
              </a:gs>
              <a:gs pos="97000">
                <a:srgbClr val="742611"/>
              </a:gs>
            </a:gsLst>
            <a:path path="circle">
              <a:fillToRect l="50000" t="50000" r="50000" b="50000"/>
            </a:path>
            <a:tileRect/>
          </a:gradFill>
          <a:ln>
            <a:noFill/>
          </a:ln>
          <a:scene3d>
            <a:camera prst="orthographicFront"/>
            <a:lightRig rig="threePt" dir="t"/>
          </a:scene3d>
          <a:sp3d extrusionH="127000" prstMaterial="matte">
            <a:bevelT w="381000" h="127000" prst="coolSlant"/>
            <a:bevelB w="127000" h="1270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solidFill>
                  <a:prstClr val="white"/>
                </a:solidFill>
                <a:latin typeface="方正华隶_GBK" panose="03000509000000000000" pitchFamily="65" charset="-122"/>
                <a:ea typeface="方正华隶_GBK" panose="03000509000000000000" pitchFamily="65" charset="-122"/>
              </a:rPr>
              <a:t>冲</a:t>
            </a:r>
            <a:r>
              <a:rPr lang="zh-CN" altLang="en-US" sz="4800" dirty="0" smtClean="0">
                <a:solidFill>
                  <a:prstClr val="white"/>
                </a:solidFill>
                <a:latin typeface="方正华隶_GBK" panose="03000509000000000000" pitchFamily="65" charset="-122"/>
                <a:ea typeface="方正华隶_GBK" panose="03000509000000000000" pitchFamily="65" charset="-122"/>
              </a:rPr>
              <a:t>泡方法</a:t>
            </a:r>
            <a:endParaRPr lang="zh-CN" altLang="en-US" sz="4800" dirty="0">
              <a:solidFill>
                <a:prstClr val="white"/>
              </a:solidFill>
              <a:latin typeface="方正华隶_GBK" panose="03000509000000000000" pitchFamily="65" charset="-122"/>
              <a:ea typeface="方正华隶_GBK" panose="03000509000000000000" pitchFamily="65" charset="-122"/>
            </a:endParaRPr>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937" y="1139825"/>
            <a:ext cx="1620000" cy="1620000"/>
          </a:xfrm>
          <a:prstGeom prst="rect">
            <a:avLst/>
          </a:prstGeom>
        </p:spPr>
      </p:pic>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849" y="1196975"/>
            <a:ext cx="1800000" cy="1800000"/>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7854" y="1430975"/>
            <a:ext cx="1332000" cy="1332000"/>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5291" y="1284116"/>
            <a:ext cx="1478859" cy="1478859"/>
          </a:xfrm>
          <a:prstGeom prst="rect">
            <a:avLst/>
          </a:prstGeom>
        </p:spPr>
      </p:pic>
      <p:sp>
        <p:nvSpPr>
          <p:cNvPr id="3" name="矩形 2"/>
          <p:cNvSpPr/>
          <p:nvPr/>
        </p:nvSpPr>
        <p:spPr>
          <a:xfrm>
            <a:off x="0" y="2759824"/>
            <a:ext cx="12192000" cy="40981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圆角矩形 5"/>
          <p:cNvSpPr/>
          <p:nvPr/>
        </p:nvSpPr>
        <p:spPr>
          <a:xfrm>
            <a:off x="3448051" y="2759825"/>
            <a:ext cx="2448000" cy="3926726"/>
          </a:xfrm>
          <a:prstGeom prst="roundRect">
            <a:avLst/>
          </a:prstGeom>
          <a:noFill/>
          <a:ln w="38100">
            <a:solidFill>
              <a:srgbClr val="74261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微软雅黑" panose="020B0503020204020204" pitchFamily="34" charset="-122"/>
                <a:ea typeface="微软雅黑" panose="020B0503020204020204" pitchFamily="34" charset="-122"/>
              </a:rPr>
              <a:t>茶叶用量</a:t>
            </a:r>
            <a:endParaRPr lang="en-US" altLang="zh-CN" sz="2800" b="1" dirty="0" smtClean="0">
              <a:solidFill>
                <a:schemeClr val="tx1"/>
              </a:solidFill>
              <a:latin typeface="微软雅黑" panose="020B0503020204020204" pitchFamily="34" charset="-122"/>
              <a:ea typeface="微软雅黑" panose="020B0503020204020204" pitchFamily="34" charset="-122"/>
            </a:endParaRPr>
          </a:p>
          <a:p>
            <a:pPr algn="ctr"/>
            <a:r>
              <a:rPr lang="zh-CN" altLang="en-US" sz="2400" dirty="0" smtClean="0">
                <a:solidFill>
                  <a:schemeClr val="tx1"/>
                </a:solidFill>
                <a:latin typeface="微软雅黑" panose="020B0503020204020204" pitchFamily="34" charset="-122"/>
                <a:ea typeface="微软雅黑" panose="020B0503020204020204" pitchFamily="34" charset="-122"/>
              </a:rPr>
              <a:t>根据容器的大小</a:t>
            </a:r>
            <a:r>
              <a:rPr lang="zh-CN" altLang="en-US" sz="2400" dirty="0">
                <a:solidFill>
                  <a:schemeClr val="tx1"/>
                </a:solidFill>
                <a:latin typeface="微软雅黑" panose="020B0503020204020204" pitchFamily="34" charset="-122"/>
                <a:ea typeface="微软雅黑" panose="020B0503020204020204" pitchFamily="34" charset="-122"/>
              </a:rPr>
              <a:t>及</a:t>
            </a:r>
            <a:r>
              <a:rPr lang="zh-CN" altLang="en-US" sz="2400" dirty="0" smtClean="0">
                <a:solidFill>
                  <a:schemeClr val="tx1"/>
                </a:solidFill>
                <a:latin typeface="微软雅黑" panose="020B0503020204020204" pitchFamily="34" charset="-122"/>
                <a:ea typeface="微软雅黑" panose="020B0503020204020204" pitchFamily="34" charset="-122"/>
              </a:rPr>
              <a:t>水的比例来决定投茶量，太浓或太淡皆不宜，冲泡水仙茶时，茶与水的比例为</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algn="ctr"/>
            <a:r>
              <a:rPr lang="en-US" altLang="zh-CN" sz="2800" b="1" dirty="0" smtClean="0">
                <a:solidFill>
                  <a:srgbClr val="FF0000"/>
                </a:solidFill>
                <a:latin typeface="微软雅黑" panose="020B0503020204020204" pitchFamily="34" charset="-122"/>
                <a:ea typeface="微软雅黑" panose="020B0503020204020204" pitchFamily="34" charset="-122"/>
              </a:rPr>
              <a:t>1</a:t>
            </a:r>
            <a:r>
              <a:rPr lang="zh-CN" altLang="en-US" sz="2800" b="1" dirty="0" smtClean="0">
                <a:solidFill>
                  <a:srgbClr val="FF0000"/>
                </a:solidFill>
                <a:latin typeface="微软雅黑" panose="020B0503020204020204" pitchFamily="34" charset="-122"/>
                <a:ea typeface="微软雅黑" panose="020B0503020204020204" pitchFamily="34" charset="-122"/>
              </a:rPr>
              <a:t>：</a:t>
            </a:r>
            <a:r>
              <a:rPr lang="en-US" altLang="zh-CN" sz="2800" b="1" dirty="0" smtClean="0">
                <a:solidFill>
                  <a:srgbClr val="FF0000"/>
                </a:solidFill>
                <a:latin typeface="微软雅黑" panose="020B0503020204020204" pitchFamily="34" charset="-122"/>
                <a:ea typeface="微软雅黑" panose="020B0503020204020204" pitchFamily="34" charset="-122"/>
              </a:rPr>
              <a:t>20</a:t>
            </a:r>
            <a:r>
              <a:rPr lang="zh-CN" altLang="en-US" sz="2400" dirty="0" smtClean="0">
                <a:solidFill>
                  <a:schemeClr val="tx1"/>
                </a:solidFill>
                <a:latin typeface="微软雅黑" panose="020B0503020204020204" pitchFamily="34" charset="-122"/>
                <a:ea typeface="微软雅黑" panose="020B0503020204020204" pitchFamily="34" charset="-122"/>
              </a:rPr>
              <a:t>左右。</a:t>
            </a:r>
          </a:p>
        </p:txBody>
      </p:sp>
      <p:sp>
        <p:nvSpPr>
          <p:cNvPr id="22" name="圆角矩形 21"/>
          <p:cNvSpPr/>
          <p:nvPr/>
        </p:nvSpPr>
        <p:spPr>
          <a:xfrm>
            <a:off x="6335569" y="2759825"/>
            <a:ext cx="2448000" cy="3926726"/>
          </a:xfrm>
          <a:prstGeom prst="roundRect">
            <a:avLst/>
          </a:prstGeom>
          <a:noFill/>
          <a:ln w="38100">
            <a:solidFill>
              <a:srgbClr val="74261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微软雅黑" panose="020B0503020204020204" pitchFamily="34" charset="-122"/>
                <a:ea typeface="微软雅黑" panose="020B0503020204020204" pitchFamily="34" charset="-122"/>
              </a:rPr>
              <a:t>水温控制</a:t>
            </a:r>
            <a:endParaRPr lang="en-US" altLang="zh-CN" sz="2800" b="1" dirty="0" smtClean="0">
              <a:solidFill>
                <a:schemeClr val="tx1"/>
              </a:solidFill>
              <a:latin typeface="微软雅黑" panose="020B0503020204020204" pitchFamily="34" charset="-122"/>
              <a:ea typeface="微软雅黑" panose="020B0503020204020204" pitchFamily="34" charset="-122"/>
            </a:endParaRPr>
          </a:p>
          <a:p>
            <a:pPr algn="ctr"/>
            <a:r>
              <a:rPr lang="zh-CN" altLang="en-US" sz="2400" dirty="0" smtClean="0">
                <a:solidFill>
                  <a:schemeClr val="tx1"/>
                </a:solidFill>
                <a:latin typeface="微软雅黑" panose="020B0503020204020204" pitchFamily="34" charset="-122"/>
                <a:ea typeface="微软雅黑" panose="020B0503020204020204" pitchFamily="34" charset="-122"/>
              </a:rPr>
              <a:t>水的温度过高，化学成分发生变化，影响茶质；温度过低，气味不显，水仙茶的冲泡温度一般掌握在</a:t>
            </a:r>
            <a:r>
              <a:rPr lang="en-US" altLang="zh-CN" sz="2800" b="1" dirty="0" smtClean="0">
                <a:solidFill>
                  <a:srgbClr val="FF0000"/>
                </a:solidFill>
                <a:latin typeface="微软雅黑" panose="020B0503020204020204" pitchFamily="34" charset="-122"/>
                <a:ea typeface="微软雅黑" panose="020B0503020204020204" pitchFamily="34" charset="-122"/>
              </a:rPr>
              <a:t>70</a:t>
            </a:r>
            <a:r>
              <a:rPr lang="zh-CN" altLang="en-US" sz="2800" b="1" dirty="0" smtClean="0">
                <a:solidFill>
                  <a:srgbClr val="FF0000"/>
                </a:solidFill>
                <a:latin typeface="微软雅黑" panose="020B0503020204020204" pitchFamily="34" charset="-122"/>
                <a:ea typeface="微软雅黑" panose="020B0503020204020204" pitchFamily="34" charset="-122"/>
              </a:rPr>
              <a:t>℃</a:t>
            </a:r>
            <a:r>
              <a:rPr lang="zh-CN" altLang="en-US" sz="2400" dirty="0" smtClean="0">
                <a:solidFill>
                  <a:schemeClr val="tx1"/>
                </a:solidFill>
                <a:latin typeface="微软雅黑" panose="020B0503020204020204" pitchFamily="34" charset="-122"/>
                <a:ea typeface="微软雅黑" panose="020B0503020204020204" pitchFamily="34" charset="-122"/>
              </a:rPr>
              <a:t>左右。</a:t>
            </a:r>
          </a:p>
        </p:txBody>
      </p:sp>
      <p:sp>
        <p:nvSpPr>
          <p:cNvPr id="23" name="圆角矩形 22"/>
          <p:cNvSpPr/>
          <p:nvPr/>
        </p:nvSpPr>
        <p:spPr>
          <a:xfrm>
            <a:off x="9251153" y="2759823"/>
            <a:ext cx="2448000" cy="3926726"/>
          </a:xfrm>
          <a:prstGeom prst="roundRect">
            <a:avLst/>
          </a:prstGeom>
          <a:noFill/>
          <a:ln w="38100">
            <a:solidFill>
              <a:srgbClr val="74261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时间</a:t>
            </a:r>
            <a:r>
              <a:rPr lang="zh-CN" altLang="en-US" sz="2800" b="1" dirty="0" smtClean="0">
                <a:solidFill>
                  <a:schemeClr val="tx1"/>
                </a:solidFill>
                <a:latin typeface="微软雅黑" panose="020B0503020204020204" pitchFamily="34" charset="-122"/>
                <a:ea typeface="微软雅黑" panose="020B0503020204020204" pitchFamily="34" charset="-122"/>
              </a:rPr>
              <a:t>控制</a:t>
            </a:r>
            <a:endParaRPr lang="en-US" altLang="zh-CN" sz="2800" b="1" dirty="0" smtClean="0">
              <a:solidFill>
                <a:schemeClr val="tx1"/>
              </a:solidFill>
              <a:latin typeface="微软雅黑" panose="020B0503020204020204" pitchFamily="34" charset="-122"/>
              <a:ea typeface="微软雅黑" panose="020B0503020204020204" pitchFamily="34" charset="-122"/>
            </a:endParaRPr>
          </a:p>
          <a:p>
            <a:pPr algn="ctr"/>
            <a:r>
              <a:rPr lang="zh-CN" altLang="en-US" sz="2400" dirty="0">
                <a:solidFill>
                  <a:schemeClr val="tx1"/>
                </a:solidFill>
                <a:latin typeface="微软雅黑" panose="020B0503020204020204" pitchFamily="34" charset="-122"/>
                <a:ea typeface="微软雅黑" panose="020B0503020204020204" pitchFamily="34" charset="-122"/>
              </a:rPr>
              <a:t>冲</a:t>
            </a:r>
            <a:r>
              <a:rPr lang="zh-CN" altLang="en-US" sz="2400" dirty="0" smtClean="0">
                <a:solidFill>
                  <a:schemeClr val="tx1"/>
                </a:solidFill>
                <a:latin typeface="微软雅黑" panose="020B0503020204020204" pitchFamily="34" charset="-122"/>
                <a:ea typeface="微软雅黑" panose="020B0503020204020204" pitchFamily="34" charset="-122"/>
              </a:rPr>
              <a:t>泡时间长短影响茶水</a:t>
            </a:r>
            <a:r>
              <a:rPr lang="zh-CN" altLang="en-US" sz="2400" dirty="0">
                <a:solidFill>
                  <a:schemeClr val="tx1"/>
                </a:solidFill>
                <a:latin typeface="微软雅黑" panose="020B0503020204020204" pitchFamily="34" charset="-122"/>
                <a:ea typeface="微软雅黑" panose="020B0503020204020204" pitchFamily="34" charset="-122"/>
              </a:rPr>
              <a:t>的</a:t>
            </a:r>
            <a:r>
              <a:rPr lang="zh-CN" altLang="en-US" sz="2400" dirty="0" smtClean="0">
                <a:solidFill>
                  <a:schemeClr val="tx1"/>
                </a:solidFill>
                <a:latin typeface="微软雅黑" panose="020B0503020204020204" pitchFamily="34" charset="-122"/>
                <a:ea typeface="微软雅黑" panose="020B0503020204020204" pitchFamily="34" charset="-122"/>
              </a:rPr>
              <a:t>汤味，同时随着冲泡次数的增加，茶叶中可溶性物质会变得更少，时间需</a:t>
            </a:r>
            <a:r>
              <a:rPr lang="zh-CN" altLang="en-US" sz="2800" b="1" dirty="0" smtClean="0">
                <a:solidFill>
                  <a:srgbClr val="FF0000"/>
                </a:solidFill>
                <a:latin typeface="微软雅黑" panose="020B0503020204020204" pitchFamily="34" charset="-122"/>
                <a:ea typeface="微软雅黑" panose="020B0503020204020204" pitchFamily="34" charset="-122"/>
              </a:rPr>
              <a:t>相应变长</a:t>
            </a:r>
            <a:r>
              <a:rPr lang="zh-CN" altLang="en-US" sz="2400" dirty="0" smtClean="0">
                <a:solidFill>
                  <a:schemeClr val="tx1"/>
                </a:solidFill>
                <a:latin typeface="微软雅黑" panose="020B0503020204020204" pitchFamily="34" charset="-122"/>
                <a:ea typeface="微软雅黑" panose="020B0503020204020204" pitchFamily="34" charset="-122"/>
              </a:rPr>
              <a:t>。</a:t>
            </a:r>
          </a:p>
        </p:txBody>
      </p:sp>
      <p:sp>
        <p:nvSpPr>
          <p:cNvPr id="24" name="圆角矩形 23"/>
          <p:cNvSpPr/>
          <p:nvPr/>
        </p:nvSpPr>
        <p:spPr>
          <a:xfrm>
            <a:off x="565894" y="2771199"/>
            <a:ext cx="2448000" cy="3926726"/>
          </a:xfrm>
          <a:prstGeom prst="roundRect">
            <a:avLst/>
          </a:prstGeom>
          <a:noFill/>
          <a:ln w="38100">
            <a:solidFill>
              <a:srgbClr val="74261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smtClean="0">
                <a:solidFill>
                  <a:schemeClr val="tx1"/>
                </a:solidFill>
                <a:latin typeface="微软雅黑" panose="020B0503020204020204" pitchFamily="34" charset="-122"/>
                <a:ea typeface="微软雅黑" panose="020B0503020204020204" pitchFamily="34" charset="-122"/>
              </a:rPr>
              <a:t>水的质量</a:t>
            </a:r>
            <a:endParaRPr lang="en-US" altLang="zh-CN" sz="2800" b="1" dirty="0" smtClean="0">
              <a:solidFill>
                <a:schemeClr val="tx1"/>
              </a:solidFill>
              <a:latin typeface="微软雅黑" panose="020B0503020204020204" pitchFamily="34" charset="-122"/>
              <a:ea typeface="微软雅黑" panose="020B0503020204020204" pitchFamily="34" charset="-122"/>
            </a:endParaRPr>
          </a:p>
          <a:p>
            <a:pPr algn="ctr"/>
            <a:r>
              <a:rPr lang="zh-CN" altLang="en-US" sz="2400" dirty="0" smtClean="0">
                <a:solidFill>
                  <a:schemeClr val="tx1"/>
                </a:solidFill>
                <a:latin typeface="微软雅黑" panose="020B0503020204020204" pitchFamily="34" charset="-122"/>
                <a:ea typeface="微软雅黑" panose="020B0503020204020204" pitchFamily="34" charset="-122"/>
              </a:rPr>
              <a:t>水质的好坏能直接影响茶汤之色、香、味，尤其对茶汤滋味影响更大。最好选用井水或者山泉水等</a:t>
            </a:r>
            <a:r>
              <a:rPr lang="zh-CN" altLang="en-US" sz="2800" b="1" dirty="0" smtClean="0">
                <a:solidFill>
                  <a:srgbClr val="FF0000"/>
                </a:solidFill>
                <a:latin typeface="微软雅黑" panose="020B0503020204020204" pitchFamily="34" charset="-122"/>
                <a:ea typeface="微软雅黑" panose="020B0503020204020204" pitchFamily="34" charset="-122"/>
              </a:rPr>
              <a:t>天然用水</a:t>
            </a:r>
            <a:r>
              <a:rPr lang="zh-CN" altLang="en-US" sz="2400" dirty="0">
                <a:solidFill>
                  <a:schemeClr val="tx1"/>
                </a:solidFill>
                <a:latin typeface="微软雅黑" panose="020B0503020204020204" pitchFamily="34" charset="-122"/>
                <a:ea typeface="微软雅黑" panose="020B0503020204020204" pitchFamily="34" charset="-122"/>
              </a:rPr>
              <a:t>。</a:t>
            </a:r>
            <a:endParaRPr lang="en-US" altLang="zh-CN" sz="240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anim calcmode="lin" valueType="num">
                                      <p:cBhvr>
                                        <p:cTn id="19" dur="500" fill="hold"/>
                                        <p:tgtEl>
                                          <p:spTgt spid="24"/>
                                        </p:tgtEl>
                                        <p:attrNameLst>
                                          <p:attrName>ppt_x</p:attrName>
                                        </p:attrNameLst>
                                      </p:cBhvr>
                                      <p:tavLst>
                                        <p:tav tm="0">
                                          <p:val>
                                            <p:strVal val="#ppt_x"/>
                                          </p:val>
                                        </p:tav>
                                        <p:tav tm="100000">
                                          <p:val>
                                            <p:strVal val="#ppt_x"/>
                                          </p:val>
                                        </p:tav>
                                      </p:tavLst>
                                    </p:anim>
                                    <p:anim calcmode="lin" valueType="num">
                                      <p:cBhvr>
                                        <p:cTn id="20"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par>
                          <p:cTn id="41" fill="hold">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strVal val="#ppt_x"/>
                                          </p:val>
                                        </p:tav>
                                        <p:tav tm="100000">
                                          <p:val>
                                            <p:strVal val="#ppt_x"/>
                                          </p:val>
                                        </p:tav>
                                      </p:tavLst>
                                    </p:anim>
                                    <p:anim calcmode="lin" valueType="num">
                                      <p:cBhvr>
                                        <p:cTn id="4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
                            </p:stCondLst>
                            <p:childTnLst>
                              <p:par>
                                <p:cTn id="55" presetID="42" presetClass="entr" presetSubtype="0"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anim calcmode="lin" valueType="num">
                                      <p:cBhvr>
                                        <p:cTn id="58" dur="500" fill="hold"/>
                                        <p:tgtEl>
                                          <p:spTgt spid="23"/>
                                        </p:tgtEl>
                                        <p:attrNameLst>
                                          <p:attrName>ppt_x</p:attrName>
                                        </p:attrNameLst>
                                      </p:cBhvr>
                                      <p:tavLst>
                                        <p:tav tm="0">
                                          <p:val>
                                            <p:strVal val="#ppt_x"/>
                                          </p:val>
                                        </p:tav>
                                        <p:tav tm="100000">
                                          <p:val>
                                            <p:strVal val="#ppt_x"/>
                                          </p:val>
                                        </p:tav>
                                      </p:tavLst>
                                    </p:anim>
                                    <p:anim calcmode="lin" valueType="num">
                                      <p:cBhvr>
                                        <p:cTn id="5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1126" y="0"/>
            <a:ext cx="3528723" cy="966727"/>
          </a:xfrm>
          <a:prstGeom prst="rect">
            <a:avLst/>
          </a:prstGeom>
          <a:gradFill flip="none" rotWithShape="1">
            <a:gsLst>
              <a:gs pos="23000">
                <a:srgbClr val="914103"/>
              </a:gs>
              <a:gs pos="69000">
                <a:srgbClr val="A56E3F"/>
              </a:gs>
              <a:gs pos="97000">
                <a:srgbClr val="742611"/>
              </a:gs>
            </a:gsLst>
            <a:path path="circle">
              <a:fillToRect l="50000" t="50000" r="50000" b="50000"/>
            </a:path>
            <a:tileRect/>
          </a:gradFill>
          <a:ln>
            <a:noFill/>
          </a:ln>
          <a:scene3d>
            <a:camera prst="orthographicFront"/>
            <a:lightRig rig="threePt" dir="t"/>
          </a:scene3d>
          <a:sp3d extrusionH="127000" prstMaterial="matte">
            <a:bevelT w="381000" h="127000" prst="coolSlant"/>
            <a:bevelB w="127000" h="1270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smtClean="0">
                <a:solidFill>
                  <a:prstClr val="white"/>
                </a:solidFill>
                <a:latin typeface="方正华隶_GBK" panose="03000509000000000000" pitchFamily="65" charset="-122"/>
                <a:ea typeface="方正华隶_GBK" panose="03000509000000000000" pitchFamily="65" charset="-122"/>
              </a:rPr>
              <a:t>药理作用</a:t>
            </a:r>
            <a:endParaRPr lang="en-US" altLang="zh-CN" sz="4800" dirty="0" smtClean="0">
              <a:solidFill>
                <a:prstClr val="white"/>
              </a:solidFill>
              <a:latin typeface="方正华隶_GBK" panose="03000509000000000000" pitchFamily="65" charset="-122"/>
              <a:ea typeface="方正华隶_GBK" panose="03000509000000000000" pitchFamily="65" charset="-122"/>
            </a:endParaRPr>
          </a:p>
        </p:txBody>
      </p:sp>
      <p:sp>
        <p:nvSpPr>
          <p:cNvPr id="8" name="矩形 7"/>
          <p:cNvSpPr/>
          <p:nvPr/>
        </p:nvSpPr>
        <p:spPr>
          <a:xfrm>
            <a:off x="0" y="966714"/>
            <a:ext cx="12192000" cy="589128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7" name="组合 16"/>
          <p:cNvGrpSpPr/>
          <p:nvPr/>
        </p:nvGrpSpPr>
        <p:grpSpPr>
          <a:xfrm>
            <a:off x="6448178" y="1666662"/>
            <a:ext cx="5220000" cy="2256987"/>
            <a:chOff x="6007310" y="1186249"/>
            <a:chExt cx="5855176" cy="1839599"/>
          </a:xfrm>
        </p:grpSpPr>
        <p:sp>
          <p:nvSpPr>
            <p:cNvPr id="9" name="矩形 8"/>
            <p:cNvSpPr/>
            <p:nvPr/>
          </p:nvSpPr>
          <p:spPr>
            <a:xfrm>
              <a:off x="6007310" y="1746468"/>
              <a:ext cx="5855176" cy="1279380"/>
            </a:xfrm>
            <a:prstGeom prst="rect">
              <a:avLst/>
            </a:prstGeom>
            <a:solidFill>
              <a:schemeClr val="bg1">
                <a:alpha val="40000"/>
              </a:schemeClr>
            </a:solidFill>
            <a:ln w="38100">
              <a:solidFill>
                <a:srgbClr val="914103"/>
              </a:solidFill>
              <a:prstDash val="sysDash"/>
            </a:ln>
          </p:spPr>
          <p:txBody>
            <a:bodyPr wrap="square">
              <a:spAutoFit/>
            </a:bodyPr>
            <a:lstStyle/>
            <a:p>
              <a:pPr>
                <a:tabLst>
                  <a:tab pos="4572000" algn="l"/>
                </a:tabLst>
              </a:pPr>
              <a:r>
                <a:rPr lang="zh-CN" altLang="en-US" sz="2400" dirty="0" smtClean="0">
                  <a:latin typeface="微软雅黑" panose="020B0503020204020204" pitchFamily="34" charset="-122"/>
                  <a:ea typeface="微软雅黑" panose="020B0503020204020204" pitchFamily="34" charset="-122"/>
                </a:rPr>
                <a:t>水仙茶其中的生物碱是一种天然碱性饮品能够保持人体体液正常酸碱度，又能增强胃液分泌，帮助消化，具有改善肠胃功能功效。</a:t>
              </a:r>
            </a:p>
          </p:txBody>
        </p:sp>
        <p:sp>
          <p:nvSpPr>
            <p:cNvPr id="10" name="矩形 9"/>
            <p:cNvSpPr/>
            <p:nvPr/>
          </p:nvSpPr>
          <p:spPr>
            <a:xfrm>
              <a:off x="6007310" y="1186249"/>
              <a:ext cx="5855176" cy="560218"/>
            </a:xfrm>
            <a:prstGeom prst="rect">
              <a:avLst/>
            </a:prstGeom>
            <a:solidFill>
              <a:srgbClr val="742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方正华隶_GBK" panose="03000509000000000000" pitchFamily="65" charset="-122"/>
                  <a:ea typeface="方正华隶_GBK" panose="03000509000000000000" pitchFamily="65" charset="-122"/>
                </a:rPr>
                <a:t>改善肠胄助消化</a:t>
              </a:r>
            </a:p>
          </p:txBody>
        </p:sp>
      </p:grpSp>
      <p:grpSp>
        <p:nvGrpSpPr>
          <p:cNvPr id="19" name="组合 18"/>
          <p:cNvGrpSpPr/>
          <p:nvPr/>
        </p:nvGrpSpPr>
        <p:grpSpPr>
          <a:xfrm>
            <a:off x="6448178" y="4339846"/>
            <a:ext cx="5220000" cy="2256987"/>
            <a:chOff x="6036140" y="3859433"/>
            <a:chExt cx="5220000" cy="1839599"/>
          </a:xfrm>
        </p:grpSpPr>
        <p:sp>
          <p:nvSpPr>
            <p:cNvPr id="11" name="矩形 10"/>
            <p:cNvSpPr/>
            <p:nvPr/>
          </p:nvSpPr>
          <p:spPr>
            <a:xfrm>
              <a:off x="6036140" y="4419652"/>
              <a:ext cx="5220000" cy="1279380"/>
            </a:xfrm>
            <a:prstGeom prst="rect">
              <a:avLst/>
            </a:prstGeom>
            <a:solidFill>
              <a:schemeClr val="bg1">
                <a:alpha val="40000"/>
              </a:schemeClr>
            </a:solidFill>
            <a:ln w="38100">
              <a:solidFill>
                <a:srgbClr val="914103"/>
              </a:solidFill>
              <a:prstDash val="sysDash"/>
            </a:ln>
          </p:spPr>
          <p:txBody>
            <a:bodyPr wrap="square">
              <a:spAutoFit/>
            </a:bodyPr>
            <a:lstStyle/>
            <a:p>
              <a:pPr>
                <a:tabLst>
                  <a:tab pos="4572000" algn="l"/>
                </a:tabLst>
              </a:pPr>
              <a:r>
                <a:rPr lang="zh-CN" altLang="en-US" sz="2400" dirty="0" smtClean="0">
                  <a:latin typeface="微软雅黑" panose="020B0503020204020204" pitchFamily="34" charset="-122"/>
                  <a:ea typeface="微软雅黑" panose="020B0503020204020204" pitchFamily="34" charset="-122"/>
                </a:rPr>
                <a:t>水仙茶中的维生素</a:t>
              </a:r>
              <a:r>
                <a:rPr lang="en-US" altLang="zh-CN" sz="2400" dirty="0" smtClean="0">
                  <a:latin typeface="微软雅黑" panose="020B0503020204020204" pitchFamily="34" charset="-122"/>
                  <a:ea typeface="微软雅黑" panose="020B0503020204020204" pitchFamily="34" charset="-122"/>
                </a:rPr>
                <a:t>C</a:t>
              </a:r>
              <a:r>
                <a:rPr lang="zh-CN" altLang="en-US" sz="2400" dirty="0" smtClean="0">
                  <a:latin typeface="微软雅黑" panose="020B0503020204020204" pitchFamily="34" charset="-122"/>
                  <a:ea typeface="微软雅黑" panose="020B0503020204020204" pitchFamily="34" charset="-122"/>
                </a:rPr>
                <a:t>对降低血中胆固醇，增强血管韧性等都有帮助。不仅可以降低胆固醇，还可以对减肥有帮助。</a:t>
              </a:r>
            </a:p>
          </p:txBody>
        </p:sp>
        <p:sp>
          <p:nvSpPr>
            <p:cNvPr id="12" name="矩形 11"/>
            <p:cNvSpPr/>
            <p:nvPr/>
          </p:nvSpPr>
          <p:spPr>
            <a:xfrm>
              <a:off x="6036140" y="3859433"/>
              <a:ext cx="5220000" cy="560218"/>
            </a:xfrm>
            <a:prstGeom prst="rect">
              <a:avLst/>
            </a:prstGeom>
            <a:solidFill>
              <a:srgbClr val="742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方正华隶_GBK" panose="03000509000000000000" pitchFamily="65" charset="-122"/>
                  <a:ea typeface="方正华隶_GBK" panose="03000509000000000000" pitchFamily="65" charset="-122"/>
                </a:rPr>
                <a:t>降低胆固醇</a:t>
              </a:r>
            </a:p>
          </p:txBody>
        </p:sp>
      </p:grpSp>
      <p:grpSp>
        <p:nvGrpSpPr>
          <p:cNvPr id="18" name="组合 17"/>
          <p:cNvGrpSpPr/>
          <p:nvPr/>
        </p:nvGrpSpPr>
        <p:grpSpPr>
          <a:xfrm>
            <a:off x="472632" y="4339852"/>
            <a:ext cx="5220000" cy="2256987"/>
            <a:chOff x="179039" y="3859439"/>
            <a:chExt cx="5145456" cy="1839599"/>
          </a:xfrm>
        </p:grpSpPr>
        <p:sp>
          <p:nvSpPr>
            <p:cNvPr id="13" name="矩形 12"/>
            <p:cNvSpPr/>
            <p:nvPr/>
          </p:nvSpPr>
          <p:spPr>
            <a:xfrm>
              <a:off x="179039" y="4419658"/>
              <a:ext cx="5145456" cy="1279380"/>
            </a:xfrm>
            <a:prstGeom prst="rect">
              <a:avLst/>
            </a:prstGeom>
            <a:solidFill>
              <a:schemeClr val="bg1">
                <a:alpha val="40000"/>
              </a:schemeClr>
            </a:solidFill>
            <a:ln w="38100">
              <a:solidFill>
                <a:srgbClr val="914103"/>
              </a:solidFill>
              <a:prstDash val="sysDash"/>
            </a:ln>
          </p:spPr>
          <p:txBody>
            <a:bodyPr wrap="square">
              <a:spAutoFit/>
            </a:bodyPr>
            <a:lstStyle/>
            <a:p>
              <a:pPr>
                <a:tabLst>
                  <a:tab pos="4572000" algn="l"/>
                </a:tabLst>
              </a:pPr>
              <a:r>
                <a:rPr lang="zh-CN" altLang="en-US" sz="2400" dirty="0" smtClean="0">
                  <a:latin typeface="微软雅黑" panose="020B0503020204020204" pitchFamily="34" charset="-122"/>
                  <a:ea typeface="微软雅黑" panose="020B0503020204020204" pitchFamily="34" charset="-122"/>
                </a:rPr>
                <a:t>水仙茶有抑制肾小管的再吸收，能畅通小便，加强肾脏功能，是肾脏内的毒素及废物尽快的排除体外，防止肾病及肾结石。</a:t>
              </a:r>
            </a:p>
          </p:txBody>
        </p:sp>
        <p:sp>
          <p:nvSpPr>
            <p:cNvPr id="14" name="矩形 13"/>
            <p:cNvSpPr/>
            <p:nvPr/>
          </p:nvSpPr>
          <p:spPr>
            <a:xfrm>
              <a:off x="179039" y="3859439"/>
              <a:ext cx="5145456" cy="560218"/>
            </a:xfrm>
            <a:prstGeom prst="rect">
              <a:avLst/>
            </a:prstGeom>
            <a:solidFill>
              <a:srgbClr val="742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方正华隶_GBK" panose="03000509000000000000" pitchFamily="65" charset="-122"/>
                  <a:ea typeface="方正华隶_GBK" panose="03000509000000000000" pitchFamily="65" charset="-122"/>
                </a:rPr>
                <a:t>增强肾脏功能</a:t>
              </a:r>
            </a:p>
          </p:txBody>
        </p:sp>
      </p:grpSp>
      <p:grpSp>
        <p:nvGrpSpPr>
          <p:cNvPr id="3" name="组合 2"/>
          <p:cNvGrpSpPr/>
          <p:nvPr/>
        </p:nvGrpSpPr>
        <p:grpSpPr>
          <a:xfrm>
            <a:off x="472632" y="1674908"/>
            <a:ext cx="5220001" cy="2160000"/>
            <a:chOff x="207869" y="1219210"/>
            <a:chExt cx="5855177" cy="2129879"/>
          </a:xfrm>
        </p:grpSpPr>
        <p:sp>
          <p:nvSpPr>
            <p:cNvPr id="15" name="矩形 14"/>
            <p:cNvSpPr/>
            <p:nvPr/>
          </p:nvSpPr>
          <p:spPr>
            <a:xfrm>
              <a:off x="207870" y="1779429"/>
              <a:ext cx="5855176" cy="1569660"/>
            </a:xfrm>
            <a:prstGeom prst="rect">
              <a:avLst/>
            </a:prstGeom>
            <a:solidFill>
              <a:schemeClr val="bg1">
                <a:alpha val="40000"/>
              </a:schemeClr>
            </a:solidFill>
            <a:ln w="38100">
              <a:solidFill>
                <a:srgbClr val="914103"/>
              </a:solidFill>
              <a:prstDash val="sysDash"/>
            </a:ln>
          </p:spPr>
          <p:txBody>
            <a:bodyPr wrap="square">
              <a:spAutoFit/>
            </a:bodyPr>
            <a:lstStyle/>
            <a:p>
              <a:pPr>
                <a:tabLst>
                  <a:tab pos="4572000" algn="l"/>
                </a:tabLst>
              </a:pPr>
              <a:r>
                <a:rPr lang="zh-CN" altLang="en-US" sz="2400" dirty="0" smtClean="0">
                  <a:latin typeface="微软雅黑" panose="020B0503020204020204" pitchFamily="34" charset="-122"/>
                  <a:ea typeface="微软雅黑" panose="020B0503020204020204" pitchFamily="34" charset="-122"/>
                </a:rPr>
                <a:t>水仙茶是氟较多的天然饮品，能保健牙齿。茶叶中含适量的咖啡碱，故有兴奋中枢神经的作用，加上其中的挥发油清香芬芳，有提神醒脑之效。 </a:t>
              </a:r>
            </a:p>
          </p:txBody>
        </p:sp>
        <p:sp>
          <p:nvSpPr>
            <p:cNvPr id="16" name="矩形 15"/>
            <p:cNvSpPr/>
            <p:nvPr/>
          </p:nvSpPr>
          <p:spPr>
            <a:xfrm>
              <a:off x="207869" y="1219210"/>
              <a:ext cx="5855176" cy="540000"/>
            </a:xfrm>
            <a:prstGeom prst="rect">
              <a:avLst/>
            </a:prstGeom>
            <a:solidFill>
              <a:srgbClr val="742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prstClr val="white"/>
                  </a:solidFill>
                  <a:latin typeface="方正华隶_GBK" panose="03000509000000000000" pitchFamily="65" charset="-122"/>
                  <a:ea typeface="方正华隶_GBK" panose="03000509000000000000" pitchFamily="65" charset="-122"/>
                </a:rPr>
                <a:t>健</a:t>
              </a:r>
              <a:r>
                <a:rPr lang="zh-CN" altLang="en-US" sz="3200" dirty="0" smtClean="0">
                  <a:solidFill>
                    <a:prstClr val="white"/>
                  </a:solidFill>
                  <a:latin typeface="方正华隶_GBK" panose="03000509000000000000" pitchFamily="65" charset="-122"/>
                  <a:ea typeface="方正华隶_GBK" panose="03000509000000000000" pitchFamily="65" charset="-122"/>
                </a:rPr>
                <a:t>齿提神</a:t>
              </a:r>
              <a:endParaRPr lang="zh-CN" altLang="en-US" sz="3200" dirty="0">
                <a:solidFill>
                  <a:prstClr val="white"/>
                </a:solidFill>
                <a:latin typeface="方正华隶_GBK" panose="03000509000000000000" pitchFamily="65" charset="-122"/>
                <a:ea typeface="方正华隶_GBK" panose="03000509000000000000" pitchFamily="65" charset="-122"/>
              </a:endParaRPr>
            </a:p>
          </p:txBody>
        </p:sp>
      </p:grpSp>
      <p:pic>
        <p:nvPicPr>
          <p:cNvPr id="20" name="图片 19"/>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22207" y="-231477"/>
            <a:ext cx="1869793" cy="1869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52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anim calcmode="lin" valueType="num">
                                      <p:cBhvr>
                                        <p:cTn id="21" dur="500" fill="hold"/>
                                        <p:tgtEl>
                                          <p:spTgt spid="3"/>
                                        </p:tgtEl>
                                        <p:attrNameLst>
                                          <p:attrName>ppt_x</p:attrName>
                                        </p:attrNameLst>
                                      </p:cBhvr>
                                      <p:tavLst>
                                        <p:tav tm="0">
                                          <p:val>
                                            <p:fltVal val="0.5"/>
                                          </p:val>
                                        </p:tav>
                                        <p:tav tm="100000">
                                          <p:val>
                                            <p:strVal val="#ppt_x"/>
                                          </p:val>
                                        </p:tav>
                                      </p:tavLst>
                                    </p:anim>
                                    <p:anim calcmode="lin" valueType="num">
                                      <p:cBhvr>
                                        <p:cTn id="22"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52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fltVal val="0.5"/>
                                          </p:val>
                                        </p:tav>
                                        <p:tav tm="100000">
                                          <p:val>
                                            <p:strVal val="#ppt_x"/>
                                          </p:val>
                                        </p:tav>
                                      </p:tavLst>
                                    </p:anim>
                                    <p:anim calcmode="lin" valueType="num">
                                      <p:cBhvr>
                                        <p:cTn id="31" dur="500" fill="hold"/>
                                        <p:tgtEl>
                                          <p:spTgt spid="17"/>
                                        </p:tgtEl>
                                        <p:attrNameLst>
                                          <p:attrName>ppt_y</p:attrName>
                                        </p:attrNameLst>
                                      </p:cBhvr>
                                      <p:tavLst>
                                        <p:tav tm="0">
                                          <p:val>
                                            <p:fltVal val="0.5"/>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anim calcmode="lin" valueType="num">
                                      <p:cBhvr>
                                        <p:cTn id="39" dur="500" fill="hold"/>
                                        <p:tgtEl>
                                          <p:spTgt spid="18"/>
                                        </p:tgtEl>
                                        <p:attrNameLst>
                                          <p:attrName>ppt_x</p:attrName>
                                        </p:attrNameLst>
                                      </p:cBhvr>
                                      <p:tavLst>
                                        <p:tav tm="0">
                                          <p:val>
                                            <p:fltVal val="0.5"/>
                                          </p:val>
                                        </p:tav>
                                        <p:tav tm="100000">
                                          <p:val>
                                            <p:strVal val="#ppt_x"/>
                                          </p:val>
                                        </p:tav>
                                      </p:tavLst>
                                    </p:anim>
                                    <p:anim calcmode="lin" valueType="num">
                                      <p:cBhvr>
                                        <p:cTn id="40" dur="500" fill="hold"/>
                                        <p:tgtEl>
                                          <p:spTgt spid="18"/>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anim calcmode="lin" valueType="num">
                                      <p:cBhvr>
                                        <p:cTn id="48" dur="500" fill="hold"/>
                                        <p:tgtEl>
                                          <p:spTgt spid="19"/>
                                        </p:tgtEl>
                                        <p:attrNameLst>
                                          <p:attrName>ppt_x</p:attrName>
                                        </p:attrNameLst>
                                      </p:cBhvr>
                                      <p:tavLst>
                                        <p:tav tm="0">
                                          <p:val>
                                            <p:fltVal val="0.5"/>
                                          </p:val>
                                        </p:tav>
                                        <p:tav tm="100000">
                                          <p:val>
                                            <p:strVal val="#ppt_x"/>
                                          </p:val>
                                        </p:tav>
                                      </p:tavLst>
                                    </p:anim>
                                    <p:anim calcmode="lin" valueType="num">
                                      <p:cBhvr>
                                        <p:cTn id="49" dur="500" fill="hold"/>
                                        <p:tgtEl>
                                          <p:spTgt spid="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宽屏</PresentationFormat>
  <Paragraphs>64</Paragraphs>
  <Slides>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vt:i4>
      </vt:variant>
    </vt:vector>
  </HeadingPairs>
  <TitlesOfParts>
    <vt:vector size="17" baseType="lpstr">
      <vt:lpstr>方正华隶_GBK</vt:lpstr>
      <vt:lpstr>宋体</vt:lpstr>
      <vt:lpstr>Arial</vt:lpstr>
      <vt:lpstr>微软雅黑</vt:lpstr>
      <vt:lpstr>Calibri Light</vt:lpstr>
      <vt:lpstr>方正行楷_GBK</vt:lpstr>
      <vt:lpstr>Calibri</vt:lpstr>
      <vt:lpstr>方正硬笔楷书简体</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2021-07-21T02:01:09Z</dcterms:created>
  <dcterms:modified xsi:type="dcterms:W3CDTF">2023-01-10T05:40:35Z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AC3348922E024627994B8FC7F9FD6D7C</vt:lpwstr>
  </property>
  <property fmtid="{A09F084E-AD41-489F-8076-AA5BE3082BCA}" pid="100">
    <vt:ui4>5</vt:ui4>
  </property>
  <property fmtid="{64440492-4C8B-11D1-8B70-080036B11A03}" pid="11">
    <vt:lpwstr>www.2ppt.com-爱PPT提供资源下载</vt:lpwstr>
  </property>
</Properties>
</file>