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65" r:id="rId4"/>
    <p:sldId id="257" r:id="rId5"/>
    <p:sldId id="267" r:id="rId6"/>
    <p:sldId id="271" r:id="rId7"/>
    <p:sldId id="259" r:id="rId8"/>
    <p:sldId id="272" r:id="rId9"/>
    <p:sldId id="273" r:id="rId10"/>
    <p:sldId id="260" r:id="rId11"/>
    <p:sldId id="275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Times New Roman" panose="02020603050405020304" charset="0"/>
        <a:ea typeface="楷体_GB2312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Times New Roman" panose="02020603050405020304" charset="0"/>
        <a:ea typeface="楷体_GB2312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Times New Roman" panose="02020603050405020304" charset="0"/>
        <a:ea typeface="楷体_GB2312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Times New Roman" panose="02020603050405020304" charset="0"/>
        <a:ea typeface="楷体_GB2312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Times New Roman" panose="02020603050405020304" charset="0"/>
        <a:ea typeface="楷体_GB2312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Times New Roman" panose="02020603050405020304" charset="0"/>
        <a:ea typeface="楷体_GB2312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Times New Roman" panose="02020603050405020304" charset="0"/>
        <a:ea typeface="楷体_GB2312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Times New Roman" panose="02020603050405020304" charset="0"/>
        <a:ea typeface="楷体_GB2312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Times New Roman" panose="02020603050405020304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4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  <a:srgbClr val="001760"/>
    <a:srgbClr val="CC0000"/>
    <a:srgbClr val="FF99CC"/>
    <a:srgbClr val="FF9900"/>
    <a:srgbClr val="66FF33"/>
    <a:srgbClr val="416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90" y="-108"/>
      </p:cViewPr>
      <p:guideLst>
        <p:guide orient="horz" pos="981"/>
        <p:guide pos="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2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b="0" dirty="0">
                <a:ea typeface="宋体" panose="02010600030101010101" pitchFamily="2" charset="-122"/>
              </a:rPr>
              <a:t>‹#›</a:t>
            </a:fld>
            <a:endParaRPr lang="en-US" altLang="zh-CN" sz="1200" b="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834FE6-0B8B-46AB-8244-818393B9FB82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796506" y="1988840"/>
            <a:ext cx="7543800" cy="1836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66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charset="0"/>
                <a:ea typeface="楷体_GB2312" pitchFamily="49" charset="-122"/>
                <a:cs typeface="+mn-cs"/>
              </a:rPr>
              <a:t>三位数除以两位数的除法</a:t>
            </a:r>
            <a:endParaRPr kumimoji="1" lang="en-US" altLang="zh-CN" sz="6600" b="1" i="0" u="none" strike="noStrike" kern="1200" cap="none" spc="50" normalizeH="0" baseline="0" noProof="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charset="0"/>
              <a:ea typeface="楷体_GB2312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9600" b="1" i="0" u="none" strike="noStrike" kern="1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笔算除法</a:t>
            </a:r>
          </a:p>
        </p:txBody>
      </p:sp>
      <p:sp>
        <p:nvSpPr>
          <p:cNvPr id="14339" name="Text Box 3"/>
          <p:cNvSpPr txBox="1"/>
          <p:nvPr/>
        </p:nvSpPr>
        <p:spPr>
          <a:xfrm>
            <a:off x="684213" y="1052513"/>
            <a:ext cx="52562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charset="0"/>
              </a:rPr>
              <a:t>西师大版四年级数学上册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3209024" y="587692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1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s知识拓展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75" y="1123950"/>
            <a:ext cx="1622425" cy="400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287" name="Text Box 143"/>
          <p:cNvSpPr txBox="1"/>
          <p:nvPr/>
        </p:nvSpPr>
        <p:spPr>
          <a:xfrm>
            <a:off x="1331913" y="1700213"/>
            <a:ext cx="6696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folHlink"/>
                </a:solidFill>
                <a:latin typeface="Times New Roman" panose="02020603050405020304" charset="0"/>
              </a:rPr>
              <a:t>你能根据以下的线索找百宝箱的密码吗？</a:t>
            </a:r>
          </a:p>
        </p:txBody>
      </p:sp>
      <p:sp>
        <p:nvSpPr>
          <p:cNvPr id="6288" name="Text Box 144"/>
          <p:cNvSpPr txBox="1"/>
          <p:nvPr/>
        </p:nvSpPr>
        <p:spPr>
          <a:xfrm>
            <a:off x="971550" y="2540000"/>
            <a:ext cx="48244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1.</a:t>
            </a:r>
            <a:r>
              <a:rPr lang="zh-CN" altLang="en-US" sz="2400" dirty="0">
                <a:latin typeface="楷体_GB2312" pitchFamily="49" charset="-122"/>
              </a:rPr>
              <a:t>宝箱的密码是一个六位数。</a:t>
            </a:r>
          </a:p>
        </p:txBody>
      </p:sp>
      <p:sp>
        <p:nvSpPr>
          <p:cNvPr id="6289" name="Text Box 145"/>
          <p:cNvSpPr txBox="1"/>
          <p:nvPr/>
        </p:nvSpPr>
        <p:spPr>
          <a:xfrm>
            <a:off x="971550" y="3287713"/>
            <a:ext cx="6913563" cy="1004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2.</a:t>
            </a:r>
            <a:r>
              <a:rPr lang="zh-CN" altLang="en-US" sz="2400" dirty="0">
                <a:latin typeface="楷体_GB2312" pitchFamily="49" charset="-122"/>
              </a:rPr>
              <a:t>这个六位数在</a:t>
            </a:r>
            <a:r>
              <a:rPr lang="en-US" altLang="zh-CN" sz="2400" dirty="0">
                <a:latin typeface="楷体_GB2312" pitchFamily="49" charset="-122"/>
              </a:rPr>
              <a:t>800000</a:t>
            </a:r>
            <a:r>
              <a:rPr lang="zh-CN" altLang="en-US" sz="2400" dirty="0">
                <a:latin typeface="楷体_GB2312" pitchFamily="49" charset="-122"/>
              </a:rPr>
              <a:t>与</a:t>
            </a:r>
            <a:r>
              <a:rPr lang="en-US" altLang="zh-CN" sz="2400" dirty="0">
                <a:latin typeface="楷体_GB2312" pitchFamily="49" charset="-122"/>
              </a:rPr>
              <a:t>900000</a:t>
            </a:r>
            <a:r>
              <a:rPr lang="zh-CN" altLang="en-US" sz="2400" dirty="0">
                <a:latin typeface="楷体_GB2312" pitchFamily="49" charset="-122"/>
              </a:rPr>
              <a:t>之间，并且千位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楷体_GB2312" pitchFamily="49" charset="-122"/>
              </a:rPr>
              <a:t>   上是</a:t>
            </a:r>
            <a:r>
              <a:rPr lang="en-US" altLang="zh-CN" sz="2400" dirty="0">
                <a:latin typeface="楷体_GB2312" pitchFamily="49" charset="-122"/>
              </a:rPr>
              <a:t>0</a:t>
            </a:r>
            <a:r>
              <a:rPr lang="zh-CN" altLang="en-US" sz="2400" dirty="0">
                <a:latin typeface="楷体_GB2312" pitchFamily="49" charset="-122"/>
              </a:rPr>
              <a:t>，十位上是</a:t>
            </a:r>
            <a:r>
              <a:rPr lang="en-US" altLang="zh-CN" sz="2400" dirty="0">
                <a:latin typeface="楷体_GB2312" pitchFamily="49" charset="-122"/>
              </a:rPr>
              <a:t>4</a:t>
            </a:r>
            <a:r>
              <a:rPr lang="zh-CN" altLang="en-US" sz="2400" dirty="0">
                <a:latin typeface="楷体_GB2312" pitchFamily="49" charset="-122"/>
              </a:rPr>
              <a:t>，百位数和个位数。</a:t>
            </a:r>
          </a:p>
        </p:txBody>
      </p:sp>
      <p:sp>
        <p:nvSpPr>
          <p:cNvPr id="6290" name="Text Box 146"/>
          <p:cNvSpPr txBox="1"/>
          <p:nvPr/>
        </p:nvSpPr>
        <p:spPr>
          <a:xfrm>
            <a:off x="971550" y="4484688"/>
            <a:ext cx="69850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3.</a:t>
            </a:r>
            <a:r>
              <a:rPr lang="zh-CN" altLang="en-US" sz="2400" dirty="0">
                <a:latin typeface="楷体_GB2312" pitchFamily="49" charset="-122"/>
              </a:rPr>
              <a:t>密码是十万位、万位、千位上数字组成的三位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楷体_GB2312" pitchFamily="49" charset="-122"/>
              </a:rPr>
              <a:t>   数除以百位、十位上数字组成的两位数，商是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楷体_GB2312" pitchFamily="49" charset="-122"/>
              </a:rPr>
              <a:t>   </a:t>
            </a:r>
            <a:r>
              <a:rPr lang="en-US" altLang="zh-CN" sz="2400" dirty="0">
                <a:latin typeface="楷体_GB2312" pitchFamily="49" charset="-122"/>
              </a:rPr>
              <a:t>35</a:t>
            </a:r>
            <a:r>
              <a:rPr lang="zh-CN" altLang="en-US" sz="2400" dirty="0">
                <a:latin typeface="楷体_GB2312" pitchFamily="49" charset="-122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" grpId="0"/>
      <p:bldP spid="6288" grpId="0"/>
      <p:bldP spid="6289" grpId="0"/>
      <p:bldP spid="6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1028" descr="窄竖线"/>
          <p:cNvSpPr>
            <a:spLocks noTextEdit="1"/>
          </p:cNvSpPr>
          <p:nvPr/>
        </p:nvSpPr>
        <p:spPr>
          <a:xfrm>
            <a:off x="2051050" y="1196975"/>
            <a:ext cx="5029200" cy="14017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  <a:normAutofit/>
          </a:bodyPr>
          <a:lstStyle/>
          <a:p>
            <a:pPr algn="ctr"/>
            <a:r>
              <a:rPr lang="zh-CN" altLang="en-US" sz="6600" b="1"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你学会了吗？</a:t>
            </a:r>
          </a:p>
        </p:txBody>
      </p:sp>
      <p:sp>
        <p:nvSpPr>
          <p:cNvPr id="24579" name="Text Box 1029"/>
          <p:cNvSpPr txBox="1"/>
          <p:nvPr/>
        </p:nvSpPr>
        <p:spPr>
          <a:xfrm>
            <a:off x="1916113" y="2924175"/>
            <a:ext cx="5473700" cy="2227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CC0000"/>
                </a:solidFill>
                <a:latin typeface="Times New Roman" panose="02020603050405020304" charset="0"/>
              </a:rPr>
              <a:t>本节课我们主要学习了商是两位数的除法，同学们要掌握计算的方法，能够正确的计算商是两位数的除法，并且能够解决相关的实际问题。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1028"/>
          <p:cNvSpPr>
            <a:spLocks noTextEdit="1"/>
          </p:cNvSpPr>
          <p:nvPr/>
        </p:nvSpPr>
        <p:spPr>
          <a:xfrm>
            <a:off x="2700338" y="1341438"/>
            <a:ext cx="3529012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60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</a:p>
        </p:txBody>
      </p:sp>
      <p:sp>
        <p:nvSpPr>
          <p:cNvPr id="15363" name="Text Box 1029"/>
          <p:cNvSpPr txBox="1"/>
          <p:nvPr/>
        </p:nvSpPr>
        <p:spPr>
          <a:xfrm>
            <a:off x="1655763" y="2924175"/>
            <a:ext cx="5616575" cy="2227263"/>
          </a:xfrm>
          <a:prstGeom prst="rect">
            <a:avLst/>
          </a:prstGeom>
          <a:solidFill>
            <a:srgbClr val="66FF33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CC0000"/>
                </a:solidFill>
                <a:latin typeface="Times New Roman" panose="02020603050405020304" charset="0"/>
              </a:rPr>
              <a:t>本节课我们主要来学习商是两位数的除法的笔算，同学们要掌握笔算的方法，能够正确的笔算商是两位数的除法，并且能够解决相关的实际问题。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17" name="Picture 1177" descr="ds情境创设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987425"/>
            <a:ext cx="1771650" cy="53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432" name="Picture 1192" descr="清洁校园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413" y="2420938"/>
            <a:ext cx="3527425" cy="1871662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  <a:effectLst>
            <a:outerShdw dist="35921" dir="2699999" algn="ctr" rotWithShape="0">
              <a:srgbClr val="808080"/>
            </a:outerShdw>
          </a:effectLst>
        </p:spPr>
      </p:pic>
      <p:sp>
        <p:nvSpPr>
          <p:cNvPr id="11433" name="Text Box 1193"/>
          <p:cNvSpPr txBox="1"/>
          <p:nvPr/>
        </p:nvSpPr>
        <p:spPr>
          <a:xfrm>
            <a:off x="3492500" y="5373688"/>
            <a:ext cx="19446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charset="0"/>
              </a:rPr>
              <a:t>清洁校园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6" name="Picture 124" descr="ds新知学习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998538"/>
            <a:ext cx="1692275" cy="525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41" name="Text Box 169"/>
          <p:cNvSpPr txBox="1"/>
          <p:nvPr/>
        </p:nvSpPr>
        <p:spPr>
          <a:xfrm>
            <a:off x="827088" y="1557338"/>
            <a:ext cx="7345362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    </a:t>
            </a:r>
            <a:r>
              <a:rPr lang="zh-CN" altLang="en-US" sz="2400" dirty="0">
                <a:latin typeface="楷体_GB2312" pitchFamily="49" charset="-122"/>
              </a:rPr>
              <a:t>学校共有</a:t>
            </a:r>
            <a:r>
              <a:rPr lang="en-US" altLang="zh-CN" sz="2400" dirty="0">
                <a:latin typeface="楷体_GB2312" pitchFamily="49" charset="-122"/>
              </a:rPr>
              <a:t>576</a:t>
            </a:r>
            <a:r>
              <a:rPr lang="zh-CN" altLang="en-US" sz="2400" dirty="0">
                <a:latin typeface="楷体_GB2312" pitchFamily="49" charset="-122"/>
              </a:rPr>
              <a:t>名学生，每</a:t>
            </a:r>
            <a:r>
              <a:rPr lang="en-US" altLang="zh-CN" sz="2400" dirty="0">
                <a:latin typeface="楷体_GB2312" pitchFamily="49" charset="-122"/>
              </a:rPr>
              <a:t>18</a:t>
            </a:r>
            <a:r>
              <a:rPr lang="zh-CN" altLang="en-US" sz="2400" dirty="0">
                <a:latin typeface="楷体_GB2312" pitchFamily="49" charset="-122"/>
              </a:rPr>
              <a:t>人组成一个环保小组。可以组成多少组？</a:t>
            </a:r>
          </a:p>
        </p:txBody>
      </p:sp>
      <p:sp>
        <p:nvSpPr>
          <p:cNvPr id="3243" name="Text Box 171"/>
          <p:cNvSpPr txBox="1"/>
          <p:nvPr/>
        </p:nvSpPr>
        <p:spPr>
          <a:xfrm>
            <a:off x="2628900" y="2349500"/>
            <a:ext cx="3887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576÷18=_____</a:t>
            </a:r>
            <a:r>
              <a:rPr lang="zh-CN" altLang="en-US" sz="2400" dirty="0">
                <a:latin typeface="Times New Roman" panose="02020603050405020304" charset="0"/>
              </a:rPr>
              <a:t>（组）</a:t>
            </a:r>
          </a:p>
        </p:txBody>
      </p:sp>
      <p:grpSp>
        <p:nvGrpSpPr>
          <p:cNvPr id="3251" name="Group 179"/>
          <p:cNvGrpSpPr/>
          <p:nvPr/>
        </p:nvGrpSpPr>
        <p:grpSpPr>
          <a:xfrm>
            <a:off x="3349625" y="3238500"/>
            <a:ext cx="1366838" cy="641350"/>
            <a:chOff x="2064" y="1797"/>
            <a:chExt cx="861" cy="404"/>
          </a:xfrm>
        </p:grpSpPr>
        <p:grpSp>
          <p:nvGrpSpPr>
            <p:cNvPr id="17428" name="Group 174"/>
            <p:cNvGrpSpPr/>
            <p:nvPr/>
          </p:nvGrpSpPr>
          <p:grpSpPr>
            <a:xfrm>
              <a:off x="2200" y="1797"/>
              <a:ext cx="590" cy="404"/>
              <a:chOff x="2245" y="1979"/>
              <a:chExt cx="590" cy="404"/>
            </a:xfrm>
          </p:grpSpPr>
          <p:sp>
            <p:nvSpPr>
              <p:cNvPr id="17431" name="Text Box 175"/>
              <p:cNvSpPr txBox="1"/>
              <p:nvPr/>
            </p:nvSpPr>
            <p:spPr>
              <a:xfrm>
                <a:off x="2245" y="1979"/>
                <a:ext cx="363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600" dirty="0">
                    <a:latin typeface="Times New Roman" panose="02020603050405020304" charset="0"/>
                  </a:rPr>
                  <a:t>）</a:t>
                </a:r>
              </a:p>
            </p:txBody>
          </p:sp>
          <p:sp>
            <p:nvSpPr>
              <p:cNvPr id="17432" name="Line 176"/>
              <p:cNvSpPr/>
              <p:nvPr/>
            </p:nvSpPr>
            <p:spPr>
              <a:xfrm>
                <a:off x="2381" y="2069"/>
                <a:ext cx="454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29" name="Text Box 177"/>
            <p:cNvSpPr txBox="1"/>
            <p:nvPr/>
          </p:nvSpPr>
          <p:spPr>
            <a:xfrm>
              <a:off x="2381" y="1871"/>
              <a:ext cx="54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Times New Roman" panose="02020603050405020304" charset="0"/>
                </a:rPr>
                <a:t>576</a:t>
              </a:r>
            </a:p>
          </p:txBody>
        </p:sp>
        <p:sp>
          <p:nvSpPr>
            <p:cNvPr id="17430" name="Text Box 178"/>
            <p:cNvSpPr txBox="1"/>
            <p:nvPr/>
          </p:nvSpPr>
          <p:spPr>
            <a:xfrm>
              <a:off x="2064" y="1871"/>
              <a:ext cx="3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Times New Roman" panose="02020603050405020304" charset="0"/>
                </a:rPr>
                <a:t>18</a:t>
              </a:r>
            </a:p>
          </p:txBody>
        </p:sp>
      </p:grpSp>
      <p:sp>
        <p:nvSpPr>
          <p:cNvPr id="3252" name="Text Box 180"/>
          <p:cNvSpPr txBox="1"/>
          <p:nvPr/>
        </p:nvSpPr>
        <p:spPr>
          <a:xfrm>
            <a:off x="3995738" y="2924175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3</a:t>
            </a:r>
          </a:p>
        </p:txBody>
      </p:sp>
      <p:sp>
        <p:nvSpPr>
          <p:cNvPr id="3253" name="Text Box 181"/>
          <p:cNvSpPr txBox="1"/>
          <p:nvPr/>
        </p:nvSpPr>
        <p:spPr>
          <a:xfrm>
            <a:off x="3852863" y="3670300"/>
            <a:ext cx="5032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54</a:t>
            </a:r>
          </a:p>
        </p:txBody>
      </p:sp>
      <p:sp>
        <p:nvSpPr>
          <p:cNvPr id="3254" name="Line 182"/>
          <p:cNvSpPr/>
          <p:nvPr/>
        </p:nvSpPr>
        <p:spPr>
          <a:xfrm>
            <a:off x="3348038" y="4102100"/>
            <a:ext cx="1368425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55" name="Text Box 183"/>
          <p:cNvSpPr txBox="1"/>
          <p:nvPr/>
        </p:nvSpPr>
        <p:spPr>
          <a:xfrm>
            <a:off x="3995738" y="4051300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36</a:t>
            </a:r>
          </a:p>
        </p:txBody>
      </p:sp>
      <p:sp>
        <p:nvSpPr>
          <p:cNvPr id="3256" name="Text Box 184"/>
          <p:cNvSpPr txBox="1"/>
          <p:nvPr/>
        </p:nvSpPr>
        <p:spPr>
          <a:xfrm>
            <a:off x="4211638" y="2924175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2</a:t>
            </a:r>
          </a:p>
        </p:txBody>
      </p:sp>
      <p:sp>
        <p:nvSpPr>
          <p:cNvPr id="3257" name="Text Box 185"/>
          <p:cNvSpPr txBox="1"/>
          <p:nvPr/>
        </p:nvSpPr>
        <p:spPr>
          <a:xfrm>
            <a:off x="3995738" y="4340225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36</a:t>
            </a:r>
          </a:p>
        </p:txBody>
      </p:sp>
      <p:sp>
        <p:nvSpPr>
          <p:cNvPr id="3258" name="Line 186"/>
          <p:cNvSpPr/>
          <p:nvPr/>
        </p:nvSpPr>
        <p:spPr>
          <a:xfrm>
            <a:off x="3348038" y="4724400"/>
            <a:ext cx="1368425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59" name="Text Box 187"/>
          <p:cNvSpPr txBox="1"/>
          <p:nvPr/>
        </p:nvSpPr>
        <p:spPr>
          <a:xfrm>
            <a:off x="4140200" y="4700588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0</a:t>
            </a:r>
          </a:p>
        </p:txBody>
      </p:sp>
      <p:pic>
        <p:nvPicPr>
          <p:cNvPr id="3260" name="Picture 188" descr="animal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4292600"/>
            <a:ext cx="1379537" cy="18732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265" name="Group 193"/>
          <p:cNvGrpSpPr/>
          <p:nvPr/>
        </p:nvGrpSpPr>
        <p:grpSpPr>
          <a:xfrm>
            <a:off x="5508625" y="3429000"/>
            <a:ext cx="2879725" cy="720725"/>
            <a:chOff x="3470" y="2160"/>
            <a:chExt cx="1814" cy="454"/>
          </a:xfrm>
        </p:grpSpPr>
        <p:sp>
          <p:nvSpPr>
            <p:cNvPr id="17426" name="AutoShape 189" descr="蓝色面巾纸"/>
            <p:cNvSpPr/>
            <p:nvPr/>
          </p:nvSpPr>
          <p:spPr>
            <a:xfrm>
              <a:off x="3470" y="2160"/>
              <a:ext cx="1633" cy="454"/>
            </a:xfrm>
            <a:prstGeom prst="wedgeRoundRectCallout">
              <a:avLst>
                <a:gd name="adj1" fmla="val 31690"/>
                <a:gd name="adj2" fmla="val 98236"/>
                <a:gd name="adj3" fmla="val 16667"/>
              </a:avLst>
            </a:prstGeom>
            <a:blipFill rotWithShape="1">
              <a:blip r:embed="rId4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/>
            <a:lstStyle/>
            <a:p>
              <a:pPr algn="ctr"/>
              <a:endParaRPr lang="zh-CN" altLang="zh-CN" dirty="0">
                <a:latin typeface="Times New Roman" panose="02020603050405020304" charset="0"/>
              </a:endParaRPr>
            </a:p>
          </p:txBody>
        </p:sp>
        <p:sp>
          <p:nvSpPr>
            <p:cNvPr id="17427" name="Text Box 190"/>
            <p:cNvSpPr txBox="1"/>
            <p:nvPr/>
          </p:nvSpPr>
          <p:spPr>
            <a:xfrm>
              <a:off x="3470" y="2251"/>
              <a:ext cx="181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charset="0"/>
                </a:rPr>
                <a:t>先算</a:t>
              </a:r>
              <a:r>
                <a:rPr lang="en-US" altLang="zh-CN" sz="2400" dirty="0">
                  <a:latin typeface="Times New Roman" panose="02020603050405020304" charset="0"/>
                </a:rPr>
                <a:t>18</a:t>
              </a:r>
              <a:r>
                <a:rPr lang="zh-CN" altLang="en-US" sz="2400" dirty="0">
                  <a:latin typeface="Times New Roman" panose="02020603050405020304" charset="0"/>
                </a:rPr>
                <a:t>除什么数？</a:t>
              </a:r>
            </a:p>
          </p:txBody>
        </p:sp>
      </p:grpSp>
      <p:sp>
        <p:nvSpPr>
          <p:cNvPr id="3263" name="Text Box 191"/>
          <p:cNvSpPr txBox="1"/>
          <p:nvPr/>
        </p:nvSpPr>
        <p:spPr>
          <a:xfrm>
            <a:off x="2268538" y="5492750"/>
            <a:ext cx="39592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charset="0"/>
              </a:rPr>
              <a:t>答：可以分成</a:t>
            </a:r>
            <a:r>
              <a:rPr lang="en-US" altLang="zh-CN" sz="2400" dirty="0">
                <a:latin typeface="Times New Roman" panose="02020603050405020304" charset="0"/>
              </a:rPr>
              <a:t>32</a:t>
            </a:r>
            <a:r>
              <a:rPr lang="zh-CN" altLang="en-US" sz="2400" dirty="0">
                <a:latin typeface="Times New Roman" panose="02020603050405020304" charset="0"/>
              </a:rPr>
              <a:t>个小组。</a:t>
            </a:r>
          </a:p>
        </p:txBody>
      </p:sp>
      <p:sp>
        <p:nvSpPr>
          <p:cNvPr id="3264" name="Rectangle 192"/>
          <p:cNvSpPr/>
          <p:nvPr/>
        </p:nvSpPr>
        <p:spPr>
          <a:xfrm>
            <a:off x="4083050" y="232410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hlink"/>
                </a:solidFill>
                <a:latin typeface="Times New Roman" panose="02020603050405020304" charset="0"/>
              </a:rPr>
              <a:t>32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1" grpId="0"/>
      <p:bldP spid="3243" grpId="0"/>
      <p:bldP spid="3252" grpId="0"/>
      <p:bldP spid="3253" grpId="0"/>
      <p:bldP spid="3255" grpId="0"/>
      <p:bldP spid="3256" grpId="0"/>
      <p:bldP spid="3257" grpId="0"/>
      <p:bldP spid="3259" grpId="0"/>
      <p:bldP spid="3263" grpId="0"/>
      <p:bldP spid="32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s新知学习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998538"/>
            <a:ext cx="1692275" cy="525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499" name="Text Box 187"/>
          <p:cNvSpPr txBox="1"/>
          <p:nvPr/>
        </p:nvSpPr>
        <p:spPr>
          <a:xfrm>
            <a:off x="827088" y="1557338"/>
            <a:ext cx="7345362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     </a:t>
            </a:r>
            <a:r>
              <a:rPr lang="zh-CN" altLang="en-US" sz="2400" dirty="0">
                <a:latin typeface="楷体_GB2312" pitchFamily="49" charset="-122"/>
              </a:rPr>
              <a:t>同学们共收集了</a:t>
            </a:r>
            <a:r>
              <a:rPr lang="en-US" altLang="zh-CN" sz="2400" dirty="0">
                <a:latin typeface="楷体_GB2312" pitchFamily="49" charset="-122"/>
              </a:rPr>
              <a:t>930</a:t>
            </a:r>
            <a:r>
              <a:rPr lang="zh-CN" altLang="en-US" sz="2400" dirty="0">
                <a:latin typeface="楷体_GB2312" pitchFamily="49" charset="-122"/>
              </a:rPr>
              <a:t>节废电池，平均每天收集废电池多少节？</a:t>
            </a:r>
          </a:p>
        </p:txBody>
      </p:sp>
      <p:sp>
        <p:nvSpPr>
          <p:cNvPr id="13500" name="Text Box 188"/>
          <p:cNvSpPr txBox="1"/>
          <p:nvPr/>
        </p:nvSpPr>
        <p:spPr>
          <a:xfrm>
            <a:off x="2628900" y="2349500"/>
            <a:ext cx="3887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930÷31=_____</a:t>
            </a:r>
            <a:r>
              <a:rPr lang="zh-CN" altLang="en-US" sz="2400" dirty="0">
                <a:latin typeface="Times New Roman" panose="02020603050405020304" charset="0"/>
              </a:rPr>
              <a:t>（节）</a:t>
            </a:r>
          </a:p>
        </p:txBody>
      </p:sp>
      <p:grpSp>
        <p:nvGrpSpPr>
          <p:cNvPr id="13501" name="Group 189"/>
          <p:cNvGrpSpPr/>
          <p:nvPr/>
        </p:nvGrpSpPr>
        <p:grpSpPr>
          <a:xfrm>
            <a:off x="3349625" y="3238500"/>
            <a:ext cx="1366838" cy="641350"/>
            <a:chOff x="2064" y="1797"/>
            <a:chExt cx="861" cy="404"/>
          </a:xfrm>
        </p:grpSpPr>
        <p:grpSp>
          <p:nvGrpSpPr>
            <p:cNvPr id="18449" name="Group 190"/>
            <p:cNvGrpSpPr/>
            <p:nvPr/>
          </p:nvGrpSpPr>
          <p:grpSpPr>
            <a:xfrm>
              <a:off x="2200" y="1797"/>
              <a:ext cx="590" cy="404"/>
              <a:chOff x="2245" y="1979"/>
              <a:chExt cx="590" cy="404"/>
            </a:xfrm>
          </p:grpSpPr>
          <p:sp>
            <p:nvSpPr>
              <p:cNvPr id="18452" name="Text Box 191"/>
              <p:cNvSpPr txBox="1"/>
              <p:nvPr/>
            </p:nvSpPr>
            <p:spPr>
              <a:xfrm>
                <a:off x="2245" y="1979"/>
                <a:ext cx="363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600" dirty="0">
                    <a:latin typeface="Times New Roman" panose="02020603050405020304" charset="0"/>
                  </a:rPr>
                  <a:t>）</a:t>
                </a:r>
              </a:p>
            </p:txBody>
          </p:sp>
          <p:sp>
            <p:nvSpPr>
              <p:cNvPr id="18453" name="Line 192"/>
              <p:cNvSpPr/>
              <p:nvPr/>
            </p:nvSpPr>
            <p:spPr>
              <a:xfrm>
                <a:off x="2381" y="2069"/>
                <a:ext cx="454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450" name="Text Box 193"/>
            <p:cNvSpPr txBox="1"/>
            <p:nvPr/>
          </p:nvSpPr>
          <p:spPr>
            <a:xfrm>
              <a:off x="2381" y="1871"/>
              <a:ext cx="54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Times New Roman" panose="02020603050405020304" charset="0"/>
                </a:rPr>
                <a:t>930</a:t>
              </a:r>
            </a:p>
          </p:txBody>
        </p:sp>
        <p:sp>
          <p:nvSpPr>
            <p:cNvPr id="18451" name="Text Box 194"/>
            <p:cNvSpPr txBox="1"/>
            <p:nvPr/>
          </p:nvSpPr>
          <p:spPr>
            <a:xfrm>
              <a:off x="2064" y="1871"/>
              <a:ext cx="3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Times New Roman" panose="02020603050405020304" charset="0"/>
                </a:rPr>
                <a:t>31</a:t>
              </a:r>
            </a:p>
          </p:txBody>
        </p:sp>
      </p:grpSp>
      <p:sp>
        <p:nvSpPr>
          <p:cNvPr id="13507" name="Text Box 195"/>
          <p:cNvSpPr txBox="1"/>
          <p:nvPr/>
        </p:nvSpPr>
        <p:spPr>
          <a:xfrm>
            <a:off x="3995738" y="2924175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3</a:t>
            </a:r>
          </a:p>
        </p:txBody>
      </p:sp>
      <p:sp>
        <p:nvSpPr>
          <p:cNvPr id="13508" name="Text Box 196"/>
          <p:cNvSpPr txBox="1"/>
          <p:nvPr/>
        </p:nvSpPr>
        <p:spPr>
          <a:xfrm>
            <a:off x="3852863" y="3670300"/>
            <a:ext cx="5032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93</a:t>
            </a:r>
          </a:p>
        </p:txBody>
      </p:sp>
      <p:sp>
        <p:nvSpPr>
          <p:cNvPr id="13509" name="Line 197"/>
          <p:cNvSpPr/>
          <p:nvPr/>
        </p:nvSpPr>
        <p:spPr>
          <a:xfrm>
            <a:off x="3348038" y="4102100"/>
            <a:ext cx="1368425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510" name="Text Box 198"/>
          <p:cNvSpPr txBox="1"/>
          <p:nvPr/>
        </p:nvSpPr>
        <p:spPr>
          <a:xfrm>
            <a:off x="3995738" y="4051300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charset="0"/>
              </a:rPr>
              <a:t>0</a:t>
            </a:r>
          </a:p>
        </p:txBody>
      </p:sp>
      <p:sp>
        <p:nvSpPr>
          <p:cNvPr id="13511" name="Text Box 199"/>
          <p:cNvSpPr txBox="1"/>
          <p:nvPr/>
        </p:nvSpPr>
        <p:spPr>
          <a:xfrm>
            <a:off x="4211638" y="2924175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charset="0"/>
              </a:rPr>
              <a:t>0</a:t>
            </a:r>
          </a:p>
        </p:txBody>
      </p:sp>
      <p:pic>
        <p:nvPicPr>
          <p:cNvPr id="13515" name="Picture 203" descr="animal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4292600"/>
            <a:ext cx="1379537" cy="18732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3521" name="Group 209"/>
          <p:cNvGrpSpPr/>
          <p:nvPr/>
        </p:nvGrpSpPr>
        <p:grpSpPr>
          <a:xfrm>
            <a:off x="5508625" y="3141663"/>
            <a:ext cx="2879725" cy="1008062"/>
            <a:chOff x="3470" y="1979"/>
            <a:chExt cx="1814" cy="635"/>
          </a:xfrm>
        </p:grpSpPr>
        <p:sp>
          <p:nvSpPr>
            <p:cNvPr id="18447" name="AutoShape 205" descr="蓝色面巾纸"/>
            <p:cNvSpPr/>
            <p:nvPr/>
          </p:nvSpPr>
          <p:spPr>
            <a:xfrm>
              <a:off x="3470" y="1979"/>
              <a:ext cx="1633" cy="635"/>
            </a:xfrm>
            <a:prstGeom prst="wedgeRoundRectCallout">
              <a:avLst>
                <a:gd name="adj1" fmla="val 31690"/>
                <a:gd name="adj2" fmla="val 84486"/>
                <a:gd name="adj3" fmla="val 16667"/>
              </a:avLst>
            </a:prstGeom>
            <a:blipFill rotWithShape="1">
              <a:blip r:embed="rId4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/>
            <a:lstStyle/>
            <a:p>
              <a:pPr algn="ctr"/>
              <a:endParaRPr lang="zh-CN" altLang="zh-CN" dirty="0">
                <a:latin typeface="Times New Roman" panose="02020603050405020304" charset="0"/>
              </a:endParaRPr>
            </a:p>
          </p:txBody>
        </p:sp>
        <p:sp>
          <p:nvSpPr>
            <p:cNvPr id="18448" name="Text Box 206"/>
            <p:cNvSpPr txBox="1"/>
            <p:nvPr/>
          </p:nvSpPr>
          <p:spPr>
            <a:xfrm>
              <a:off x="3470" y="2024"/>
              <a:ext cx="1814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楷体_GB2312" pitchFamily="49" charset="-122"/>
                </a:rPr>
                <a:t>    </a:t>
              </a:r>
              <a:r>
                <a:rPr lang="zh-CN" altLang="en-US" sz="2400" dirty="0">
                  <a:latin typeface="楷体_GB2312" pitchFamily="49" charset="-122"/>
                </a:rPr>
                <a:t>除到十位余下的数是</a:t>
              </a:r>
              <a:r>
                <a:rPr lang="en-US" altLang="zh-CN" sz="2400" dirty="0">
                  <a:latin typeface="楷体_GB2312" pitchFamily="49" charset="-122"/>
                </a:rPr>
                <a:t>0</a:t>
              </a:r>
              <a:r>
                <a:rPr lang="zh-CN" altLang="en-US" sz="2400" dirty="0">
                  <a:latin typeface="楷体_GB2312" pitchFamily="49" charset="-122"/>
                </a:rPr>
                <a:t>怎么办？</a:t>
              </a:r>
            </a:p>
          </p:txBody>
        </p:sp>
      </p:grpSp>
      <p:sp>
        <p:nvSpPr>
          <p:cNvPr id="13519" name="Text Box 207"/>
          <p:cNvSpPr txBox="1"/>
          <p:nvPr/>
        </p:nvSpPr>
        <p:spPr>
          <a:xfrm>
            <a:off x="2268538" y="5492750"/>
            <a:ext cx="4679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charset="0"/>
              </a:rPr>
              <a:t>答：平均每天收集废电池</a:t>
            </a:r>
            <a:r>
              <a:rPr lang="en-US" altLang="zh-CN" sz="2400" dirty="0">
                <a:latin typeface="Times New Roman" panose="02020603050405020304" charset="0"/>
              </a:rPr>
              <a:t>30</a:t>
            </a:r>
            <a:r>
              <a:rPr lang="zh-CN" altLang="en-US" sz="2400" dirty="0">
                <a:latin typeface="Times New Roman" panose="02020603050405020304" charset="0"/>
              </a:rPr>
              <a:t>节。</a:t>
            </a:r>
          </a:p>
        </p:txBody>
      </p:sp>
      <p:sp>
        <p:nvSpPr>
          <p:cNvPr id="13520" name="Rectangle 208"/>
          <p:cNvSpPr/>
          <p:nvPr/>
        </p:nvSpPr>
        <p:spPr>
          <a:xfrm>
            <a:off x="4083050" y="232410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hlink"/>
                </a:solidFill>
                <a:latin typeface="Times New Roman" panose="02020603050405020304" charset="0"/>
              </a:rPr>
              <a:t>30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99" grpId="0"/>
      <p:bldP spid="13500" grpId="0"/>
      <p:bldP spid="13507" grpId="0"/>
      <p:bldP spid="13508" grpId="0"/>
      <p:bldP spid="13510" grpId="0"/>
      <p:bldP spid="13511" grpId="0"/>
      <p:bldP spid="13519" grpId="0"/>
      <p:bldP spid="135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61" descr="ds新知学习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25" y="998538"/>
            <a:ext cx="1692275" cy="525462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9662" name="Group 1230"/>
          <p:cNvGraphicFramePr>
            <a:graphicFrameLocks noGrp="1"/>
          </p:cNvGraphicFramePr>
          <p:nvPr/>
        </p:nvGraphicFramePr>
        <p:xfrm>
          <a:off x="611188" y="2276475"/>
          <a:ext cx="7705725" cy="3313113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9663" name="Group 1231"/>
          <p:cNvGrpSpPr/>
          <p:nvPr/>
        </p:nvGrpSpPr>
        <p:grpSpPr>
          <a:xfrm>
            <a:off x="755650" y="2251075"/>
            <a:ext cx="6048375" cy="3049588"/>
            <a:chOff x="476" y="1418"/>
            <a:chExt cx="3810" cy="1921"/>
          </a:xfrm>
        </p:grpSpPr>
        <p:sp>
          <p:nvSpPr>
            <p:cNvPr id="19480" name="Text Box 1207"/>
            <p:cNvSpPr txBox="1"/>
            <p:nvPr/>
          </p:nvSpPr>
          <p:spPr>
            <a:xfrm>
              <a:off x="2426" y="1418"/>
              <a:ext cx="186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charset="0"/>
                </a:rPr>
                <a:t>除数是两位数的除法</a:t>
              </a:r>
            </a:p>
          </p:txBody>
        </p:sp>
        <p:sp>
          <p:nvSpPr>
            <p:cNvPr id="19481" name="Text Box 1208"/>
            <p:cNvSpPr txBox="1"/>
            <p:nvPr/>
          </p:nvSpPr>
          <p:spPr>
            <a:xfrm>
              <a:off x="612" y="1917"/>
              <a:ext cx="95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charset="0"/>
                </a:rPr>
                <a:t>除的顺序</a:t>
              </a:r>
            </a:p>
          </p:txBody>
        </p:sp>
        <p:sp>
          <p:nvSpPr>
            <p:cNvPr id="19482" name="Text Box 1209"/>
            <p:cNvSpPr txBox="1"/>
            <p:nvPr/>
          </p:nvSpPr>
          <p:spPr>
            <a:xfrm>
              <a:off x="567" y="2462"/>
              <a:ext cx="104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charset="0"/>
                </a:rPr>
                <a:t>商的位置</a:t>
              </a:r>
            </a:p>
          </p:txBody>
        </p:sp>
        <p:sp>
          <p:nvSpPr>
            <p:cNvPr id="19483" name="Text Box 1210"/>
            <p:cNvSpPr txBox="1"/>
            <p:nvPr/>
          </p:nvSpPr>
          <p:spPr>
            <a:xfrm>
              <a:off x="476" y="3051"/>
              <a:ext cx="11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charset="0"/>
                </a:rPr>
                <a:t>余数的大小</a:t>
              </a:r>
            </a:p>
          </p:txBody>
        </p:sp>
      </p:grpSp>
      <p:sp>
        <p:nvSpPr>
          <p:cNvPr id="19644" name="Text Box 1212"/>
          <p:cNvSpPr txBox="1"/>
          <p:nvPr/>
        </p:nvSpPr>
        <p:spPr>
          <a:xfrm>
            <a:off x="2555875" y="2852738"/>
            <a:ext cx="583247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</a:rPr>
              <a:t>先用除数试除被除数的前两位数，如果前两位数比除数小，再除前三位数。</a:t>
            </a:r>
          </a:p>
        </p:txBody>
      </p:sp>
      <p:sp>
        <p:nvSpPr>
          <p:cNvPr id="19660" name="Text Box 1228"/>
          <p:cNvSpPr txBox="1"/>
          <p:nvPr/>
        </p:nvSpPr>
        <p:spPr>
          <a:xfrm>
            <a:off x="2627313" y="3759200"/>
            <a:ext cx="5545137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</a:rPr>
              <a:t>除到被除数的哪一位，就把商写在那一位上面。</a:t>
            </a:r>
          </a:p>
        </p:txBody>
      </p:sp>
      <p:sp>
        <p:nvSpPr>
          <p:cNvPr id="19661" name="Text Box 1229"/>
          <p:cNvSpPr txBox="1"/>
          <p:nvPr/>
        </p:nvSpPr>
        <p:spPr>
          <a:xfrm>
            <a:off x="2555875" y="4622800"/>
            <a:ext cx="59769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</a:rPr>
              <a:t>每求出一位商，余下的数必须比除数小。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44" grpId="0"/>
      <p:bldP spid="19660" grpId="0"/>
      <p:bldP spid="196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s知识应用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1725613" cy="492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19" name="Text Box 199"/>
          <p:cNvSpPr txBox="1"/>
          <p:nvPr/>
        </p:nvSpPr>
        <p:spPr>
          <a:xfrm>
            <a:off x="1187450" y="1819275"/>
            <a:ext cx="73453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charset="0"/>
              </a:rPr>
              <a:t>实验小学四年级学生收集植物标本情况统计表</a:t>
            </a:r>
          </a:p>
        </p:txBody>
      </p:sp>
      <p:graphicFrame>
        <p:nvGraphicFramePr>
          <p:cNvPr id="5370" name="Group 250"/>
          <p:cNvGraphicFramePr>
            <a:graphicFrameLocks noGrp="1"/>
          </p:cNvGraphicFramePr>
          <p:nvPr/>
        </p:nvGraphicFramePr>
        <p:xfrm>
          <a:off x="684213" y="2565400"/>
          <a:ext cx="7535863" cy="2073275"/>
        </p:xfrm>
        <a:graphic>
          <a:graphicData uri="http://schemas.openxmlformats.org/drawingml/2006/table">
            <a:tbl>
              <a:tblPr/>
              <a:tblGrid>
                <a:gridCol w="2659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358" name="Text Box 238"/>
          <p:cNvSpPr txBox="1"/>
          <p:nvPr/>
        </p:nvSpPr>
        <p:spPr>
          <a:xfrm>
            <a:off x="3348038" y="2611438"/>
            <a:ext cx="14398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charset="0"/>
              </a:rPr>
              <a:t>第一组</a:t>
            </a:r>
          </a:p>
        </p:txBody>
      </p:sp>
      <p:sp>
        <p:nvSpPr>
          <p:cNvPr id="5359" name="Text Box 239"/>
          <p:cNvSpPr txBox="1"/>
          <p:nvPr/>
        </p:nvSpPr>
        <p:spPr>
          <a:xfrm>
            <a:off x="4570413" y="2611438"/>
            <a:ext cx="14398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charset="0"/>
              </a:rPr>
              <a:t>第二组</a:t>
            </a:r>
          </a:p>
        </p:txBody>
      </p:sp>
      <p:sp>
        <p:nvSpPr>
          <p:cNvPr id="5360" name="Text Box 240"/>
          <p:cNvSpPr txBox="1"/>
          <p:nvPr/>
        </p:nvSpPr>
        <p:spPr>
          <a:xfrm>
            <a:off x="5795963" y="2611438"/>
            <a:ext cx="14398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charset="0"/>
              </a:rPr>
              <a:t>第三组</a:t>
            </a:r>
          </a:p>
        </p:txBody>
      </p:sp>
      <p:sp>
        <p:nvSpPr>
          <p:cNvPr id="5361" name="Text Box 241"/>
          <p:cNvSpPr txBox="1"/>
          <p:nvPr/>
        </p:nvSpPr>
        <p:spPr>
          <a:xfrm>
            <a:off x="7019925" y="2611438"/>
            <a:ext cx="14398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charset="0"/>
              </a:rPr>
              <a:t>第四组</a:t>
            </a:r>
          </a:p>
        </p:txBody>
      </p:sp>
      <p:sp>
        <p:nvSpPr>
          <p:cNvPr id="5363" name="Text Box 243"/>
          <p:cNvSpPr txBox="1"/>
          <p:nvPr/>
        </p:nvSpPr>
        <p:spPr>
          <a:xfrm>
            <a:off x="1258888" y="3187700"/>
            <a:ext cx="14398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charset="0"/>
              </a:rPr>
              <a:t>人       数</a:t>
            </a:r>
          </a:p>
        </p:txBody>
      </p:sp>
      <p:sp>
        <p:nvSpPr>
          <p:cNvPr id="5365" name="Text Box 245"/>
          <p:cNvSpPr txBox="1"/>
          <p:nvPr/>
        </p:nvSpPr>
        <p:spPr>
          <a:xfrm>
            <a:off x="827088" y="3692525"/>
            <a:ext cx="2879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charset="0"/>
              </a:rPr>
              <a:t>植物标本总件数</a:t>
            </a:r>
          </a:p>
        </p:txBody>
      </p:sp>
      <p:sp>
        <p:nvSpPr>
          <p:cNvPr id="5368" name="Text Box 248"/>
          <p:cNvSpPr txBox="1"/>
          <p:nvPr/>
        </p:nvSpPr>
        <p:spPr>
          <a:xfrm>
            <a:off x="684213" y="4149725"/>
            <a:ext cx="2879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charset="0"/>
              </a:rPr>
              <a:t>平均每人收集件数</a:t>
            </a:r>
          </a:p>
        </p:txBody>
      </p:sp>
      <p:sp>
        <p:nvSpPr>
          <p:cNvPr id="5371" name="Text Box 251"/>
          <p:cNvSpPr txBox="1"/>
          <p:nvPr/>
        </p:nvSpPr>
        <p:spPr>
          <a:xfrm>
            <a:off x="3635375" y="3141663"/>
            <a:ext cx="649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5372" name="Text Box 252"/>
          <p:cNvSpPr txBox="1"/>
          <p:nvPr/>
        </p:nvSpPr>
        <p:spPr>
          <a:xfrm>
            <a:off x="4859338" y="3141663"/>
            <a:ext cx="6492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5373" name="Text Box 253"/>
          <p:cNvSpPr txBox="1"/>
          <p:nvPr/>
        </p:nvSpPr>
        <p:spPr>
          <a:xfrm>
            <a:off x="3563938" y="3619500"/>
            <a:ext cx="8651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120</a:t>
            </a:r>
          </a:p>
        </p:txBody>
      </p:sp>
      <p:sp>
        <p:nvSpPr>
          <p:cNvPr id="5374" name="Text Box 254"/>
          <p:cNvSpPr txBox="1"/>
          <p:nvPr/>
        </p:nvSpPr>
        <p:spPr>
          <a:xfrm>
            <a:off x="6084888" y="3141663"/>
            <a:ext cx="6492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375" name="Text Box 255"/>
          <p:cNvSpPr txBox="1"/>
          <p:nvPr/>
        </p:nvSpPr>
        <p:spPr>
          <a:xfrm>
            <a:off x="7307263" y="3141663"/>
            <a:ext cx="6492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376" name="Text Box 256"/>
          <p:cNvSpPr txBox="1"/>
          <p:nvPr/>
        </p:nvSpPr>
        <p:spPr>
          <a:xfrm>
            <a:off x="4786313" y="3644900"/>
            <a:ext cx="8651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143</a:t>
            </a:r>
          </a:p>
        </p:txBody>
      </p:sp>
      <p:sp>
        <p:nvSpPr>
          <p:cNvPr id="5377" name="Text Box 257"/>
          <p:cNvSpPr txBox="1"/>
          <p:nvPr/>
        </p:nvSpPr>
        <p:spPr>
          <a:xfrm>
            <a:off x="6011863" y="3644900"/>
            <a:ext cx="8651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192</a:t>
            </a:r>
          </a:p>
        </p:txBody>
      </p:sp>
      <p:sp>
        <p:nvSpPr>
          <p:cNvPr id="5378" name="Text Box 258"/>
          <p:cNvSpPr txBox="1"/>
          <p:nvPr/>
        </p:nvSpPr>
        <p:spPr>
          <a:xfrm>
            <a:off x="7235825" y="3619500"/>
            <a:ext cx="8651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196</a:t>
            </a:r>
          </a:p>
        </p:txBody>
      </p:sp>
      <p:sp>
        <p:nvSpPr>
          <p:cNvPr id="5380" name="Text Box 260"/>
          <p:cNvSpPr txBox="1"/>
          <p:nvPr/>
        </p:nvSpPr>
        <p:spPr>
          <a:xfrm>
            <a:off x="3778250" y="4149725"/>
            <a:ext cx="649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hlink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381" name="Text Box 261"/>
          <p:cNvSpPr txBox="1"/>
          <p:nvPr/>
        </p:nvSpPr>
        <p:spPr>
          <a:xfrm>
            <a:off x="4930775" y="4124325"/>
            <a:ext cx="649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hlink"/>
                </a:solidFill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5382" name="Text Box 262"/>
          <p:cNvSpPr txBox="1"/>
          <p:nvPr/>
        </p:nvSpPr>
        <p:spPr>
          <a:xfrm>
            <a:off x="6084888" y="4124325"/>
            <a:ext cx="6492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hlink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5383" name="Text Box 263"/>
          <p:cNvSpPr txBox="1"/>
          <p:nvPr/>
        </p:nvSpPr>
        <p:spPr>
          <a:xfrm>
            <a:off x="7378700" y="4124325"/>
            <a:ext cx="649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hlink"/>
                </a:solidFill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384" name="Text Box 264"/>
          <p:cNvSpPr txBox="1"/>
          <p:nvPr/>
        </p:nvSpPr>
        <p:spPr>
          <a:xfrm>
            <a:off x="1258888" y="4941888"/>
            <a:ext cx="50419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charset="0"/>
              </a:rPr>
              <a:t>你还想提出什么问题？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9" grpId="0"/>
      <p:bldP spid="5358" grpId="0"/>
      <p:bldP spid="5359" grpId="0"/>
      <p:bldP spid="5360" grpId="0"/>
      <p:bldP spid="5361" grpId="0"/>
      <p:bldP spid="5363" grpId="0"/>
      <p:bldP spid="5365" grpId="0"/>
      <p:bldP spid="5368" grpId="0"/>
      <p:bldP spid="5371" grpId="0"/>
      <p:bldP spid="5372" grpId="0"/>
      <p:bldP spid="5373" grpId="0"/>
      <p:bldP spid="5374" grpId="0"/>
      <p:bldP spid="5375" grpId="0"/>
      <p:bldP spid="5376" grpId="0"/>
      <p:bldP spid="5377" grpId="0"/>
      <p:bldP spid="5378" grpId="0"/>
      <p:bldP spid="5380" grpId="0"/>
      <p:bldP spid="5381" grpId="0"/>
      <p:bldP spid="5382" grpId="0"/>
      <p:bldP spid="5383" grpId="0"/>
      <p:bldP spid="53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s知识应用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1725613" cy="4921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6693" name="Group 69"/>
          <p:cNvGrpSpPr/>
          <p:nvPr/>
        </p:nvGrpSpPr>
        <p:grpSpPr>
          <a:xfrm>
            <a:off x="612775" y="1557338"/>
            <a:ext cx="7129463" cy="1158875"/>
            <a:chOff x="386" y="981"/>
            <a:chExt cx="4491" cy="730"/>
          </a:xfrm>
        </p:grpSpPr>
        <p:sp>
          <p:nvSpPr>
            <p:cNvPr id="21546" name="Text Box 56"/>
            <p:cNvSpPr txBox="1"/>
            <p:nvPr/>
          </p:nvSpPr>
          <p:spPr>
            <a:xfrm>
              <a:off x="386" y="981"/>
              <a:ext cx="4491" cy="7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r>
                <a:rPr lang="en-US" altLang="zh-CN" dirty="0">
                  <a:latin typeface="楷体_GB2312" pitchFamily="49" charset="-122"/>
                </a:rPr>
                <a:t>    </a:t>
              </a:r>
              <a:r>
                <a:rPr lang="zh-CN" altLang="en-US" dirty="0">
                  <a:latin typeface="楷体_GB2312" pitchFamily="49" charset="-122"/>
                </a:rPr>
                <a:t>先说出每道题的商是几位数，再在             里填上商。</a:t>
              </a:r>
            </a:p>
          </p:txBody>
        </p:sp>
        <p:sp>
          <p:nvSpPr>
            <p:cNvPr id="21547" name="Rectangle 57"/>
            <p:cNvSpPr/>
            <p:nvPr/>
          </p:nvSpPr>
          <p:spPr>
            <a:xfrm>
              <a:off x="4332" y="1117"/>
              <a:ext cx="453" cy="227"/>
            </a:xfrm>
            <a:prstGeom prst="rect">
              <a:avLst/>
            </a:pr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</p:grpSp>
      <p:grpSp>
        <p:nvGrpSpPr>
          <p:cNvPr id="26725" name="Group 101"/>
          <p:cNvGrpSpPr/>
          <p:nvPr/>
        </p:nvGrpSpPr>
        <p:grpSpPr>
          <a:xfrm>
            <a:off x="827088" y="3286125"/>
            <a:ext cx="1223962" cy="2303463"/>
            <a:chOff x="521" y="2070"/>
            <a:chExt cx="771" cy="1451"/>
          </a:xfrm>
        </p:grpSpPr>
        <p:sp>
          <p:nvSpPr>
            <p:cNvPr id="21541" name="AutoShape 59"/>
            <p:cNvSpPr/>
            <p:nvPr/>
          </p:nvSpPr>
          <p:spPr>
            <a:xfrm>
              <a:off x="521" y="2070"/>
              <a:ext cx="771" cy="1451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6078"/>
              </a:srgb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21542" name="Text Box 64"/>
            <p:cNvSpPr txBox="1"/>
            <p:nvPr/>
          </p:nvSpPr>
          <p:spPr>
            <a:xfrm>
              <a:off x="612" y="2151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charset="0"/>
                </a:rPr>
                <a:t>144</a:t>
              </a:r>
            </a:p>
          </p:txBody>
        </p:sp>
        <p:sp>
          <p:nvSpPr>
            <p:cNvPr id="21543" name="Text Box 65"/>
            <p:cNvSpPr txBox="1"/>
            <p:nvPr/>
          </p:nvSpPr>
          <p:spPr>
            <a:xfrm>
              <a:off x="612" y="2468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charset="0"/>
                </a:rPr>
                <a:t>312</a:t>
              </a:r>
            </a:p>
          </p:txBody>
        </p:sp>
        <p:sp>
          <p:nvSpPr>
            <p:cNvPr id="21544" name="Text Box 66"/>
            <p:cNvSpPr txBox="1"/>
            <p:nvPr/>
          </p:nvSpPr>
          <p:spPr>
            <a:xfrm>
              <a:off x="612" y="2786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charset="0"/>
                </a:rPr>
                <a:t>720</a:t>
              </a:r>
            </a:p>
          </p:txBody>
        </p:sp>
        <p:sp>
          <p:nvSpPr>
            <p:cNvPr id="21545" name="Text Box 67"/>
            <p:cNvSpPr txBox="1"/>
            <p:nvPr/>
          </p:nvSpPr>
          <p:spPr>
            <a:xfrm>
              <a:off x="612" y="3103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charset="0"/>
                </a:rPr>
                <a:t>168</a:t>
              </a:r>
            </a:p>
          </p:txBody>
        </p:sp>
      </p:grpSp>
      <p:grpSp>
        <p:nvGrpSpPr>
          <p:cNvPr id="26726" name="Group 102"/>
          <p:cNvGrpSpPr/>
          <p:nvPr/>
        </p:nvGrpSpPr>
        <p:grpSpPr>
          <a:xfrm>
            <a:off x="3132138" y="3286125"/>
            <a:ext cx="1223962" cy="2303463"/>
            <a:chOff x="1973" y="2070"/>
            <a:chExt cx="771" cy="1451"/>
          </a:xfrm>
        </p:grpSpPr>
        <p:sp>
          <p:nvSpPr>
            <p:cNvPr id="21536" name="AutoShape 60"/>
            <p:cNvSpPr/>
            <p:nvPr/>
          </p:nvSpPr>
          <p:spPr>
            <a:xfrm>
              <a:off x="1973" y="2070"/>
              <a:ext cx="771" cy="1451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6078"/>
              </a:srgb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21537" name="Rectangle 68"/>
            <p:cNvSpPr/>
            <p:nvPr/>
          </p:nvSpPr>
          <p:spPr>
            <a:xfrm>
              <a:off x="2155" y="2206"/>
              <a:ext cx="453" cy="227"/>
            </a:xfrm>
            <a:prstGeom prst="rect">
              <a:avLst/>
            </a:pr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21538" name="Rectangle 70"/>
            <p:cNvSpPr/>
            <p:nvPr/>
          </p:nvSpPr>
          <p:spPr>
            <a:xfrm>
              <a:off x="2155" y="2523"/>
              <a:ext cx="453" cy="227"/>
            </a:xfrm>
            <a:prstGeom prst="rect">
              <a:avLst/>
            </a:pr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21539" name="Rectangle 71"/>
            <p:cNvSpPr/>
            <p:nvPr/>
          </p:nvSpPr>
          <p:spPr>
            <a:xfrm>
              <a:off x="2154" y="2840"/>
              <a:ext cx="453" cy="227"/>
            </a:xfrm>
            <a:prstGeom prst="rect">
              <a:avLst/>
            </a:pr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21540" name="Rectangle 72"/>
            <p:cNvSpPr/>
            <p:nvPr/>
          </p:nvSpPr>
          <p:spPr>
            <a:xfrm>
              <a:off x="2154" y="3158"/>
              <a:ext cx="453" cy="227"/>
            </a:xfrm>
            <a:prstGeom prst="rect">
              <a:avLst/>
            </a:pr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</p:grpSp>
      <p:grpSp>
        <p:nvGrpSpPr>
          <p:cNvPr id="26732" name="Group 108"/>
          <p:cNvGrpSpPr/>
          <p:nvPr/>
        </p:nvGrpSpPr>
        <p:grpSpPr>
          <a:xfrm>
            <a:off x="7380288" y="3286125"/>
            <a:ext cx="1223962" cy="2303463"/>
            <a:chOff x="4649" y="2070"/>
            <a:chExt cx="771" cy="1451"/>
          </a:xfrm>
        </p:grpSpPr>
        <p:sp>
          <p:nvSpPr>
            <p:cNvPr id="21531" name="AutoShape 62"/>
            <p:cNvSpPr/>
            <p:nvPr/>
          </p:nvSpPr>
          <p:spPr>
            <a:xfrm>
              <a:off x="4649" y="2070"/>
              <a:ext cx="771" cy="1451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6078"/>
              </a:srgb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21532" name="Rectangle 81"/>
            <p:cNvSpPr/>
            <p:nvPr/>
          </p:nvSpPr>
          <p:spPr>
            <a:xfrm>
              <a:off x="4831" y="2205"/>
              <a:ext cx="453" cy="227"/>
            </a:xfrm>
            <a:prstGeom prst="rect">
              <a:avLst/>
            </a:pr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21533" name="Rectangle 82"/>
            <p:cNvSpPr/>
            <p:nvPr/>
          </p:nvSpPr>
          <p:spPr>
            <a:xfrm>
              <a:off x="4831" y="2522"/>
              <a:ext cx="453" cy="227"/>
            </a:xfrm>
            <a:prstGeom prst="rect">
              <a:avLst/>
            </a:pr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21534" name="Rectangle 83"/>
            <p:cNvSpPr/>
            <p:nvPr/>
          </p:nvSpPr>
          <p:spPr>
            <a:xfrm>
              <a:off x="4830" y="2839"/>
              <a:ext cx="453" cy="227"/>
            </a:xfrm>
            <a:prstGeom prst="rect">
              <a:avLst/>
            </a:pr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21535" name="Rectangle 84"/>
            <p:cNvSpPr/>
            <p:nvPr/>
          </p:nvSpPr>
          <p:spPr>
            <a:xfrm>
              <a:off x="4830" y="3157"/>
              <a:ext cx="453" cy="227"/>
            </a:xfrm>
            <a:prstGeom prst="rect">
              <a:avLst/>
            </a:prstGeom>
            <a:noFill/>
            <a:ln w="222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</p:grpSp>
      <p:grpSp>
        <p:nvGrpSpPr>
          <p:cNvPr id="26731" name="Group 107"/>
          <p:cNvGrpSpPr/>
          <p:nvPr/>
        </p:nvGrpSpPr>
        <p:grpSpPr>
          <a:xfrm>
            <a:off x="5076825" y="3286125"/>
            <a:ext cx="1223963" cy="2303463"/>
            <a:chOff x="3198" y="2070"/>
            <a:chExt cx="771" cy="1451"/>
          </a:xfrm>
        </p:grpSpPr>
        <p:sp>
          <p:nvSpPr>
            <p:cNvPr id="21526" name="AutoShape 61"/>
            <p:cNvSpPr/>
            <p:nvPr/>
          </p:nvSpPr>
          <p:spPr>
            <a:xfrm>
              <a:off x="3198" y="2070"/>
              <a:ext cx="771" cy="1451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6078"/>
              </a:srgb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21527" name="Text Box 85"/>
            <p:cNvSpPr txBox="1"/>
            <p:nvPr/>
          </p:nvSpPr>
          <p:spPr>
            <a:xfrm>
              <a:off x="3334" y="2151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charset="0"/>
                </a:rPr>
                <a:t>126</a:t>
              </a:r>
            </a:p>
          </p:txBody>
        </p:sp>
        <p:sp>
          <p:nvSpPr>
            <p:cNvPr id="21528" name="Text Box 86"/>
            <p:cNvSpPr txBox="1"/>
            <p:nvPr/>
          </p:nvSpPr>
          <p:spPr>
            <a:xfrm>
              <a:off x="3334" y="2468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charset="0"/>
                </a:rPr>
                <a:t>414</a:t>
              </a:r>
            </a:p>
          </p:txBody>
        </p:sp>
        <p:sp>
          <p:nvSpPr>
            <p:cNvPr id="21529" name="Text Box 87"/>
            <p:cNvSpPr txBox="1"/>
            <p:nvPr/>
          </p:nvSpPr>
          <p:spPr>
            <a:xfrm>
              <a:off x="3334" y="2786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charset="0"/>
                </a:rPr>
                <a:t>162</a:t>
              </a:r>
            </a:p>
          </p:txBody>
        </p:sp>
        <p:sp>
          <p:nvSpPr>
            <p:cNvPr id="21530" name="Text Box 88"/>
            <p:cNvSpPr txBox="1"/>
            <p:nvPr/>
          </p:nvSpPr>
          <p:spPr>
            <a:xfrm>
              <a:off x="3334" y="3103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charset="0"/>
                </a:rPr>
                <a:t>288</a:t>
              </a:r>
            </a:p>
          </p:txBody>
        </p:sp>
      </p:grpSp>
      <p:grpSp>
        <p:nvGrpSpPr>
          <p:cNvPr id="26733" name="Group 109"/>
          <p:cNvGrpSpPr/>
          <p:nvPr/>
        </p:nvGrpSpPr>
        <p:grpSpPr>
          <a:xfrm>
            <a:off x="1690688" y="3197225"/>
            <a:ext cx="1657350" cy="519113"/>
            <a:chOff x="1065" y="2014"/>
            <a:chExt cx="1044" cy="327"/>
          </a:xfrm>
        </p:grpSpPr>
        <p:sp>
          <p:nvSpPr>
            <p:cNvPr id="21524" name="Line 89"/>
            <p:cNvSpPr/>
            <p:nvPr/>
          </p:nvSpPr>
          <p:spPr>
            <a:xfrm>
              <a:off x="1065" y="2296"/>
              <a:ext cx="1044" cy="0"/>
            </a:xfrm>
            <a:prstGeom prst="line">
              <a:avLst/>
            </a:prstGeom>
            <a:ln w="9525" cap="flat" cmpd="sng">
              <a:solidFill>
                <a:schemeClr val="hlink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5" name="Text Box 90"/>
            <p:cNvSpPr txBox="1"/>
            <p:nvPr/>
          </p:nvSpPr>
          <p:spPr>
            <a:xfrm>
              <a:off x="1292" y="2014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charset="0"/>
                </a:rPr>
                <a:t>÷24</a:t>
              </a:r>
            </a:p>
          </p:txBody>
        </p:sp>
      </p:grpSp>
      <p:grpSp>
        <p:nvGrpSpPr>
          <p:cNvPr id="26734" name="Group 110"/>
          <p:cNvGrpSpPr/>
          <p:nvPr/>
        </p:nvGrpSpPr>
        <p:grpSpPr>
          <a:xfrm>
            <a:off x="5938838" y="3213100"/>
            <a:ext cx="1657350" cy="519113"/>
            <a:chOff x="3741" y="2024"/>
            <a:chExt cx="1044" cy="327"/>
          </a:xfrm>
        </p:grpSpPr>
        <p:sp>
          <p:nvSpPr>
            <p:cNvPr id="21522" name="Line 91"/>
            <p:cNvSpPr/>
            <p:nvPr/>
          </p:nvSpPr>
          <p:spPr>
            <a:xfrm>
              <a:off x="3741" y="2306"/>
              <a:ext cx="1044" cy="0"/>
            </a:xfrm>
            <a:prstGeom prst="line">
              <a:avLst/>
            </a:prstGeom>
            <a:ln w="9525" cap="flat" cmpd="sng">
              <a:solidFill>
                <a:schemeClr val="hlink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Text Box 92"/>
            <p:cNvSpPr txBox="1"/>
            <p:nvPr/>
          </p:nvSpPr>
          <p:spPr>
            <a:xfrm>
              <a:off x="3968" y="2024"/>
              <a:ext cx="63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charset="0"/>
                </a:rPr>
                <a:t>÷18</a:t>
              </a:r>
            </a:p>
          </p:txBody>
        </p:sp>
      </p:grpSp>
      <p:sp>
        <p:nvSpPr>
          <p:cNvPr id="26727" name="Text Box 103"/>
          <p:cNvSpPr txBox="1"/>
          <p:nvPr/>
        </p:nvSpPr>
        <p:spPr>
          <a:xfrm>
            <a:off x="3565525" y="4926013"/>
            <a:ext cx="5746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hlink"/>
                </a:solidFill>
                <a:latin typeface="Times New Roman" panose="02020603050405020304" charset="0"/>
              </a:rPr>
              <a:t>7</a:t>
            </a:r>
          </a:p>
        </p:txBody>
      </p:sp>
      <p:sp>
        <p:nvSpPr>
          <p:cNvPr id="26728" name="Text Box 104"/>
          <p:cNvSpPr txBox="1"/>
          <p:nvPr/>
        </p:nvSpPr>
        <p:spPr>
          <a:xfrm>
            <a:off x="3492500" y="3917950"/>
            <a:ext cx="5746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hlink"/>
                </a:solidFill>
                <a:latin typeface="Times New Roman" panose="02020603050405020304" charset="0"/>
              </a:rPr>
              <a:t>13</a:t>
            </a:r>
          </a:p>
        </p:txBody>
      </p:sp>
      <p:sp>
        <p:nvSpPr>
          <p:cNvPr id="26729" name="Text Box 105"/>
          <p:cNvSpPr txBox="1"/>
          <p:nvPr/>
        </p:nvSpPr>
        <p:spPr>
          <a:xfrm>
            <a:off x="3492500" y="4422775"/>
            <a:ext cx="5746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hlink"/>
                </a:solidFill>
                <a:latin typeface="Times New Roman" panose="02020603050405020304" charset="0"/>
              </a:rPr>
              <a:t>30</a:t>
            </a:r>
          </a:p>
        </p:txBody>
      </p:sp>
      <p:sp>
        <p:nvSpPr>
          <p:cNvPr id="26730" name="Text Box 106"/>
          <p:cNvSpPr txBox="1"/>
          <p:nvPr/>
        </p:nvSpPr>
        <p:spPr>
          <a:xfrm>
            <a:off x="3565525" y="3414713"/>
            <a:ext cx="5746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hlink"/>
                </a:solidFill>
                <a:latin typeface="Times New Roman" panose="02020603050405020304" charset="0"/>
              </a:rPr>
              <a:t>6</a:t>
            </a:r>
          </a:p>
        </p:txBody>
      </p:sp>
      <p:sp>
        <p:nvSpPr>
          <p:cNvPr id="26735" name="Text Box 111"/>
          <p:cNvSpPr txBox="1"/>
          <p:nvPr/>
        </p:nvSpPr>
        <p:spPr>
          <a:xfrm>
            <a:off x="7813675" y="3414713"/>
            <a:ext cx="5746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hlink"/>
                </a:solidFill>
                <a:latin typeface="Times New Roman" panose="02020603050405020304" charset="0"/>
              </a:rPr>
              <a:t>7</a:t>
            </a:r>
          </a:p>
        </p:txBody>
      </p:sp>
      <p:sp>
        <p:nvSpPr>
          <p:cNvPr id="26736" name="Text Box 112"/>
          <p:cNvSpPr txBox="1"/>
          <p:nvPr/>
        </p:nvSpPr>
        <p:spPr>
          <a:xfrm>
            <a:off x="7742238" y="3933825"/>
            <a:ext cx="5746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hlink"/>
                </a:solidFill>
                <a:latin typeface="Times New Roman" panose="02020603050405020304" charset="0"/>
              </a:rPr>
              <a:t>23</a:t>
            </a:r>
          </a:p>
        </p:txBody>
      </p:sp>
      <p:sp>
        <p:nvSpPr>
          <p:cNvPr id="26737" name="Text Box 113"/>
          <p:cNvSpPr txBox="1"/>
          <p:nvPr/>
        </p:nvSpPr>
        <p:spPr>
          <a:xfrm>
            <a:off x="7812088" y="4422775"/>
            <a:ext cx="5746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hlink"/>
                </a:solidFill>
                <a:latin typeface="Times New Roman" panose="02020603050405020304" charset="0"/>
              </a:rPr>
              <a:t>9</a:t>
            </a:r>
          </a:p>
        </p:txBody>
      </p:sp>
      <p:sp>
        <p:nvSpPr>
          <p:cNvPr id="26738" name="Text Box 114"/>
          <p:cNvSpPr txBox="1"/>
          <p:nvPr/>
        </p:nvSpPr>
        <p:spPr>
          <a:xfrm>
            <a:off x="7740650" y="4926013"/>
            <a:ext cx="5746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hlink"/>
                </a:solidFill>
                <a:latin typeface="Times New Roman" panose="02020603050405020304" charset="0"/>
              </a:rPr>
              <a:t>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" grpId="0"/>
      <p:bldP spid="26728" grpId="0"/>
      <p:bldP spid="26729" grpId="0"/>
      <p:bldP spid="26730" grpId="0"/>
      <p:bldP spid="26735" grpId="0"/>
      <p:bldP spid="26736" grpId="0"/>
      <p:bldP spid="26737" grpId="0"/>
      <p:bldP spid="267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026" descr="ds知识应用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1725613" cy="492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92" name="Text Box 1068"/>
          <p:cNvSpPr txBox="1"/>
          <p:nvPr/>
        </p:nvSpPr>
        <p:spPr>
          <a:xfrm>
            <a:off x="971550" y="1628775"/>
            <a:ext cx="7345363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楷体_GB2312" pitchFamily="49" charset="-122"/>
              </a:rPr>
              <a:t>    </a:t>
            </a:r>
            <a:r>
              <a:rPr lang="zh-CN" altLang="en-US" dirty="0">
                <a:latin typeface="楷体_GB2312" pitchFamily="49" charset="-122"/>
              </a:rPr>
              <a:t>王平家距外婆家有</a:t>
            </a:r>
            <a:r>
              <a:rPr lang="en-US" altLang="zh-CN" dirty="0">
                <a:latin typeface="楷体_GB2312" pitchFamily="49" charset="-122"/>
              </a:rPr>
              <a:t>252</a:t>
            </a:r>
            <a:r>
              <a:rPr lang="zh-CN" altLang="en-US" dirty="0">
                <a:latin typeface="楷体_GB2312" pitchFamily="49" charset="-122"/>
              </a:rPr>
              <a:t>千米，暑假他做了一个调查，请帮王平把表填完整。</a:t>
            </a:r>
          </a:p>
        </p:txBody>
      </p:sp>
      <p:graphicFrame>
        <p:nvGraphicFramePr>
          <p:cNvPr id="27732" name="Group 1108"/>
          <p:cNvGraphicFramePr>
            <a:graphicFrameLocks noGrp="1"/>
          </p:cNvGraphicFramePr>
          <p:nvPr/>
        </p:nvGraphicFramePr>
        <p:xfrm>
          <a:off x="900113" y="2997200"/>
          <a:ext cx="7416800" cy="1554163"/>
        </p:xfrm>
        <a:graphic>
          <a:graphicData uri="http://schemas.openxmlformats.org/drawingml/2006/table">
            <a:tbl>
              <a:tblPr/>
              <a:tblGrid>
                <a:gridCol w="2735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7743" name="Group 1119"/>
          <p:cNvGrpSpPr/>
          <p:nvPr/>
        </p:nvGrpSpPr>
        <p:grpSpPr>
          <a:xfrm>
            <a:off x="827088" y="2997200"/>
            <a:ext cx="7632700" cy="1536700"/>
            <a:chOff x="521" y="1888"/>
            <a:chExt cx="4808" cy="968"/>
          </a:xfrm>
        </p:grpSpPr>
        <p:sp>
          <p:nvSpPr>
            <p:cNvPr id="22558" name="Text Box 1102"/>
            <p:cNvSpPr txBox="1"/>
            <p:nvPr/>
          </p:nvSpPr>
          <p:spPr>
            <a:xfrm>
              <a:off x="1156" y="2205"/>
              <a:ext cx="68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charset="0"/>
                </a:rPr>
                <a:t>速度</a:t>
              </a:r>
            </a:p>
          </p:txBody>
        </p:sp>
        <p:sp>
          <p:nvSpPr>
            <p:cNvPr id="22559" name="Text Box 1103"/>
            <p:cNvSpPr txBox="1"/>
            <p:nvPr/>
          </p:nvSpPr>
          <p:spPr>
            <a:xfrm>
              <a:off x="521" y="2568"/>
              <a:ext cx="190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charset="0"/>
                </a:rPr>
                <a:t>行</a:t>
              </a:r>
              <a:r>
                <a:rPr lang="en-US" altLang="zh-CN" sz="2400" dirty="0">
                  <a:latin typeface="Times New Roman" panose="02020603050405020304" charset="0"/>
                </a:rPr>
                <a:t>252</a:t>
              </a:r>
              <a:r>
                <a:rPr lang="zh-CN" altLang="en-US" sz="2400" dirty="0">
                  <a:latin typeface="Times New Roman" panose="02020603050405020304" charset="0"/>
                </a:rPr>
                <a:t>千米用的时间</a:t>
              </a:r>
            </a:p>
          </p:txBody>
        </p:sp>
        <p:sp>
          <p:nvSpPr>
            <p:cNvPr id="22560" name="Text Box 1109"/>
            <p:cNvSpPr txBox="1"/>
            <p:nvPr/>
          </p:nvSpPr>
          <p:spPr>
            <a:xfrm>
              <a:off x="2336" y="1888"/>
              <a:ext cx="117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charset="0"/>
                </a:rPr>
                <a:t>公共汽车</a:t>
              </a:r>
            </a:p>
          </p:txBody>
        </p:sp>
        <p:sp>
          <p:nvSpPr>
            <p:cNvPr id="22561" name="Text Box 1110"/>
            <p:cNvSpPr txBox="1"/>
            <p:nvPr/>
          </p:nvSpPr>
          <p:spPr>
            <a:xfrm>
              <a:off x="3379" y="1888"/>
              <a:ext cx="86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charset="0"/>
                </a:rPr>
                <a:t>小汽车</a:t>
              </a:r>
            </a:p>
          </p:txBody>
        </p:sp>
        <p:sp>
          <p:nvSpPr>
            <p:cNvPr id="22562" name="Text Box 1111"/>
            <p:cNvSpPr txBox="1"/>
            <p:nvPr/>
          </p:nvSpPr>
          <p:spPr>
            <a:xfrm>
              <a:off x="4513" y="1888"/>
              <a:ext cx="6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charset="0"/>
                </a:rPr>
                <a:t>火车</a:t>
              </a:r>
            </a:p>
          </p:txBody>
        </p:sp>
        <p:sp>
          <p:nvSpPr>
            <p:cNvPr id="22563" name="Text Box 1112"/>
            <p:cNvSpPr txBox="1"/>
            <p:nvPr/>
          </p:nvSpPr>
          <p:spPr>
            <a:xfrm>
              <a:off x="2336" y="2205"/>
              <a:ext cx="99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Times New Roman" panose="02020603050405020304" charset="0"/>
                </a:rPr>
                <a:t>42</a:t>
              </a:r>
              <a:r>
                <a:rPr lang="zh-CN" altLang="en-US" sz="2400" dirty="0">
                  <a:latin typeface="Times New Roman" panose="02020603050405020304" charset="0"/>
                </a:rPr>
                <a:t>千米</a:t>
              </a:r>
              <a:r>
                <a:rPr lang="en-US" altLang="zh-CN" sz="2400" dirty="0">
                  <a:latin typeface="Times New Roman" panose="02020603050405020304" charset="0"/>
                </a:rPr>
                <a:t>/</a:t>
              </a:r>
              <a:r>
                <a:rPr lang="zh-CN" altLang="en-US" sz="2400" dirty="0">
                  <a:latin typeface="Times New Roman" panose="02020603050405020304" charset="0"/>
                </a:rPr>
                <a:t>时</a:t>
              </a:r>
            </a:p>
          </p:txBody>
        </p:sp>
        <p:sp>
          <p:nvSpPr>
            <p:cNvPr id="22564" name="Text Box 1113"/>
            <p:cNvSpPr txBox="1"/>
            <p:nvPr/>
          </p:nvSpPr>
          <p:spPr>
            <a:xfrm>
              <a:off x="3333" y="2205"/>
              <a:ext cx="99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Times New Roman" panose="02020603050405020304" charset="0"/>
                </a:rPr>
                <a:t>63</a:t>
              </a:r>
              <a:r>
                <a:rPr lang="zh-CN" altLang="en-US" sz="2400" dirty="0">
                  <a:latin typeface="Times New Roman" panose="02020603050405020304" charset="0"/>
                </a:rPr>
                <a:t>千米</a:t>
              </a:r>
              <a:r>
                <a:rPr lang="en-US" altLang="zh-CN" sz="2400" dirty="0">
                  <a:latin typeface="Times New Roman" panose="02020603050405020304" charset="0"/>
                </a:rPr>
                <a:t>/</a:t>
              </a:r>
              <a:r>
                <a:rPr lang="zh-CN" altLang="en-US" sz="2400" dirty="0">
                  <a:latin typeface="Times New Roman" panose="02020603050405020304" charset="0"/>
                </a:rPr>
                <a:t>时</a:t>
              </a:r>
            </a:p>
          </p:txBody>
        </p:sp>
        <p:sp>
          <p:nvSpPr>
            <p:cNvPr id="22565" name="Text Box 1114"/>
            <p:cNvSpPr txBox="1"/>
            <p:nvPr/>
          </p:nvSpPr>
          <p:spPr>
            <a:xfrm>
              <a:off x="4331" y="2205"/>
              <a:ext cx="99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Times New Roman" panose="02020603050405020304" charset="0"/>
                </a:rPr>
                <a:t>84</a:t>
              </a:r>
              <a:r>
                <a:rPr lang="zh-CN" altLang="en-US" sz="2400" dirty="0">
                  <a:latin typeface="Times New Roman" panose="02020603050405020304" charset="0"/>
                </a:rPr>
                <a:t>千米</a:t>
              </a:r>
              <a:r>
                <a:rPr lang="en-US" altLang="zh-CN" sz="2400" dirty="0">
                  <a:latin typeface="Times New Roman" panose="02020603050405020304" charset="0"/>
                </a:rPr>
                <a:t>/</a:t>
              </a:r>
              <a:r>
                <a:rPr lang="zh-CN" altLang="en-US" sz="2400" dirty="0">
                  <a:latin typeface="Times New Roman" panose="02020603050405020304" charset="0"/>
                </a:rPr>
                <a:t>时</a:t>
              </a:r>
            </a:p>
          </p:txBody>
        </p:sp>
      </p:grpSp>
      <p:sp>
        <p:nvSpPr>
          <p:cNvPr id="27740" name="Text Box 1116"/>
          <p:cNvSpPr txBox="1"/>
          <p:nvPr/>
        </p:nvSpPr>
        <p:spPr>
          <a:xfrm>
            <a:off x="3924300" y="4005263"/>
            <a:ext cx="1079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charset="0"/>
              </a:rPr>
              <a:t>6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charset="0"/>
              </a:rPr>
              <a:t>小时</a:t>
            </a:r>
          </a:p>
        </p:txBody>
      </p:sp>
      <p:sp>
        <p:nvSpPr>
          <p:cNvPr id="27741" name="Text Box 1117"/>
          <p:cNvSpPr txBox="1"/>
          <p:nvPr/>
        </p:nvSpPr>
        <p:spPr>
          <a:xfrm>
            <a:off x="5580063" y="4005263"/>
            <a:ext cx="1079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charset="0"/>
              </a:rPr>
              <a:t>4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charset="0"/>
              </a:rPr>
              <a:t>小时</a:t>
            </a:r>
          </a:p>
        </p:txBody>
      </p:sp>
      <p:sp>
        <p:nvSpPr>
          <p:cNvPr id="27742" name="Text Box 1118"/>
          <p:cNvSpPr txBox="1"/>
          <p:nvPr/>
        </p:nvSpPr>
        <p:spPr>
          <a:xfrm>
            <a:off x="7091363" y="4005263"/>
            <a:ext cx="1079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charset="0"/>
              </a:rPr>
              <a:t>3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charset="0"/>
              </a:rPr>
              <a:t>小时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2" grpId="0"/>
      <p:bldP spid="27740" grpId="0"/>
      <p:bldP spid="27741" grpId="0"/>
      <p:bldP spid="2774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全屏显示(4:3)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华文彩云</vt:lpstr>
      <vt:lpstr>华文中宋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2004-12-04T02:49:41Z</dcterms:created>
  <dcterms:modified xsi:type="dcterms:W3CDTF">2023-01-16T17:30:18Z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BDB02C6243CC4254AC2EEC884C3D4B93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