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黑体" panose="02010609060101010101" pitchFamily="49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B0"/>
    <a:srgbClr val="FF6699"/>
    <a:srgbClr val="0099FF"/>
    <a:srgbClr val="66CCFF"/>
    <a:srgbClr val="0000FF"/>
    <a:srgbClr val="FFE48F"/>
    <a:srgbClr val="FF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790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28BBE80F-189F-4683-B5D0-153359D2306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B76CE8B-3801-4E5C-83C8-9AF25F5D524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FFB0B851-9E49-47A3-9607-D4C30E82E055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95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19C36113-6D5D-4AC5-A638-54D359CAAB95}" type="slidenum">
              <a:rPr lang="zh-CN" altLang="en-US">
                <a:latin typeface="Arial" panose="020B0604020202020204" pitchFamily="34" charset="0"/>
              </a:rPr>
              <a:t>13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DCC3F9-E38F-4422-853D-20D1A2055190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54B1D-9376-4C3B-8F8E-C0BD88FF8CC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06C8BF-3AF2-4FD7-B3F4-B89681A2580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B7464-64D1-4DE5-8B57-3A35AA34E65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CA06E6-3026-4BA7-8B41-BDB5433D446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EEBCC-82F1-4D32-A6C1-9CB46C8ACB5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FC88C-FC89-40E8-96E3-750ACEA934E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DE116-1B63-49BB-8ECA-7949078F446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79619-945E-4E4D-BD2D-C2201387397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C3E78-FA01-40FF-B1DE-BCA8A4DFDBD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A3E75-A023-45BE-A601-21AE47880B5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D4C25-B924-4588-86DE-73D48AD010E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F5621-D5D9-49C5-BB05-37F2CD2027A0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EB23-E3A4-4945-9D8C-1B31F988BDE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94FA6-E338-4BE3-93E3-74C3B5A0D7CA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59F3C-18F5-44FB-8EED-8D9A7CA39EF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D09BA-EBA9-4610-B3B7-8C4A2D8A0E2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CE9A6-FC4E-4020-B6A6-1DB726E1D3D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7341A4-E9A8-4B57-9203-5FD0B7CB2DF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FB7F2-C1DB-4FF5-8172-E843E5156B7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AC80610A-4060-413B-86E6-B06BA7AFEAF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CC29BD6-F88C-4D90-B17E-F9C43BD4B2F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副标题 2"/>
          <p:cNvSpPr>
            <a:spLocks noGrp="1"/>
          </p:cNvSpPr>
          <p:nvPr>
            <p:ph type="subTitle" idx="4294967295"/>
          </p:nvPr>
        </p:nvSpPr>
        <p:spPr>
          <a:xfrm>
            <a:off x="1373867" y="2375773"/>
            <a:ext cx="6288088" cy="665162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373867" y="2148262"/>
            <a:ext cx="6288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373867" y="824823"/>
            <a:ext cx="6288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4</a:t>
            </a:r>
          </a:p>
          <a:p>
            <a:pPr algn="ctr" eaLnBrk="1" hangingPunct="1">
              <a:defRPr/>
            </a:pPr>
            <a:r>
              <a:rPr lang="en-US" altLang="zh-CN" sz="48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Don’t 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eat in class.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02133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7995" y="3067423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6275" y="1552575"/>
            <a:ext cx="6492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否定句</a:t>
            </a:r>
          </a:p>
        </p:txBody>
      </p:sp>
      <p:sp>
        <p:nvSpPr>
          <p:cNvPr id="3" name="左大括号 2"/>
          <p:cNvSpPr/>
          <p:nvPr/>
        </p:nvSpPr>
        <p:spPr bwMode="auto">
          <a:xfrm>
            <a:off x="1190625" y="896938"/>
            <a:ext cx="311150" cy="2328862"/>
          </a:xfrm>
          <a:prstGeom prst="leftBrace">
            <a:avLst>
              <a:gd name="adj1" fmla="val 8316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92250" y="587375"/>
            <a:ext cx="38068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Don’t +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行为动词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+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其他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98600" y="1704975"/>
            <a:ext cx="28003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Don’t + be +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其他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55750" y="2917825"/>
            <a:ext cx="21828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No + n./v.-ing.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73200" y="1127125"/>
            <a:ext cx="72913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 Don’t play computer games.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不要玩电脑游戏。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60500" y="2306638"/>
            <a:ext cx="5880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Don’t be late again.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不要再迟到。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92250" y="3459163"/>
            <a:ext cx="58801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No photos.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不许拍照。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No swimming.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不许游泳。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9913" y="793750"/>
            <a:ext cx="24447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3.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祈使句的用法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698625" y="1517650"/>
            <a:ext cx="57372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主语是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you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常省去，动词原形开头记。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否定形式要注意，句首要把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don’t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加。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要讲客气用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please,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句首、句末没关系。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1"/>
          <p:cNvSpPr txBox="1">
            <a:spLocks noChangeArrowheads="1"/>
          </p:cNvSpPr>
          <p:nvPr/>
        </p:nvSpPr>
        <p:spPr bwMode="auto">
          <a:xfrm>
            <a:off x="2562225" y="534988"/>
            <a:ext cx="38560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情态动词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must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have to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5638" y="1027113"/>
            <a:ext cx="34829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1.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情态动词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must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的用法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1300" y="1604963"/>
            <a:ext cx="86264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(1)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表示有做某一个动作的必要和义务，它的意思是“必须、应该”。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7850" y="2674938"/>
            <a:ext cx="38115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你必须做你的作业。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170363" y="2670175"/>
            <a:ext cx="43926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You must do your homework.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1300" y="3260725"/>
            <a:ext cx="84883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(2)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表示有很大把握的判断或者推测，它的意思是“一定、准是”。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800" y="1776413"/>
            <a:ext cx="84455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(3)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以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must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开头的一般疑问句，它的否定回答用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needn’t 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不必要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),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不用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mustn’t(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不允许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 ,mustn’t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常用于否定句中，表示“不允许，禁止”。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6288" y="715963"/>
            <a:ext cx="573881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那个高个子男人一定是你的爸爸。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The tall man must be your father.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8825" y="3363913"/>
            <a:ext cx="53482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你的车不允许停在这儿。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You mustn’t park your car here.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108549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2025" y="2813050"/>
            <a:ext cx="184785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0388" y="655638"/>
            <a:ext cx="38084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情态动词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have to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的用法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95275" y="1198563"/>
            <a:ext cx="84264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have to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表示客观需要做的事情，意思是“必须，不得不”。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54013" y="2268538"/>
            <a:ext cx="84185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(1)have to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后接动词原形，意为“必须做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；不得不做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……”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。 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71538" y="3433763"/>
            <a:ext cx="33940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我不得不离开了。</a:t>
            </a:r>
          </a:p>
        </p:txBody>
      </p:sp>
      <p:sp>
        <p:nvSpPr>
          <p:cNvPr id="15366" name="矩形 7"/>
          <p:cNvSpPr>
            <a:spLocks noChangeArrowheads="1"/>
          </p:cNvSpPr>
          <p:nvPr/>
        </p:nvSpPr>
        <p:spPr bwMode="auto">
          <a:xfrm>
            <a:off x="4202113" y="3498850"/>
            <a:ext cx="2397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 have to leave.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/>
      <p:bldP spid="15364" grpId="0"/>
      <p:bldP spid="15365" grpId="0"/>
      <p:bldP spid="153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9413" y="741363"/>
            <a:ext cx="83423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(2)have to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有人称、数和时态的变化，其第三人称单数形式为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has to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1475" y="1846263"/>
            <a:ext cx="33940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她不得不做作业。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779838" y="1903413"/>
            <a:ext cx="4310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She has to do her homework.</a:t>
            </a: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1950" y="2459038"/>
            <a:ext cx="83851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(3)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含有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have to, has to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的句子变疑问句或否定句需分别借助助动词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do, does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9413" y="3597275"/>
            <a:ext cx="33940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他们必须早起吗？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727450" y="3594100"/>
            <a:ext cx="44148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 they have to get up early? 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3950" y="447675"/>
            <a:ext cx="6053138" cy="6524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Write the rules for the school library.</a:t>
            </a:r>
          </a:p>
        </p:txBody>
      </p:sp>
      <p:grpSp>
        <p:nvGrpSpPr>
          <p:cNvPr id="112643" name="组合 4"/>
          <p:cNvGrpSpPr/>
          <p:nvPr/>
        </p:nvGrpSpPr>
        <p:grpSpPr bwMode="auto">
          <a:xfrm>
            <a:off x="466725" y="50323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1264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501775" y="1100138"/>
            <a:ext cx="6316663" cy="1189037"/>
            <a:chOff x="810883" y="1358570"/>
            <a:chExt cx="6317590" cy="1189906"/>
          </a:xfrm>
        </p:grpSpPr>
        <p:pic>
          <p:nvPicPr>
            <p:cNvPr id="112647" name="Picture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10883" y="1358570"/>
              <a:ext cx="1371600" cy="1048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48" name="Picture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37758" y="1397479"/>
              <a:ext cx="1423359" cy="115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49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02061" y="1371605"/>
              <a:ext cx="1426412" cy="1168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50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045788" y="1407457"/>
              <a:ext cx="1328468" cy="1094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组合 12"/>
          <p:cNvGrpSpPr/>
          <p:nvPr/>
        </p:nvGrpSpPr>
        <p:grpSpPr bwMode="auto">
          <a:xfrm>
            <a:off x="595313" y="2441575"/>
            <a:ext cx="7548562" cy="2303463"/>
            <a:chOff x="595221" y="2441275"/>
            <a:chExt cx="7548115" cy="2303254"/>
          </a:xfrm>
        </p:grpSpPr>
        <p:sp>
          <p:nvSpPr>
            <p:cNvPr id="6" name="同侧圆角矩形 5"/>
            <p:cNvSpPr/>
            <p:nvPr/>
          </p:nvSpPr>
          <p:spPr>
            <a:xfrm>
              <a:off x="595221" y="2441275"/>
              <a:ext cx="7548115" cy="2303254"/>
            </a:xfrm>
            <a:prstGeom prst="round2Same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600" b="1" dirty="0">
                <a:latin typeface="+mj-lt"/>
              </a:endParaRPr>
            </a:p>
          </p:txBody>
        </p:sp>
        <p:sp>
          <p:nvSpPr>
            <p:cNvPr id="112653" name="矩形 10"/>
            <p:cNvSpPr>
              <a:spLocks noChangeArrowheads="1"/>
            </p:cNvSpPr>
            <p:nvPr/>
          </p:nvSpPr>
          <p:spPr bwMode="auto">
            <a:xfrm>
              <a:off x="3172727" y="2627446"/>
              <a:ext cx="2194703" cy="49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Library Rules</a:t>
              </a:r>
              <a:endPara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9045" y="3114314"/>
              <a:ext cx="7256033" cy="12206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altLang="zh-CN" sz="2600" b="1" dirty="0">
                  <a:latin typeface="+mj-lt"/>
                </a:rPr>
                <a:t>1.__________________     2.__________________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altLang="zh-CN" sz="2600" b="1" dirty="0">
                  <a:latin typeface="+mj-lt"/>
                </a:rPr>
                <a:t>3.__________________     4.__________________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20775" y="3243263"/>
            <a:ext cx="163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Don’t talk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32338" y="3240088"/>
            <a:ext cx="27813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Don’t eat or drink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89025" y="3841750"/>
            <a:ext cx="3121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Don’t listen to music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35513" y="3803650"/>
            <a:ext cx="27225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Don’t take photos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3950" y="681038"/>
            <a:ext cx="76835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Use the words to make questions about the rules. Then write answers according to your school.</a:t>
            </a:r>
          </a:p>
        </p:txBody>
      </p:sp>
      <p:grpSp>
        <p:nvGrpSpPr>
          <p:cNvPr id="113667" name="组合 4"/>
          <p:cNvGrpSpPr/>
          <p:nvPr/>
        </p:nvGrpSpPr>
        <p:grpSpPr bwMode="auto">
          <a:xfrm>
            <a:off x="371475" y="83978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13669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" y="1684338"/>
            <a:ext cx="8001000" cy="27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zh-CN" sz="2400" b="1" dirty="0" smtClean="0">
                <a:latin typeface="+mj-lt"/>
              </a:rPr>
              <a:t>Be quiet?   (she/have to /in the library)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latin typeface="+mj-lt"/>
              </a:rPr>
              <a:t>    Q: </a:t>
            </a:r>
            <a:r>
              <a:rPr lang="en-US" altLang="zh-CN" sz="2400" b="1" u="sng" dirty="0" smtClean="0">
                <a:latin typeface="+mj-lt"/>
              </a:rPr>
              <a:t>Does she have to be quiet in the library?  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latin typeface="+mj-lt"/>
              </a:rPr>
              <a:t>    A: </a:t>
            </a:r>
            <a:r>
              <a:rPr lang="en-US" altLang="zh-CN" sz="2400" b="1" u="sng" dirty="0" smtClean="0">
                <a:latin typeface="+mj-lt"/>
              </a:rPr>
              <a:t>Yes, she does.</a:t>
            </a:r>
            <a:r>
              <a:rPr lang="en-US" altLang="zh-CN" sz="2400" b="1" dirty="0" smtClean="0">
                <a:latin typeface="+mj-lt"/>
              </a:rPr>
              <a:t>	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latin typeface="+mj-lt"/>
              </a:rPr>
              <a:t>2. Eat?   (he/have to/in the dinning hall)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latin typeface="+mj-lt"/>
              </a:rPr>
              <a:t>     Q: _________________________________________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latin typeface="+mj-lt"/>
              </a:rPr>
              <a:t>     A: _________________________________________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24227" y="3442108"/>
            <a:ext cx="6561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Does he have to eat in the dining hall?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43037" y="3878444"/>
            <a:ext cx="2704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Yes, he does.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1"/>
          <p:cNvSpPr txBox="1">
            <a:spLocks noChangeArrowheads="1"/>
          </p:cNvSpPr>
          <p:nvPr/>
        </p:nvSpPr>
        <p:spPr bwMode="auto">
          <a:xfrm>
            <a:off x="630238" y="974725"/>
            <a:ext cx="7972425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3. Listen to music?   (we/can/in the dining hall)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 Q: _________________________________________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 A: _________________________________________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4. Wear a hat?(we/can/in the classroom)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 Q: _________________________________________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 A: _________________________________________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54163" y="1493838"/>
            <a:ext cx="6330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Can we listen to music in the dining hall?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89088" y="2036763"/>
            <a:ext cx="2395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No, you can’t.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50988" y="3095625"/>
            <a:ext cx="6330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Can we wear a hat in the classroom?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95438" y="3578225"/>
            <a:ext cx="2395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No, you can’t.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3950" y="482600"/>
            <a:ext cx="76835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Make up five cool rules for your dream school.  Share your rules with the class. Your classmates vote for the Coolest School! </a:t>
            </a:r>
          </a:p>
        </p:txBody>
      </p:sp>
      <p:grpSp>
        <p:nvGrpSpPr>
          <p:cNvPr id="115715" name="组合 4"/>
          <p:cNvGrpSpPr/>
          <p:nvPr/>
        </p:nvGrpSpPr>
        <p:grpSpPr bwMode="auto">
          <a:xfrm>
            <a:off x="381000" y="86518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15717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15718" name="组合 5"/>
          <p:cNvGrpSpPr/>
          <p:nvPr/>
        </p:nvGrpSpPr>
        <p:grpSpPr bwMode="auto">
          <a:xfrm>
            <a:off x="1130300" y="2001838"/>
            <a:ext cx="7340600" cy="2406650"/>
            <a:chOff x="1155941" y="1940944"/>
            <a:chExt cx="7341078" cy="2406769"/>
          </a:xfrm>
        </p:grpSpPr>
        <p:sp>
          <p:nvSpPr>
            <p:cNvPr id="3" name="折角形 2"/>
            <p:cNvSpPr/>
            <p:nvPr/>
          </p:nvSpPr>
          <p:spPr>
            <a:xfrm>
              <a:off x="1155941" y="1940944"/>
              <a:ext cx="7341078" cy="2406769"/>
            </a:xfrm>
            <a:prstGeom prst="foldedCorner">
              <a:avLst>
                <a:gd name="adj" fmla="val 181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5720" name="TextBox 4"/>
            <p:cNvSpPr txBox="1">
              <a:spLocks noChangeArrowheads="1"/>
            </p:cNvSpPr>
            <p:nvPr/>
          </p:nvSpPr>
          <p:spPr bwMode="auto">
            <a:xfrm>
              <a:off x="1311216" y="2113472"/>
              <a:ext cx="6611554" cy="16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1. We can eat in class.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2. We don’t have to come to school every day.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3. …</a:t>
              </a:r>
              <a:endParaRPr lang="zh-CN" altLang="en-US" sz="2600" b="1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3" y="1301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9738" y="879475"/>
            <a:ext cx="8221662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Tell others about your school rules. (You can finish it by yourself/ with your partner)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238" y="2052638"/>
            <a:ext cx="31908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17588" y="4210050"/>
            <a:ext cx="22225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listen to music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1943100"/>
            <a:ext cx="14319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3959225" y="2371725"/>
            <a:ext cx="3157538" cy="2165350"/>
          </a:xfrm>
          <a:prstGeom prst="wedgeRoundRectCallout">
            <a:avLst>
              <a:gd name="adj1" fmla="val 55815"/>
              <a:gd name="adj2" fmla="val -2994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In our school, we can’t listen to music in class, but we can listen to it after class.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1400" y="1554163"/>
            <a:ext cx="152241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云形标注 3"/>
          <p:cNvSpPr>
            <a:spLocks noChangeArrowheads="1"/>
          </p:cNvSpPr>
          <p:nvPr/>
        </p:nvSpPr>
        <p:spPr bwMode="auto">
          <a:xfrm>
            <a:off x="2941638" y="1233488"/>
            <a:ext cx="5253037" cy="2846387"/>
          </a:xfrm>
          <a:prstGeom prst="cloudCallout">
            <a:avLst>
              <a:gd name="adj1" fmla="val -60546"/>
              <a:gd name="adj2" fmla="val -26116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EEAFF"/>
                    </a:gs>
                    <a:gs pos="35001">
                      <a:srgbClr val="BBEFFF"/>
                    </a:gs>
                    <a:gs pos="100000">
                      <a:srgbClr val="E4F9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6AAC5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  <a:ea typeface="+mn-ea"/>
              </a:rPr>
              <a:t>At my dream school, we don’t have to come to school every day. We can eat in class. We …</a:t>
            </a:r>
            <a:endParaRPr lang="zh-CN" altLang="en-US" sz="2600" b="1" dirty="0">
              <a:solidFill>
                <a:prstClr val="black"/>
              </a:solidFill>
              <a:latin typeface="Times New Roman" panose="02020603050405020304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5" y="2952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387"/>
          <p:cNvSpPr>
            <a:spLocks noChangeArrowheads="1"/>
          </p:cNvSpPr>
          <p:nvPr/>
        </p:nvSpPr>
        <p:spPr bwMode="auto">
          <a:xfrm>
            <a:off x="965200" y="492125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117764" name="TextBox 1"/>
          <p:cNvSpPr txBox="1">
            <a:spLocks noChangeArrowheads="1"/>
          </p:cNvSpPr>
          <p:nvPr/>
        </p:nvSpPr>
        <p:spPr bwMode="auto">
          <a:xfrm>
            <a:off x="517525" y="906463"/>
            <a:ext cx="80359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We don’t have to come to school every day.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    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我们不必每天来学校。</a:t>
            </a:r>
          </a:p>
        </p:txBody>
      </p:sp>
      <p:sp>
        <p:nvSpPr>
          <p:cNvPr id="117765" name="TextBox 2"/>
          <p:cNvSpPr txBox="1">
            <a:spLocks noChangeArrowheads="1"/>
          </p:cNvSpPr>
          <p:nvPr/>
        </p:nvSpPr>
        <p:spPr bwMode="auto">
          <a:xfrm>
            <a:off x="500063" y="1941513"/>
            <a:ext cx="788511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have to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为固定短语，意为“不得不，必须”，其后接动词原形，有时态和人称的变化。</a:t>
            </a:r>
          </a:p>
        </p:txBody>
      </p:sp>
      <p:sp>
        <p:nvSpPr>
          <p:cNvPr id="117766" name="TextBox 3"/>
          <p:cNvSpPr txBox="1">
            <a:spLocks noChangeArrowheads="1"/>
          </p:cNvSpPr>
          <p:nvPr/>
        </p:nvSpPr>
        <p:spPr bwMode="auto">
          <a:xfrm>
            <a:off x="500063" y="3009900"/>
            <a:ext cx="7910512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have to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的否定形式是：主语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+ don’t + have to+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动词原形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其他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（一般现在时，当主语是第三人称单数时，用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doesn’t to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—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般过去式用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didn’t have to)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46138" y="1157288"/>
            <a:ext cx="7388225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600" b="1" dirty="0">
                <a:latin typeface="+mj-ea"/>
                <a:ea typeface="+mj-ea"/>
              </a:rPr>
              <a:t>一</a:t>
            </a:r>
            <a:r>
              <a:rPr lang="en-US" altLang="zh-CN" sz="2600" b="1" dirty="0">
                <a:latin typeface="+mj-ea"/>
                <a:ea typeface="+mj-ea"/>
              </a:rPr>
              <a:t>.</a:t>
            </a:r>
            <a:r>
              <a:rPr lang="zh-CN" altLang="en-US" sz="2600" b="1" dirty="0">
                <a:latin typeface="+mj-ea"/>
                <a:ea typeface="+mj-ea"/>
              </a:rPr>
              <a:t>单项选择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sz="2600" b="1" dirty="0">
                <a:latin typeface="+mj-lt"/>
              </a:rPr>
              <a:t>(    )1. ______ with fire. It’s very dangerous.</a:t>
            </a:r>
            <a:br>
              <a:rPr lang="en-US" altLang="zh-CN" sz="2600" b="1" dirty="0">
                <a:latin typeface="+mj-lt"/>
              </a:rPr>
            </a:br>
            <a:r>
              <a:rPr lang="en-US" altLang="zh-CN" sz="2600" b="1" dirty="0">
                <a:latin typeface="+mj-lt"/>
              </a:rPr>
              <a:t>       A. Playing </a:t>
            </a:r>
            <a:r>
              <a:rPr lang="zh-CN" altLang="en-US" sz="2600" b="1" dirty="0">
                <a:latin typeface="+mj-lt"/>
              </a:rPr>
              <a:t>　                 </a:t>
            </a:r>
            <a:r>
              <a:rPr lang="en-US" altLang="zh-CN" sz="2600" b="1" dirty="0">
                <a:latin typeface="+mj-lt"/>
              </a:rPr>
              <a:t>B. Play  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sz="2600" b="1" dirty="0">
                <a:latin typeface="+mj-lt"/>
              </a:rPr>
              <a:t>       C. Don’t play                 D. Doesn’t play</a:t>
            </a:r>
            <a:br>
              <a:rPr lang="en-US" altLang="zh-CN" sz="2600" b="1" dirty="0">
                <a:latin typeface="+mj-lt"/>
              </a:rPr>
            </a:br>
            <a:r>
              <a:rPr lang="en-US" altLang="zh-CN" sz="2600" b="1" dirty="0">
                <a:latin typeface="+mj-lt"/>
              </a:rPr>
              <a:t>(    )2.The children _____ play football on the road.</a:t>
            </a:r>
            <a:br>
              <a:rPr lang="en-US" altLang="zh-CN" sz="2600" b="1" dirty="0">
                <a:latin typeface="+mj-lt"/>
              </a:rPr>
            </a:br>
            <a:r>
              <a:rPr lang="zh-CN" altLang="en-US" sz="2600" b="1" dirty="0">
                <a:latin typeface="+mj-lt"/>
              </a:rPr>
              <a:t>　　</a:t>
            </a:r>
            <a:r>
              <a:rPr lang="en-US" altLang="zh-CN" sz="2600" b="1" dirty="0">
                <a:latin typeface="+mj-lt"/>
              </a:rPr>
              <a:t>A. can </a:t>
            </a:r>
            <a:r>
              <a:rPr lang="zh-CN" altLang="en-US" sz="2600" b="1" dirty="0">
                <a:latin typeface="+mj-lt"/>
              </a:rPr>
              <a:t>　　</a:t>
            </a:r>
            <a:r>
              <a:rPr lang="en-US" altLang="zh-CN" sz="2600" b="1" dirty="0">
                <a:latin typeface="+mj-lt"/>
              </a:rPr>
              <a:t>B. must </a:t>
            </a:r>
            <a:r>
              <a:rPr lang="zh-CN" altLang="en-US" sz="2600" b="1" dirty="0">
                <a:latin typeface="+mj-lt"/>
              </a:rPr>
              <a:t>　 </a:t>
            </a:r>
            <a:r>
              <a:rPr lang="en-US" altLang="zh-CN" sz="2600" b="1" dirty="0">
                <a:latin typeface="+mj-lt"/>
              </a:rPr>
              <a:t>C. mustn’t </a:t>
            </a:r>
            <a:r>
              <a:rPr lang="zh-CN" altLang="en-US" sz="2600" b="1" dirty="0">
                <a:latin typeface="+mj-lt"/>
              </a:rPr>
              <a:t>　 </a:t>
            </a:r>
            <a:r>
              <a:rPr lang="en-US" altLang="zh-CN" sz="2600" b="1" dirty="0">
                <a:latin typeface="+mj-lt"/>
              </a:rPr>
              <a:t>D. may</a:t>
            </a:r>
            <a:endParaRPr lang="en-US" altLang="zh-CN" sz="2600" dirty="0">
              <a:latin typeface="+mj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16000" y="1760538"/>
            <a:ext cx="504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16000" y="3232150"/>
            <a:ext cx="504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矩形 2"/>
          <p:cNvSpPr>
            <a:spLocks noChangeArrowheads="1"/>
          </p:cNvSpPr>
          <p:nvPr/>
        </p:nvSpPr>
        <p:spPr bwMode="auto">
          <a:xfrm>
            <a:off x="542925" y="1017588"/>
            <a:ext cx="80581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    )3.My sister ______ be at school by seven o’clock.</a:t>
            </a:r>
            <a:b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has to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　　 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B. have to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C. had to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D. must to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    ) 4. It’s raining all day, so my brother ______ stay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at home.</a:t>
            </a:r>
            <a:b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must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B. have to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C. must to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D. has to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4375" y="1076325"/>
            <a:ext cx="504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31838" y="2592388"/>
            <a:ext cx="504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Box 1"/>
          <p:cNvSpPr txBox="1">
            <a:spLocks noChangeArrowheads="1"/>
          </p:cNvSpPr>
          <p:nvPr/>
        </p:nvSpPr>
        <p:spPr bwMode="auto">
          <a:xfrm>
            <a:off x="354013" y="871538"/>
            <a:ext cx="81597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(     )5. It’s very warm outside. You ______ wear the coat.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A. have to                                   B. hadn’t to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C. don’t have to                         D. mustn’t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(     )6.Mary, ______ in bed.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A. not read                                 B. don’t read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C. no reading                             D. doesn’t read 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68325" y="962025"/>
            <a:ext cx="504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90550" y="2503488"/>
            <a:ext cx="504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4413" y="2117725"/>
            <a:ext cx="13843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56025" y="1909763"/>
            <a:ext cx="1431925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5546725" y="1052513"/>
            <a:ext cx="3157538" cy="2165350"/>
          </a:xfrm>
          <a:prstGeom prst="wedgeRoundRectCallout">
            <a:avLst>
              <a:gd name="adj1" fmla="val -67134"/>
              <a:gd name="adj2" fmla="val 830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In our school, we can’t listen to music in class, but we can listen to it after class.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868363" y="1069975"/>
            <a:ext cx="2987675" cy="971550"/>
          </a:xfrm>
          <a:prstGeom prst="wedgeRoundRectCallout">
            <a:avLst>
              <a:gd name="adj1" fmla="val -4769"/>
              <a:gd name="adj2" fmla="val 68653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What are the rules in your school?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98310" name="TextBox 5"/>
          <p:cNvSpPr txBox="1">
            <a:spLocks noChangeArrowheads="1"/>
          </p:cNvSpPr>
          <p:nvPr/>
        </p:nvSpPr>
        <p:spPr bwMode="auto">
          <a:xfrm>
            <a:off x="404813" y="361950"/>
            <a:ext cx="15557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Role-play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875" y="587375"/>
            <a:ext cx="30829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j-lt"/>
              </a:rPr>
              <a:t>Grammar Focus</a:t>
            </a:r>
            <a:endParaRPr lang="zh-CN" altLang="en-US" sz="32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99350" name="Group 22"/>
          <p:cNvGraphicFramePr>
            <a:graphicFrameLocks noGrp="1"/>
          </p:cNvGraphicFramePr>
          <p:nvPr/>
        </p:nvGraphicFramePr>
        <p:xfrm>
          <a:off x="514350" y="1316038"/>
          <a:ext cx="7845425" cy="2990850"/>
        </p:xfrm>
        <a:graphic>
          <a:graphicData uri="http://schemas.openxmlformats.org/drawingml/2006/table">
            <a:tbl>
              <a:tblPr/>
              <a:tblGrid>
                <a:gridCol w="3922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Don’t run in the hallways.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3" marR="91453" marT="45732" marB="45732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Don’t fight.</a:t>
                      </a:r>
                    </a:p>
                  </a:txBody>
                  <a:tcPr marL="91453" marR="91453" marT="45732" marB="45732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3" marR="91453" marT="45732" marB="45732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3" marR="91453" marT="45732" marB="45732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3" marR="91453" marT="45732" marB="45732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3" marR="91453" marT="45732" marB="45732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00449" y="2566988"/>
            <a:ext cx="2350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What are the rules?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35025" y="3533676"/>
            <a:ext cx="3236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Can we eat in the classroom?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91063" y="2365375"/>
            <a:ext cx="34861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000" b="1" dirty="0">
                <a:latin typeface="+mj-lt"/>
              </a:rPr>
              <a:t>We must be on time for class.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5163" y="3379788"/>
            <a:ext cx="384016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000" b="1" dirty="0">
                <a:latin typeface="+mj-lt"/>
              </a:rPr>
              <a:t>No, we can’t, but we can eat in the dining hall.</a:t>
            </a:r>
            <a:endParaRPr lang="zh-CN" altLang="en-U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72" name="Group 20"/>
          <p:cNvGraphicFramePr>
            <a:graphicFrameLocks noGrp="1"/>
          </p:cNvGraphicFramePr>
          <p:nvPr/>
        </p:nvGraphicFramePr>
        <p:xfrm>
          <a:off x="541338" y="1065213"/>
          <a:ext cx="7843837" cy="2990850"/>
        </p:xfrm>
        <a:graphic>
          <a:graphicData uri="http://schemas.openxmlformats.org/drawingml/2006/table">
            <a:tbl>
              <a:tblPr/>
              <a:tblGrid>
                <a:gridCol w="392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Can we wear a hat in class?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32" marB="45732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32" marB="45732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Does he have to wear a uniform at school?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32" marB="45732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32" marB="45732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What do you have to do?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32" marB="45732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32" marB="45732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881485" y="1308100"/>
            <a:ext cx="30560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Yes, we can./ No, we can’t.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624388" y="2116138"/>
            <a:ext cx="3389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Yes, he does./ </a:t>
            </a:r>
          </a:p>
          <a:p>
            <a:pPr algn="ctr" eaLnBrk="1" hangingPunct="1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No, he doesn’t.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478338" y="3121025"/>
            <a:ext cx="3889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We have to be quite in the library.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2"/>
          <p:cNvSpPr txBox="1">
            <a:spLocks noChangeArrowheads="1"/>
          </p:cNvSpPr>
          <p:nvPr/>
        </p:nvSpPr>
        <p:spPr bwMode="auto">
          <a:xfrm>
            <a:off x="3268663" y="509588"/>
            <a:ext cx="23495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祈使句的用法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7763" y="1044575"/>
            <a:ext cx="24447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1.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祈使句的概念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0388" y="1587500"/>
            <a:ext cx="78676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(1)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祈使句是指用来表示请求、命令、叮嘱、建议等的句子。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祈使句没有主语，谓语动词用原形，句末使用感叹号或者句号。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0388" y="3622675"/>
            <a:ext cx="28622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例：站起来！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       一定要按时。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129088" y="3602038"/>
            <a:ext cx="1524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（命令）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500813" y="4119563"/>
            <a:ext cx="10763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叮嘱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679700" y="3679825"/>
            <a:ext cx="16684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Stand up! </a:t>
            </a:r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273425" y="4179888"/>
            <a:ext cx="32527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Be sure to be on time.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8350" y="1260475"/>
            <a:ext cx="780891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(2)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如果祈使句表示客气地请求，一般要加上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please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please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可以放在句子前面也可以放在句子的后面。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0888" y="2406650"/>
            <a:ext cx="3733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请跟我读。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Please read after me.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55925" y="2403475"/>
            <a:ext cx="152558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（请求）</a:t>
            </a:r>
            <a:endParaRPr lang="en-US" altLang="zh-CN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19613" y="2947988"/>
            <a:ext cx="35893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= Read after me, please.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5138" y="825500"/>
            <a:ext cx="25288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2. 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祈使句的形式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2125" y="1489075"/>
            <a:ext cx="82343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(1)let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开头的祈使句的肯定句：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Let’s  + not + v.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（原形）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9588" y="2127250"/>
            <a:ext cx="339248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咱们别那样做了。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897313" y="3340100"/>
            <a:ext cx="35067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Don’t let them come in.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46500" y="2106613"/>
            <a:ext cx="3479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Let’s not do that again.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93750" y="2700338"/>
            <a:ext cx="81518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否定形式为：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Don’t + let +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第三人称代词 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+ v.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（原形）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9113" y="3332163"/>
            <a:ext cx="3476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不要让他们进来。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9738" y="715963"/>
            <a:ext cx="62849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(2)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非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let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开头的祈使句的肯定句和否定句：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6125" y="1914525"/>
            <a:ext cx="6492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肯定句</a:t>
            </a:r>
          </a:p>
        </p:txBody>
      </p:sp>
      <p:sp>
        <p:nvSpPr>
          <p:cNvPr id="4" name="左大括号 3"/>
          <p:cNvSpPr/>
          <p:nvPr/>
        </p:nvSpPr>
        <p:spPr bwMode="auto">
          <a:xfrm>
            <a:off x="1268413" y="1776413"/>
            <a:ext cx="215900" cy="1484312"/>
          </a:xfrm>
          <a:prstGeom prst="leftBrace">
            <a:avLst>
              <a:gd name="adj1" fmla="val 833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1775" y="1431925"/>
            <a:ext cx="10096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Do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06538" y="2990850"/>
            <a:ext cx="9731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Be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2700" y="1431925"/>
            <a:ext cx="42814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i="1" dirty="0">
                <a:latin typeface="Times New Roman" panose="02020603050405020304" pitchFamily="18" charset="0"/>
                <a:ea typeface="黑体" panose="02010609060101010101" charset="-122"/>
              </a:rPr>
              <a:t>v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原形（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宾语）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其他成份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55863" y="2998788"/>
            <a:ext cx="55689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Be+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表语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名词或形容词）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其他成份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3875" y="2122488"/>
            <a:ext cx="54086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Listen to me, please.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请听我说。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47838" y="3706813"/>
            <a:ext cx="47418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Be quiet, please.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请安静。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WWW.2PPT.COM&#10;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Office PowerPoint</Application>
  <PresentationFormat>全屏显示(16:9)</PresentationFormat>
  <Paragraphs>152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Calibri</vt:lpstr>
      <vt:lpstr>黑体</vt:lpstr>
      <vt:lpstr>微软雅黑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2022-01-13T06:22:47Z</dcterms:created>
  <dcterms:modified xsi:type="dcterms:W3CDTF">2023-01-16T17:30:25Z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A77B054F6AED4A85B577A5729CD9D1A1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