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9AD82-FF70-409B-9497-629E3F7893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8E45F-564E-497F-9B71-FF3CD38DF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×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×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tiff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GI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tif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2191" y="4226677"/>
            <a:ext cx="852674" cy="17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77486" y="-216569"/>
            <a:ext cx="3717431" cy="1583116"/>
          </a:xfrm>
          <a:prstGeom prst="rect">
            <a:avLst/>
          </a:prstGeom>
          <a:noFill/>
        </p:spPr>
      </p:pic>
      <p:pic>
        <p:nvPicPr>
          <p:cNvPr id="6" name="Picture 3" descr="C:\Users\lianxiang\Desktop\课件用图\3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7105" y="3118854"/>
            <a:ext cx="2380055" cy="1933685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1977" y="3419313"/>
            <a:ext cx="1722923" cy="1475836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0976" y="2623675"/>
            <a:ext cx="1430303" cy="1312232"/>
          </a:xfrm>
          <a:prstGeom prst="rect">
            <a:avLst/>
          </a:prstGeom>
          <a:noFill/>
        </p:spPr>
      </p:pic>
      <p:sp>
        <p:nvSpPr>
          <p:cNvPr id="2" name="TextBox 8"/>
          <p:cNvSpPr txBox="1"/>
          <p:nvPr/>
        </p:nvSpPr>
        <p:spPr>
          <a:xfrm>
            <a:off x="0" y="1635647"/>
            <a:ext cx="9144000" cy="74635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685800"/>
            <a:r>
              <a:rPr lang="en-US" altLang="zh-CN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 </a:t>
            </a:r>
            <a:r>
              <a: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读统计图</a:t>
            </a:r>
          </a:p>
        </p:txBody>
      </p:sp>
      <p:pic>
        <p:nvPicPr>
          <p:cNvPr id="2050" name="Picture 2" descr="C:\Users\lianxiang\Desktop\人物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0515" y="2933224"/>
            <a:ext cx="1934051" cy="2305050"/>
          </a:xfrm>
          <a:prstGeom prst="rect">
            <a:avLst/>
          </a:prstGeom>
          <a:noFill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941082" y="346967"/>
            <a:ext cx="4105275" cy="2846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7" tIns="34289" rIns="68577" bIns="34289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zh-CN" altLang="en-US" sz="1400" b="1" dirty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五年级数学</a:t>
            </a:r>
            <a:r>
              <a:rPr lang="en-US" altLang="zh-CN" sz="1400" b="1" dirty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·</a:t>
            </a:r>
            <a:r>
              <a:rPr lang="zh-CN" altLang="en-US" sz="1400" b="1" dirty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下   新课标</a:t>
            </a:r>
            <a:r>
              <a:rPr lang="en-US" altLang="zh-CN" sz="1400" b="1" dirty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[</a:t>
            </a:r>
            <a:r>
              <a:rPr lang="zh-CN" altLang="en-US" sz="1400" b="1" dirty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冀教</a:t>
            </a:r>
            <a:r>
              <a:rPr lang="en-US" altLang="zh-CN" sz="1400" b="1" dirty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]    </a:t>
            </a:r>
            <a:r>
              <a:rPr lang="zh-CN" altLang="en-US" sz="1400" b="1" dirty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第</a:t>
            </a:r>
            <a:r>
              <a:rPr lang="en-US" altLang="zh-CN" sz="1400" b="1" dirty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7</a:t>
            </a:r>
            <a:r>
              <a:rPr lang="zh-CN" altLang="en-US" sz="1400" b="1" dirty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单元</a:t>
            </a:r>
          </a:p>
        </p:txBody>
      </p:sp>
      <p:sp>
        <p:nvSpPr>
          <p:cNvPr id="13" name="矩形 12"/>
          <p:cNvSpPr/>
          <p:nvPr/>
        </p:nvSpPr>
        <p:spPr>
          <a:xfrm>
            <a:off x="3182036" y="399516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" y="1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6518250" y="2517752"/>
            <a:ext cx="5143500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2532505" y="2531592"/>
            <a:ext cx="5143501" cy="80325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" y="5049653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70063" y="1932622"/>
            <a:ext cx="8203883" cy="1177243"/>
          </a:xfrm>
          <a:prstGeom prst="rect">
            <a:avLst/>
          </a:prstGeom>
          <a:noFill/>
          <a:ln w="9525">
            <a:noFill/>
          </a:ln>
        </p:spPr>
        <p:txBody>
          <a:bodyPr wrap="square" lIns="68577" tIns="34289" rIns="68577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复式折线统计图不但可以表示</a:t>
            </a:r>
            <a:r>
              <a:rPr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数量的多少</a:t>
            </a:r>
            <a:r>
              <a:rPr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,而且能够清楚地表示出各种</a:t>
            </a:r>
            <a:r>
              <a:rPr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数量增减变化</a:t>
            </a:r>
            <a:r>
              <a:rPr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的情况,从而形成鲜明对比</a:t>
            </a:r>
            <a:r>
              <a:rPr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7370" y="189223"/>
            <a:ext cx="1902969" cy="6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70269" y="-137161"/>
            <a:ext cx="3717431" cy="1583116"/>
          </a:xfrm>
          <a:prstGeom prst="rect">
            <a:avLst/>
          </a:prstGeom>
          <a:noFill/>
        </p:spPr>
      </p:pic>
      <p:pic>
        <p:nvPicPr>
          <p:cNvPr id="6" name="Picture 3" descr="C:\Users\lianxiang\Desktop\课件用图\3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4244" y="3118854"/>
            <a:ext cx="2380055" cy="1933685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1977" y="3419313"/>
            <a:ext cx="1722923" cy="1475836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0976" y="2620341"/>
            <a:ext cx="1430303" cy="1312232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-5910" y="36094"/>
            <a:ext cx="4453890" cy="5238274"/>
            <a:chOff x="0" y="0"/>
            <a:chExt cx="9352" cy="10999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9352" cy="9292"/>
              <a:chOff x="0" y="0"/>
              <a:chExt cx="5938746" cy="5900285"/>
            </a:xfrm>
          </p:grpSpPr>
          <p:pic>
            <p:nvPicPr>
              <p:cNvPr id="14343" name="Picture 7" descr="C:\Users\Administrator\Desktop\u=1057502519,3342492768&amp;fm=214&amp;gp=0.jpg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71411" cy="5900285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01804" y="5650029"/>
                <a:ext cx="1136942" cy="234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" name="Picture 2" descr="C:\Users\lianxiang\Desktop\人物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4" y="6159"/>
              <a:ext cx="4061" cy="4840"/>
            </a:xfrm>
            <a:prstGeom prst="rect">
              <a:avLst/>
            </a:prstGeom>
            <a:noFill/>
          </p:spPr>
        </p:pic>
      </p:grpSp>
      <p:sp>
        <p:nvSpPr>
          <p:cNvPr id="3" name="文本框 2"/>
          <p:cNvSpPr txBox="1"/>
          <p:nvPr/>
        </p:nvSpPr>
        <p:spPr>
          <a:xfrm>
            <a:off x="3216595" y="2623661"/>
            <a:ext cx="1007745" cy="90024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/>
            <a:r>
              <a:rPr lang="zh-CN" alt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再</a:t>
            </a:r>
            <a:r>
              <a:rPr lang="zh-CN" alt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27712" y="2620328"/>
            <a:ext cx="1007745" cy="90024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/>
            <a:r>
              <a:rPr lang="zh-CN" alt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见</a:t>
            </a:r>
            <a:r>
              <a:rPr lang="zh-CN" alt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  <p:bldP spid="3" grpId="24"/>
      <p:bldP spid="3" grpId="25"/>
      <p:bldP spid="3" grpId="26"/>
      <p:bldP spid="3" grpId="27"/>
      <p:bldP spid="3" grpId="28"/>
      <p:bldP spid="3" grpId="29"/>
      <p:bldP spid="3" grpId="30"/>
      <p:bldP spid="3" grpId="31"/>
      <p:bldP spid="3" grpId="32"/>
      <p:bldP spid="3" grpId="33"/>
      <p:bldP spid="3" grpId="34"/>
      <p:bldP spid="3" grpId="35"/>
      <p:bldP spid="3" grpId="36"/>
      <p:bldP spid="3" grpId="37"/>
      <p:bldP spid="3" grpId="38"/>
      <p:bldP spid="3" grpId="39"/>
      <p:bldP spid="3" grpId="40"/>
      <p:bldP spid="3" grpId="41"/>
      <p:bldP spid="3" grpId="42"/>
      <p:bldP spid="3" grpId="43"/>
      <p:bldP spid="3" grpId="44"/>
      <p:bldP spid="3" grpId="45"/>
      <p:bldP spid="3" grpId="46"/>
      <p:bldP spid="3" grpId="47"/>
      <p:bldP spid="3" grpId="48"/>
      <p:bldP spid="3" grpId="49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" y="1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6518250" y="2517752"/>
            <a:ext cx="5143500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2532505" y="2531592"/>
            <a:ext cx="5143501" cy="80325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" y="5049653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12399" y="131445"/>
            <a:ext cx="6356033" cy="43858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/>
            <a:r>
              <a:rPr lang="zh-CN" altLang="en-US" sz="2400" dirty="0">
                <a:solidFill>
                  <a:srgbClr val="08C9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04536" y="826296"/>
            <a:ext cx="33668970" cy="4224231"/>
          </a:xfrm>
          <a:prstGeom prst="rect">
            <a:avLst/>
          </a:prstGeom>
          <a:noFill/>
        </p:spPr>
        <p:txBody>
          <a:bodyPr wrap="square" lIns="68577" tIns="34289" rIns="68577" bIns="34289" rtlCol="0" anchor="t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你拍一，我拍一，家乡变化真有趣。 </a:t>
            </a:r>
          </a:p>
          <a:p>
            <a:pPr defTabSz="685800"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你拍二，我拍二，迎宾大道在建设。 </a:t>
            </a:r>
          </a:p>
          <a:p>
            <a:pPr defTabSz="685800"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你拍三，我拍三，喜鹊飞到青龙山。 </a:t>
            </a:r>
          </a:p>
          <a:p>
            <a:pPr defTabSz="685800"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你拍四，我拍四，学生在写家乡事。 </a:t>
            </a:r>
          </a:p>
          <a:p>
            <a:pPr defTabSz="685800"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你拍五，我拍五，高速公路车飞舞。</a:t>
            </a:r>
          </a:p>
          <a:p>
            <a:pPr defTabSz="685800"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你拍六，我拍六，顺着威远河道遛。</a:t>
            </a:r>
          </a:p>
          <a:p>
            <a:pPr defTabSz="685800"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你拍七，我拍七，青龙城建有工期。 </a:t>
            </a:r>
          </a:p>
          <a:p>
            <a:pPr defTabSz="685800"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你拍八，我拍八，工业园区厂增加。 </a:t>
            </a:r>
          </a:p>
          <a:p>
            <a:pPr defTabSz="685800"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你拍九，我拍九，绿水青山要永久。</a:t>
            </a:r>
          </a:p>
          <a:p>
            <a:pPr defTabSz="685800"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你拍十，我拍十，生活变化最真实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14124" y="292894"/>
            <a:ext cx="3120866" cy="392413"/>
          </a:xfrm>
          <a:prstGeom prst="rect">
            <a:avLst/>
          </a:prstGeom>
          <a:noFill/>
        </p:spPr>
        <p:txBody>
          <a:bodyPr wrap="square" lIns="68577" tIns="34289" rIns="68577" bIns="34289" rtlCol="0" anchor="t">
            <a:spAutoFit/>
          </a:bodyPr>
          <a:lstStyle/>
          <a:p>
            <a:pPr defTabSz="685800"/>
            <a:r>
              <a:rPr lang="zh-CN" altLang="en-US" sz="2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家乡变化拍手歌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56412" y="2290288"/>
            <a:ext cx="8448675" cy="2513648"/>
            <a:chOff x="10253" y="1508"/>
            <a:chExt cx="19084" cy="5579"/>
          </a:xfrm>
        </p:grpSpPr>
        <p:pic>
          <p:nvPicPr>
            <p:cNvPr id="10" name="图片 9" descr="2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53" y="1508"/>
              <a:ext cx="7652" cy="5579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0710" y="1869"/>
              <a:ext cx="18627" cy="14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685800"/>
              <a:r>
                <a:rPr lang="zh-CN" altLang="en-US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微软雅黑" panose="020B0503020204020204" pitchFamily="34" charset="-122"/>
                </a:rPr>
                <a:t>为什么我们的家乡发</a:t>
              </a:r>
            </a:p>
            <a:p>
              <a:pPr defTabSz="685800"/>
              <a:r>
                <a:rPr lang="zh-CN" altLang="en-US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微软雅黑" panose="020B0503020204020204" pitchFamily="34" charset="-122"/>
                </a:rPr>
                <a:t>生了这么大的变化呢？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" y="1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6518250" y="2517752"/>
            <a:ext cx="5143500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2532505" y="2531592"/>
            <a:ext cx="5143501" cy="80325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" y="5049653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1345" name="问题导入.jpg" descr="id:2147509120;FounderCES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71" y="128113"/>
            <a:ext cx="1097756" cy="373856"/>
          </a:xfrm>
          <a:prstGeom prst="rect">
            <a:avLst/>
          </a:prstGeom>
        </p:spPr>
      </p:pic>
      <p:pic>
        <p:nvPicPr>
          <p:cNvPr id="1795" name="图80.jpg" descr="id:2147511821;FounderCES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54885" y="1239205"/>
            <a:ext cx="3879533" cy="288893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805842" y="1497810"/>
            <a:ext cx="9088755" cy="2656999"/>
            <a:chOff x="10253" y="1508"/>
            <a:chExt cx="19084" cy="5579"/>
          </a:xfrm>
        </p:grpSpPr>
        <p:pic>
          <p:nvPicPr>
            <p:cNvPr id="9" name="图片 8" descr="2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53" y="1508"/>
              <a:ext cx="7652" cy="557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0710" y="1869"/>
              <a:ext cx="18627" cy="15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685800"/>
              <a:r>
                <a:rPr lang="zh-CN" altLang="en-US" sz="210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微软雅黑" panose="020B0503020204020204" pitchFamily="34" charset="-122"/>
                </a:rPr>
                <a:t>你了解到哪些信息？</a:t>
              </a:r>
            </a:p>
            <a:p>
              <a:pPr defTabSz="685800"/>
              <a:r>
                <a:rPr lang="zh-CN" altLang="en-US" sz="210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微软雅黑" panose="020B0503020204020204" pitchFamily="34" charset="-122"/>
                </a:rPr>
                <a:t>想到哪些问题？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11468" y="597219"/>
            <a:ext cx="3810000" cy="438580"/>
          </a:xfrm>
          <a:prstGeom prst="rect">
            <a:avLst/>
          </a:prstGeom>
          <a:noFill/>
          <a:ln w="9525">
            <a:noFill/>
          </a:ln>
        </p:spPr>
        <p:txBody>
          <a:bodyPr lIns="68577" tIns="34289" rIns="68577" bIns="34289">
            <a:spAutoFit/>
          </a:bodyPr>
          <a:lstStyle/>
          <a:p>
            <a:pPr defTabSz="685800"/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读统计图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横卷形 5"/>
          <p:cNvSpPr/>
          <p:nvPr/>
        </p:nvSpPr>
        <p:spPr>
          <a:xfrm>
            <a:off x="1123002" y="4265773"/>
            <a:ext cx="7008019" cy="783908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财政收入是指政府为履行其职能、实施公共政策和提供公共物品与服务需要而筹集的一切资金的总和。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" y="1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6518250" y="2517752"/>
            <a:ext cx="5143500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2532505" y="2531592"/>
            <a:ext cx="5143501" cy="80325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" y="5049653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6706" y="716281"/>
            <a:ext cx="3289997" cy="623246"/>
          </a:xfrm>
          <a:prstGeom prst="rect">
            <a:avLst/>
          </a:prstGeom>
          <a:noFill/>
        </p:spPr>
        <p:txBody>
          <a:bodyPr wrap="none" lIns="68577" tIns="34289" rIns="68577" bIns="34289" rtlCol="0" anchor="t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sz="2400" dirty="0" err="1">
                <a:solidFill>
                  <a:srgbClr val="CC89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读图,交流统计图的特点</a:t>
            </a:r>
            <a:endParaRPr sz="2400" dirty="0">
              <a:solidFill>
                <a:srgbClr val="CC89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-294323" y="1578772"/>
            <a:ext cx="8339138" cy="623246"/>
          </a:xfrm>
          <a:prstGeom prst="rect">
            <a:avLst/>
          </a:prstGeom>
          <a:noFill/>
        </p:spPr>
        <p:txBody>
          <a:bodyPr wrap="square" lIns="68577" tIns="34289" rIns="68577" bIns="34289" rtlCol="0" anchor="t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(1)</a:t>
            </a:r>
            <a:r>
              <a:rPr lang="en-US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它没有格线,数据直接在图上标出了</a:t>
            </a:r>
            <a:r>
              <a:rPr 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pic>
        <p:nvPicPr>
          <p:cNvPr id="1774" name="过程解读.jpg" descr="id:2147511696;FounderCES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34" y="205744"/>
            <a:ext cx="1291590" cy="379571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76240" y="2518411"/>
            <a:ext cx="8363426" cy="1177243"/>
          </a:xfrm>
          <a:prstGeom prst="rect">
            <a:avLst/>
          </a:prstGeom>
          <a:noFill/>
          <a:ln w="9525">
            <a:noFill/>
          </a:ln>
        </p:spPr>
        <p:txBody>
          <a:bodyPr wrap="square" lIns="68577" tIns="34289" rIns="68577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它表示的是从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2003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年至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年部分年份我国的财政收入总数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单位是万亿元。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7" grpId="0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" y="1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6518250" y="2517752"/>
            <a:ext cx="5143500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2532505" y="2531592"/>
            <a:ext cx="5143501" cy="80325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" y="5049653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86" name="文本框 85"/>
          <p:cNvSpPr txBox="1"/>
          <p:nvPr/>
        </p:nvSpPr>
        <p:spPr>
          <a:xfrm rot="10800000" flipV="1">
            <a:off x="-951" y="3113808"/>
            <a:ext cx="8139113" cy="623246"/>
          </a:xfrm>
          <a:prstGeom prst="rect">
            <a:avLst/>
          </a:prstGeom>
          <a:noFill/>
        </p:spPr>
        <p:txBody>
          <a:bodyPr wrap="square" lIns="68577" tIns="34289" rIns="68577" bIns="34289" rtlCol="0" anchor="t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(2)</a:t>
            </a:r>
            <a:r>
              <a:rPr lang="en-US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我国经济发展迅速,综合国力不断增强</a:t>
            </a:r>
            <a:r>
              <a:rPr 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296708" y="1670209"/>
            <a:ext cx="8417243" cy="1177243"/>
          </a:xfrm>
          <a:prstGeom prst="rect">
            <a:avLst/>
          </a:prstGeom>
          <a:noFill/>
        </p:spPr>
        <p:txBody>
          <a:bodyPr wrap="square" lIns="68577" tIns="34289" rIns="68577" bIns="34289" rtlCol="0" anchor="t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(1)经济发展快速,我国财政收入2003年就突破了2万亿元;财政收入逐年上升,2011年已经突破了10万亿元。</a:t>
            </a:r>
          </a:p>
        </p:txBody>
      </p:sp>
      <p:pic>
        <p:nvPicPr>
          <p:cNvPr id="1774" name="过程解读.jpg" descr="id:2147511696;FounderCES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34" y="205744"/>
            <a:ext cx="1291590" cy="3795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6704" y="780577"/>
            <a:ext cx="1369600" cy="623246"/>
          </a:xfrm>
          <a:prstGeom prst="rect">
            <a:avLst/>
          </a:prstGeom>
          <a:noFill/>
        </p:spPr>
        <p:txBody>
          <a:bodyPr wrap="none" lIns="68577" tIns="34289" rIns="68577" bIns="34289" rtlCol="0" anchor="t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400" dirty="0">
                <a:solidFill>
                  <a:srgbClr val="0FF9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规范解答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" y="1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6518250" y="2517752"/>
            <a:ext cx="5143500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2532505" y="2531592"/>
            <a:ext cx="5143501" cy="80325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" y="5049653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70063" y="1932622"/>
            <a:ext cx="8203883" cy="1177243"/>
          </a:xfrm>
          <a:prstGeom prst="rect">
            <a:avLst/>
          </a:prstGeom>
          <a:noFill/>
          <a:ln w="9525">
            <a:noFill/>
          </a:ln>
        </p:spPr>
        <p:txBody>
          <a:bodyPr wrap="square" lIns="68577" tIns="34289" rIns="68577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认真读统计图,然后根据统计图中包含的信息回答提出的问题,并相应地发表自己的见解</a:t>
            </a:r>
            <a:r>
              <a:rPr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7370" y="189223"/>
            <a:ext cx="1902969" cy="6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" y="1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6518250" y="2517752"/>
            <a:ext cx="5143500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2532505" y="2531592"/>
            <a:ext cx="5143501" cy="80325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" y="5049653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1345" name="问题导入.jpg" descr="id:2147509120;FounderCES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71" y="128113"/>
            <a:ext cx="1097756" cy="37385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171726" y="2930846"/>
            <a:ext cx="7143274" cy="2226469"/>
            <a:chOff x="10253" y="1508"/>
            <a:chExt cx="19084" cy="5579"/>
          </a:xfrm>
        </p:grpSpPr>
        <p:pic>
          <p:nvPicPr>
            <p:cNvPr id="9" name="图片 8" descr="2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53" y="1508"/>
              <a:ext cx="7652" cy="557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0710" y="1869"/>
              <a:ext cx="18627" cy="16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685800"/>
              <a:r>
                <a:rPr lang="zh-CN" altLang="en-US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微软雅黑" panose="020B0503020204020204" pitchFamily="34" charset="-122"/>
                </a:rPr>
                <a:t>你能读懂这幅统</a:t>
              </a:r>
            </a:p>
            <a:p>
              <a:pPr defTabSz="685800"/>
              <a:r>
                <a:rPr lang="zh-CN" altLang="en-US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微软雅黑" panose="020B0503020204020204" pitchFamily="34" charset="-122"/>
                </a:rPr>
                <a:t>计图吗</a:t>
              </a:r>
              <a:r>
                <a:rPr lang="en-US" altLang="zh-CN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微软雅黑" panose="020B0503020204020204" pitchFamily="34" charset="-122"/>
                </a:rPr>
                <a:t>?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11468" y="498636"/>
            <a:ext cx="3810000" cy="438580"/>
          </a:xfrm>
          <a:prstGeom prst="rect">
            <a:avLst/>
          </a:prstGeom>
          <a:noFill/>
          <a:ln w="9525">
            <a:noFill/>
          </a:ln>
        </p:spPr>
        <p:txBody>
          <a:bodyPr lIns="68577" tIns="34289" rIns="68577" bIns="34289">
            <a:spAutoFit/>
          </a:bodyPr>
          <a:lstStyle/>
          <a:p>
            <a:pPr defTabSz="685800"/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读统计图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805" name="图81.jpg" descr="id:2147511881;FounderCES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208" y="1528290"/>
            <a:ext cx="6106478" cy="2847499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00631" y="4464368"/>
            <a:ext cx="4174331" cy="300080"/>
          </a:xfrm>
          <a:prstGeom prst="rect">
            <a:avLst/>
          </a:prstGeom>
          <a:noFill/>
          <a:ln w="9525">
            <a:noFill/>
          </a:ln>
        </p:spPr>
        <p:txBody>
          <a:bodyPr wrap="square" lIns="68577" tIns="34289" rIns="68577" bIns="34289">
            <a:spAutoFit/>
          </a:bodyPr>
          <a:lstStyle/>
          <a:p>
            <a:pPr defTabSz="685800"/>
            <a:r>
              <a:rPr lang="en-US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资料来源</a:t>
            </a:r>
            <a:r>
              <a:rPr lang="en-US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en-US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中华人民共和国国家统计局</a:t>
            </a:r>
            <a:r>
              <a:rPr lang="en-US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en-US" altLang="en-US" sz="15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7243" y="1044418"/>
            <a:ext cx="7436168" cy="392413"/>
          </a:xfrm>
          <a:prstGeom prst="rect">
            <a:avLst/>
          </a:prstGeom>
          <a:noFill/>
          <a:ln w="9525">
            <a:noFill/>
          </a:ln>
        </p:spPr>
        <p:txBody>
          <a:bodyPr wrap="square" lIns="68577" tIns="34289" rIns="68577" bIns="34289">
            <a:spAutoFit/>
          </a:bodyPr>
          <a:lstStyle/>
          <a:p>
            <a:pPr algn="ctr" defTabSz="685800"/>
            <a:r>
              <a:rPr lang="en-US" sz="2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1997</a:t>
            </a:r>
            <a:r>
              <a:rPr lang="zh-CN" altLang="en-US" sz="2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年至</a:t>
            </a:r>
            <a:r>
              <a:rPr lang="en-US" sz="2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2009</a:t>
            </a:r>
            <a:r>
              <a:rPr lang="zh-CN" altLang="en-US" sz="2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年部分年份中国、印度国内生产总值统计图</a:t>
            </a:r>
            <a:endParaRPr lang="zh-CN" altLang="en-US" sz="21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" y="1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6518250" y="2517752"/>
            <a:ext cx="5143500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2532505" y="2531592"/>
            <a:ext cx="5143501" cy="80325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" y="5049653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1950" y="585315"/>
            <a:ext cx="754047" cy="623246"/>
          </a:xfrm>
          <a:prstGeom prst="rect">
            <a:avLst/>
          </a:prstGeom>
          <a:noFill/>
        </p:spPr>
        <p:txBody>
          <a:bodyPr wrap="none" lIns="68577" tIns="34289" rIns="68577" bIns="34289" rtlCol="0" anchor="t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sz="2400">
                <a:solidFill>
                  <a:srgbClr val="CC89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读图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211936" y="1455421"/>
            <a:ext cx="8482489" cy="1177243"/>
          </a:xfrm>
          <a:prstGeom prst="rect">
            <a:avLst/>
          </a:prstGeom>
          <a:noFill/>
        </p:spPr>
        <p:txBody>
          <a:bodyPr wrap="square" lIns="68577" tIns="34289" rIns="68577" bIns="34289" rtlCol="0" anchor="t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(1)这是一幅复式折线统计图,它表示的是从1997年至2009年部分年份中国与印度国内生产总值的情况。</a:t>
            </a:r>
          </a:p>
        </p:txBody>
      </p:sp>
      <p:pic>
        <p:nvPicPr>
          <p:cNvPr id="1774" name="过程解读.jpg" descr="id:2147511696;FounderCES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34" y="205744"/>
            <a:ext cx="1291590" cy="379571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62894" y="2762728"/>
            <a:ext cx="8380095" cy="1177243"/>
          </a:xfrm>
          <a:prstGeom prst="rect">
            <a:avLst/>
          </a:prstGeom>
          <a:noFill/>
          <a:ln w="9525">
            <a:noFill/>
          </a:ln>
        </p:spPr>
        <p:txBody>
          <a:bodyPr wrap="square" lIns="68577" tIns="34289" rIns="68577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(2)统计图中上面的折线代表印度国内生产总值,下面的折线代表中国国内生产总值。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7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" y="1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6518250" y="2517752"/>
            <a:ext cx="5143500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2532505" y="2531592"/>
            <a:ext cx="5143501" cy="80325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" y="5049653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86" name="文本框 85"/>
          <p:cNvSpPr txBox="1"/>
          <p:nvPr/>
        </p:nvSpPr>
        <p:spPr>
          <a:xfrm rot="10800000" flipV="1">
            <a:off x="303373" y="3032309"/>
            <a:ext cx="8720138" cy="1177243"/>
          </a:xfrm>
          <a:prstGeom prst="rect">
            <a:avLst/>
          </a:prstGeom>
          <a:noFill/>
        </p:spPr>
        <p:txBody>
          <a:bodyPr wrap="square" lIns="68577" tIns="34289" rIns="68577" bIns="34289" rtlCol="0" anchor="t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(2)中国和印度国内生产总值都逐年增高,说明两国人民生活水平都在提高。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235269" y="1623061"/>
            <a:ext cx="8564404" cy="1177243"/>
          </a:xfrm>
          <a:prstGeom prst="rect">
            <a:avLst/>
          </a:prstGeom>
          <a:noFill/>
        </p:spPr>
        <p:txBody>
          <a:bodyPr wrap="square" lIns="68577" tIns="34289" rIns="68577" bIns="34289" rtlCol="0" anchor="t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(1)看图可知1997年两国国内生产总值差距还小,之后差距越来越大,印度的国内生产总值增长较快。</a:t>
            </a:r>
          </a:p>
        </p:txBody>
      </p:sp>
      <p:pic>
        <p:nvPicPr>
          <p:cNvPr id="1774" name="过程解读.jpg" descr="id:2147511696;FounderCES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34" y="205744"/>
            <a:ext cx="1291590" cy="3795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7164" y="880113"/>
            <a:ext cx="1369600" cy="623246"/>
          </a:xfrm>
          <a:prstGeom prst="rect">
            <a:avLst/>
          </a:prstGeom>
          <a:noFill/>
        </p:spPr>
        <p:txBody>
          <a:bodyPr wrap="none" lIns="68577" tIns="34289" rIns="68577" bIns="34289" rtlCol="0" anchor="t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400">
                <a:solidFill>
                  <a:srgbClr val="0FF9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规范解答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8" grpId="0"/>
      <p:bldP spid="6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全屏显示(16:9)</PresentationFormat>
  <Paragraphs>44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黑体</vt:lpstr>
      <vt:lpstr>华文隶书</vt:lpstr>
      <vt:lpstr>楷体</vt:lpstr>
      <vt:lpstr>楷体_GB2312</vt:lpstr>
      <vt:lpstr>宋体</vt:lpstr>
      <vt:lpstr>微软雅黑</vt:lpstr>
      <vt:lpstr>Arial</vt:lpstr>
      <vt:lpstr>Calibri</vt:lpstr>
      <vt:lpstr>Calibri Light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2021-11-06T05:42:00Z</dcterms:created>
  <dcterms:modified xsi:type="dcterms:W3CDTF">2023-01-16T17:30:46Z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9B043CF7A24D49E99BA3126D3768BB90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