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7" r:id="rId2"/>
    <p:sldId id="348" r:id="rId3"/>
    <p:sldId id="359" r:id="rId4"/>
    <p:sldId id="354" r:id="rId5"/>
    <p:sldId id="355" r:id="rId6"/>
    <p:sldId id="295" r:id="rId7"/>
    <p:sldId id="344" r:id="rId8"/>
    <p:sldId id="357" r:id="rId9"/>
    <p:sldId id="298" r:id="rId10"/>
    <p:sldId id="358" r:id="rId11"/>
    <p:sldId id="361" r:id="rId12"/>
    <p:sldId id="296" r:id="rId13"/>
    <p:sldId id="364" r:id="rId14"/>
    <p:sldId id="363" r:id="rId15"/>
    <p:sldId id="343" r:id="rId16"/>
    <p:sldId id="292" r:id="rId17"/>
    <p:sldId id="277" r:id="rId18"/>
    <p:sldId id="365" r:id="rId19"/>
    <p:sldId id="284" r:id="rId20"/>
    <p:sldId id="283" r:id="rId21"/>
    <p:sldId id="286" r:id="rId2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8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8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8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8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8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89911-04DD-443F-BA40-DFC13129260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EC112-2F69-492B-A4EF-FAE278BFF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C112-2F69-492B-A4EF-FAE278BFFD9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4366-A474-4C2A-B439-43D3E7BAF88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4C3E-408D-43FE-A230-3A34F84967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E1E-5CD7-419D-8626-CC97803D903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D420-398F-4758-B4A5-5B260D9E9F3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7954-EB3D-49A1-A73B-68AA5CC6B80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4AE5-1AD8-40BA-BAF2-9508CB9906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F6A2-4849-4328-9E42-CC11C645861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91B-5483-4F22-96F5-0E4F654973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A4B0-3FC4-426C-9394-8215D33AF42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F15E-9BED-4DDC-9281-0D375F0DCD5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46A3-A80B-436E-847F-8CDC7464E9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 smtClean="0">
                <a:latin typeface="+mn-lt"/>
              </a:defRPr>
            </a:lvl1pPr>
          </a:lstStyle>
          <a:p>
            <a:pPr>
              <a:defRPr/>
            </a:pPr>
            <a:fld id="{36416939-499C-46D6-8847-142F16DE6EC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U4L2_1.sw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43156"/>
            <a:ext cx="9144000" cy="240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taiya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"/>
            <a:ext cx="1371600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219200" y="539533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Unit 4  Neighbourhood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" y="1573715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400" b="1" dirty="0" smtClean="0">
                <a:solidFill>
                  <a:srgbClr val="0000FF"/>
                </a:solidFill>
              </a:rPr>
              <a:t>Is </a:t>
            </a:r>
            <a:r>
              <a:rPr lang="en-US" altLang="zh-CN" sz="4400" b="1" dirty="0">
                <a:solidFill>
                  <a:srgbClr val="0000FF"/>
                </a:solidFill>
              </a:rPr>
              <a:t>there a gym around ?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454100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171451"/>
            <a:ext cx="4953000" cy="26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3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153400" y="4629150"/>
            <a:ext cx="838200" cy="4000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057400" y="1543050"/>
            <a:ext cx="4191000" cy="1428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69" name="Group 8"/>
          <p:cNvGrpSpPr/>
          <p:nvPr/>
        </p:nvGrpSpPr>
        <p:grpSpPr bwMode="auto">
          <a:xfrm>
            <a:off x="685800" y="3028950"/>
            <a:ext cx="9067800" cy="1047750"/>
            <a:chOff x="432" y="2544"/>
            <a:chExt cx="5712" cy="880"/>
          </a:xfrm>
        </p:grpSpPr>
        <p:sp>
          <p:nvSpPr>
            <p:cNvPr id="11280" name="Text Box 9"/>
            <p:cNvSpPr txBox="1">
              <a:spLocks noChangeArrowheads="1"/>
            </p:cNvSpPr>
            <p:nvPr/>
          </p:nvSpPr>
          <p:spPr bwMode="auto">
            <a:xfrm>
              <a:off x="432" y="2544"/>
              <a:ext cx="451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/>
                <a:t>1. The men are playing ______.</a:t>
              </a:r>
            </a:p>
          </p:txBody>
        </p:sp>
        <p:sp>
          <p:nvSpPr>
            <p:cNvPr id="11281" name="Text Box 10"/>
            <p:cNvSpPr txBox="1">
              <a:spLocks noChangeArrowheads="1"/>
            </p:cNvSpPr>
            <p:nvPr/>
          </p:nvSpPr>
          <p:spPr bwMode="auto">
            <a:xfrm>
              <a:off x="432" y="2985"/>
              <a:ext cx="331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</a:rPr>
                <a:t>A. Chinese chess</a:t>
              </a:r>
            </a:p>
          </p:txBody>
        </p:sp>
        <p:sp>
          <p:nvSpPr>
            <p:cNvPr id="11282" name="Text Box 11"/>
            <p:cNvSpPr txBox="1">
              <a:spLocks noChangeArrowheads="1"/>
            </p:cNvSpPr>
            <p:nvPr/>
          </p:nvSpPr>
          <p:spPr bwMode="auto">
            <a:xfrm>
              <a:off x="3408" y="2985"/>
              <a:ext cx="27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</a:rPr>
                <a:t>B. chess</a:t>
              </a:r>
            </a:p>
          </p:txBody>
        </p:sp>
      </p:grpSp>
      <p:sp>
        <p:nvSpPr>
          <p:cNvPr id="11270" name="Oval 12"/>
          <p:cNvSpPr>
            <a:spLocks noChangeArrowheads="1"/>
          </p:cNvSpPr>
          <p:nvPr/>
        </p:nvSpPr>
        <p:spPr bwMode="auto">
          <a:xfrm>
            <a:off x="685800" y="3600450"/>
            <a:ext cx="457200" cy="40005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71" name="Group 13"/>
          <p:cNvGrpSpPr/>
          <p:nvPr/>
        </p:nvGrpSpPr>
        <p:grpSpPr bwMode="auto">
          <a:xfrm>
            <a:off x="609600" y="4000502"/>
            <a:ext cx="6553200" cy="1323975"/>
            <a:chOff x="384" y="3360"/>
            <a:chExt cx="4128" cy="1112"/>
          </a:xfrm>
        </p:grpSpPr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384" y="3360"/>
              <a:ext cx="4128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/>
                <a:t>2. The blue building is a_____.</a:t>
              </a: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384" y="3696"/>
              <a:ext cx="384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</a:rPr>
                <a:t>A. supermarket</a:t>
              </a:r>
              <a:r>
                <a:rPr lang="en-US" altLang="zh-CN" sz="4000" b="1">
                  <a:solidFill>
                    <a:srgbClr val="0000FF"/>
                  </a:solidFill>
                </a:rPr>
                <a:t> </a:t>
              </a:r>
            </a:p>
          </p:txBody>
        </p:sp>
      </p:grp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4572000" y="451485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B. bookshop</a:t>
            </a:r>
          </a:p>
        </p:txBody>
      </p:sp>
      <p:sp>
        <p:nvSpPr>
          <p:cNvPr id="11273" name="Oval 17"/>
          <p:cNvSpPr>
            <a:spLocks noChangeArrowheads="1"/>
          </p:cNvSpPr>
          <p:nvPr/>
        </p:nvSpPr>
        <p:spPr bwMode="auto">
          <a:xfrm>
            <a:off x="1600200" y="628650"/>
            <a:ext cx="1905000" cy="9715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4572000" y="4514850"/>
            <a:ext cx="457200" cy="40005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75" name="Group 19"/>
          <p:cNvGrpSpPr/>
          <p:nvPr/>
        </p:nvGrpSpPr>
        <p:grpSpPr bwMode="auto">
          <a:xfrm>
            <a:off x="0" y="0"/>
            <a:ext cx="4267200" cy="708422"/>
            <a:chOff x="0" y="48"/>
            <a:chExt cx="2496" cy="595"/>
          </a:xfrm>
        </p:grpSpPr>
        <p:sp>
          <p:nvSpPr>
            <p:cNvPr id="11276" name="AutoShape 20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77" name="Text Box 21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>
                  <a:solidFill>
                    <a:srgbClr val="FF0000"/>
                  </a:solidFill>
                </a:rPr>
                <a:t>Watch and choose</a:t>
              </a:r>
              <a:r>
                <a:rPr lang="zh-CN" altLang="en-US" sz="4000" b="1" i="1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1"/>
            <a:ext cx="3429000" cy="176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028701"/>
            <a:ext cx="2590800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48000" y="2857501"/>
            <a:ext cx="304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CC0000"/>
                </a:solidFill>
              </a:rPr>
              <a:t>beside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0"/>
          <p:cNvGrpSpPr/>
          <p:nvPr/>
        </p:nvGrpSpPr>
        <p:grpSpPr bwMode="auto">
          <a:xfrm>
            <a:off x="76200" y="114300"/>
            <a:ext cx="3962400" cy="708422"/>
            <a:chOff x="0" y="48"/>
            <a:chExt cx="2496" cy="595"/>
          </a:xfrm>
        </p:grpSpPr>
        <p:sp>
          <p:nvSpPr>
            <p:cNvPr id="13319" name="AutoShape 3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320" name="Text Box 4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 dirty="0">
                  <a:solidFill>
                    <a:srgbClr val="FF0000"/>
                  </a:solidFill>
                </a:rPr>
                <a:t>Read and answer</a:t>
              </a:r>
              <a:r>
                <a:rPr lang="zh-CN" altLang="en-US" sz="4000" b="1" i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676400" y="3543301"/>
            <a:ext cx="6072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/>
              <a:t>A: Is there a </a:t>
            </a:r>
            <a:r>
              <a:rPr lang="zh-CN" altLang="en-US" sz="4000" b="1" dirty="0">
                <a:solidFill>
                  <a:srgbClr val="FF0000"/>
                </a:solidFill>
              </a:rPr>
              <a:t>gym</a:t>
            </a:r>
            <a:r>
              <a:rPr lang="zh-CN" altLang="en-US" sz="4000" b="1" dirty="0"/>
              <a:t> around?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pic>
        <p:nvPicPr>
          <p:cNvPr id="13316" name="Picture 6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801291"/>
            <a:ext cx="4800600" cy="270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727200" y="4095751"/>
            <a:ext cx="71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</a:rPr>
              <a:t>B: </a:t>
            </a:r>
            <a:endParaRPr lang="zh-CN" altLang="en-US" sz="1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2438400" y="4572000"/>
            <a:ext cx="5486400" cy="1191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1219201" y="285750"/>
            <a:ext cx="68738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0" y="4114800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0000FF"/>
                </a:solidFill>
              </a:rPr>
              <a:t>gym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 bwMode="auto">
          <a:xfrm>
            <a:off x="76200" y="114300"/>
            <a:ext cx="3962400" cy="708422"/>
            <a:chOff x="0" y="48"/>
            <a:chExt cx="2496" cy="595"/>
          </a:xfrm>
        </p:grpSpPr>
        <p:sp>
          <p:nvSpPr>
            <p:cNvPr id="15368" name="AutoShape 3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369" name="Text Box 4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>
                  <a:solidFill>
                    <a:srgbClr val="FF0000"/>
                  </a:solidFill>
                </a:rPr>
                <a:t>Read and answer</a:t>
              </a:r>
              <a:r>
                <a:rPr lang="zh-CN" altLang="en-US" sz="4000" b="1" i="1">
                  <a:solidFill>
                    <a:srgbClr val="FF0000"/>
                  </a:solidFill>
                </a:rPr>
                <a:t>.</a:t>
              </a:r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676400" y="3543301"/>
            <a:ext cx="6072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/>
              <a:t>A: Is there a </a:t>
            </a:r>
            <a:r>
              <a:rPr lang="zh-CN" altLang="en-US" sz="4000" b="1">
                <a:solidFill>
                  <a:srgbClr val="FF0000"/>
                </a:solidFill>
              </a:rPr>
              <a:t>gym</a:t>
            </a:r>
            <a:r>
              <a:rPr lang="zh-CN" altLang="en-US" sz="4000" b="1"/>
              <a:t> around?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15364" name="Picture 6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801291"/>
            <a:ext cx="4800600" cy="270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27200" y="4095751"/>
            <a:ext cx="71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</a:rPr>
              <a:t>B: </a:t>
            </a:r>
            <a:endParaRPr lang="zh-CN" altLang="en-US" sz="1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2438400" y="4572000"/>
            <a:ext cx="5486400" cy="1191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514600" y="4095751"/>
            <a:ext cx="86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</a:rPr>
              <a:t>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514600" y="3829051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</a:rPr>
              <a:t>sports centre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571501"/>
            <a:ext cx="6515100" cy="31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9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52400" y="1657350"/>
            <a:ext cx="8991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/>
              <a:t>Pay attention to your pronunciation and intonation. </a:t>
            </a:r>
            <a:r>
              <a:rPr lang="zh-CN" altLang="en-US" sz="3200" b="1" dirty="0">
                <a:ea typeface="楷体_GB2312" pitchFamily="49" charset="-122"/>
              </a:rPr>
              <a:t>请注意你的语音语调。</a:t>
            </a:r>
          </a:p>
        </p:txBody>
      </p:sp>
      <p:grpSp>
        <p:nvGrpSpPr>
          <p:cNvPr id="17412" name="Group 7"/>
          <p:cNvGrpSpPr/>
          <p:nvPr/>
        </p:nvGrpSpPr>
        <p:grpSpPr bwMode="auto">
          <a:xfrm>
            <a:off x="152400" y="171450"/>
            <a:ext cx="2514600" cy="708422"/>
            <a:chOff x="0" y="48"/>
            <a:chExt cx="2496" cy="595"/>
          </a:xfrm>
        </p:grpSpPr>
        <p:sp>
          <p:nvSpPr>
            <p:cNvPr id="17413" name="AutoShape 8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414" name="Text Box 9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 dirty="0">
                  <a:solidFill>
                    <a:srgbClr val="FF0000"/>
                  </a:solidFill>
                </a:rPr>
                <a:t>Let’s read</a:t>
              </a:r>
              <a:r>
                <a:rPr lang="zh-CN" altLang="en-US" sz="4000" b="1" i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4"/>
          <p:cNvGrpSpPr/>
          <p:nvPr/>
        </p:nvGrpSpPr>
        <p:grpSpPr bwMode="auto">
          <a:xfrm>
            <a:off x="0" y="457200"/>
            <a:ext cx="8991600" cy="4400550"/>
            <a:chOff x="-288" y="96"/>
            <a:chExt cx="5568" cy="3792"/>
          </a:xfrm>
        </p:grpSpPr>
        <p:pic>
          <p:nvPicPr>
            <p:cNvPr id="18439" name="Picture 15" descr="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288"/>
              <a:ext cx="480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Line 16"/>
            <p:cNvSpPr>
              <a:spLocks noChangeShapeType="1"/>
            </p:cNvSpPr>
            <p:nvPr/>
          </p:nvSpPr>
          <p:spPr bwMode="auto">
            <a:xfrm>
              <a:off x="4656" y="480"/>
              <a:ext cx="0" cy="81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1" name="Line 17"/>
            <p:cNvSpPr>
              <a:spLocks noChangeShapeType="1"/>
            </p:cNvSpPr>
            <p:nvPr/>
          </p:nvSpPr>
          <p:spPr bwMode="auto">
            <a:xfrm>
              <a:off x="3888" y="480"/>
              <a:ext cx="76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2" name="Text Box 18"/>
            <p:cNvSpPr txBox="1">
              <a:spLocks noChangeArrowheads="1"/>
            </p:cNvSpPr>
            <p:nvPr/>
          </p:nvSpPr>
          <p:spPr bwMode="auto">
            <a:xfrm>
              <a:off x="3744" y="96"/>
              <a:ext cx="1055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hospital</a:t>
              </a:r>
            </a:p>
          </p:txBody>
        </p:sp>
        <p:sp>
          <p:nvSpPr>
            <p:cNvPr id="18443" name="Line 19"/>
            <p:cNvSpPr>
              <a:spLocks noChangeShapeType="1"/>
            </p:cNvSpPr>
            <p:nvPr/>
          </p:nvSpPr>
          <p:spPr bwMode="auto">
            <a:xfrm>
              <a:off x="3504" y="480"/>
              <a:ext cx="528" cy="86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Line 20"/>
            <p:cNvSpPr>
              <a:spLocks noChangeShapeType="1"/>
            </p:cNvSpPr>
            <p:nvPr/>
          </p:nvSpPr>
          <p:spPr bwMode="auto">
            <a:xfrm flipH="1">
              <a:off x="2352" y="480"/>
              <a:ext cx="115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Line 21"/>
            <p:cNvSpPr>
              <a:spLocks noChangeShapeType="1"/>
            </p:cNvSpPr>
            <p:nvPr/>
          </p:nvSpPr>
          <p:spPr bwMode="auto">
            <a:xfrm>
              <a:off x="2016" y="528"/>
              <a:ext cx="720" cy="81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Line 22"/>
            <p:cNvSpPr>
              <a:spLocks noChangeShapeType="1"/>
            </p:cNvSpPr>
            <p:nvPr/>
          </p:nvSpPr>
          <p:spPr bwMode="auto">
            <a:xfrm flipH="1">
              <a:off x="1152" y="528"/>
              <a:ext cx="86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Line 23"/>
            <p:cNvSpPr>
              <a:spLocks noChangeShapeType="1"/>
            </p:cNvSpPr>
            <p:nvPr/>
          </p:nvSpPr>
          <p:spPr bwMode="auto">
            <a:xfrm>
              <a:off x="1488" y="960"/>
              <a:ext cx="480" cy="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Line 24"/>
            <p:cNvSpPr>
              <a:spLocks noChangeShapeType="1"/>
            </p:cNvSpPr>
            <p:nvPr/>
          </p:nvSpPr>
          <p:spPr bwMode="auto">
            <a:xfrm flipH="1">
              <a:off x="576" y="960"/>
              <a:ext cx="9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Text Box 25"/>
            <p:cNvSpPr txBox="1">
              <a:spLocks noChangeArrowheads="1"/>
            </p:cNvSpPr>
            <p:nvPr/>
          </p:nvSpPr>
          <p:spPr bwMode="auto">
            <a:xfrm>
              <a:off x="1153" y="192"/>
              <a:ext cx="1055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school</a:t>
              </a:r>
            </a:p>
          </p:txBody>
        </p:sp>
        <p:sp>
          <p:nvSpPr>
            <p:cNvPr id="18450" name="Text Box 26"/>
            <p:cNvSpPr txBox="1">
              <a:spLocks noChangeArrowheads="1"/>
            </p:cNvSpPr>
            <p:nvPr/>
          </p:nvSpPr>
          <p:spPr bwMode="auto">
            <a:xfrm>
              <a:off x="2112" y="124"/>
              <a:ext cx="1727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sports centre</a:t>
              </a:r>
            </a:p>
          </p:txBody>
        </p:sp>
        <p:sp>
          <p:nvSpPr>
            <p:cNvPr id="18451" name="Text Box 27"/>
            <p:cNvSpPr txBox="1">
              <a:spLocks noChangeArrowheads="1"/>
            </p:cNvSpPr>
            <p:nvPr/>
          </p:nvSpPr>
          <p:spPr bwMode="auto">
            <a:xfrm>
              <a:off x="432" y="576"/>
              <a:ext cx="1344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bookshop</a:t>
              </a:r>
            </a:p>
          </p:txBody>
        </p:sp>
        <p:sp>
          <p:nvSpPr>
            <p:cNvPr id="18452" name="Line 28"/>
            <p:cNvSpPr>
              <a:spLocks noChangeShapeType="1"/>
            </p:cNvSpPr>
            <p:nvPr/>
          </p:nvSpPr>
          <p:spPr bwMode="auto">
            <a:xfrm>
              <a:off x="1104" y="1392"/>
              <a:ext cx="144" cy="7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Line 29"/>
            <p:cNvSpPr>
              <a:spLocks noChangeShapeType="1"/>
            </p:cNvSpPr>
            <p:nvPr/>
          </p:nvSpPr>
          <p:spPr bwMode="auto">
            <a:xfrm>
              <a:off x="144" y="1392"/>
              <a:ext cx="9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Text Box 30"/>
            <p:cNvSpPr txBox="1">
              <a:spLocks noChangeArrowheads="1"/>
            </p:cNvSpPr>
            <p:nvPr/>
          </p:nvSpPr>
          <p:spPr bwMode="auto">
            <a:xfrm>
              <a:off x="-48" y="1036"/>
              <a:ext cx="168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supermarket</a:t>
              </a:r>
            </a:p>
          </p:txBody>
        </p:sp>
        <p:sp>
          <p:nvSpPr>
            <p:cNvPr id="18455" name="Line 31"/>
            <p:cNvSpPr>
              <a:spLocks noChangeShapeType="1"/>
            </p:cNvSpPr>
            <p:nvPr/>
          </p:nvSpPr>
          <p:spPr bwMode="auto">
            <a:xfrm>
              <a:off x="-240" y="2208"/>
              <a:ext cx="100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Text Box 32"/>
            <p:cNvSpPr txBox="1">
              <a:spLocks noChangeArrowheads="1"/>
            </p:cNvSpPr>
            <p:nvPr/>
          </p:nvSpPr>
          <p:spPr bwMode="auto">
            <a:xfrm>
              <a:off x="-288" y="1851"/>
              <a:ext cx="168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garden</a:t>
              </a:r>
            </a:p>
          </p:txBody>
        </p:sp>
      </p:grpSp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066800" y="4229100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</a:rPr>
              <a:t>Is there a ... in </a:t>
            </a:r>
            <a:r>
              <a:rPr lang="en-US" altLang="zh-CN" sz="3600" b="1" dirty="0">
                <a:solidFill>
                  <a:srgbClr val="FF0000"/>
                </a:solidFill>
              </a:rPr>
              <a:t>the neighbourhood?</a:t>
            </a:r>
          </a:p>
        </p:txBody>
      </p:sp>
      <p:grpSp>
        <p:nvGrpSpPr>
          <p:cNvPr id="18436" name="Group 11"/>
          <p:cNvGrpSpPr/>
          <p:nvPr/>
        </p:nvGrpSpPr>
        <p:grpSpPr bwMode="auto">
          <a:xfrm>
            <a:off x="152400" y="57150"/>
            <a:ext cx="2362200" cy="708422"/>
            <a:chOff x="0" y="48"/>
            <a:chExt cx="2496" cy="595"/>
          </a:xfrm>
        </p:grpSpPr>
        <p:sp>
          <p:nvSpPr>
            <p:cNvPr id="18437" name="AutoShape 12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38" name="Text Box 13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>
                  <a:solidFill>
                    <a:srgbClr val="FF0000"/>
                  </a:solidFill>
                </a:rPr>
                <a:t>Let’s talk</a:t>
              </a:r>
              <a:r>
                <a:rPr lang="zh-CN" altLang="en-US" sz="4000" b="1" i="1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/>
          <p:nvPr/>
        </p:nvGrpSpPr>
        <p:grpSpPr bwMode="auto">
          <a:xfrm>
            <a:off x="0" y="171450"/>
            <a:ext cx="8991600" cy="4400550"/>
            <a:chOff x="-288" y="96"/>
            <a:chExt cx="5568" cy="3792"/>
          </a:xfrm>
        </p:grpSpPr>
        <p:pic>
          <p:nvPicPr>
            <p:cNvPr id="19466" name="Picture 3" descr="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288"/>
              <a:ext cx="480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Line 4"/>
            <p:cNvSpPr>
              <a:spLocks noChangeShapeType="1"/>
            </p:cNvSpPr>
            <p:nvPr/>
          </p:nvSpPr>
          <p:spPr bwMode="auto">
            <a:xfrm>
              <a:off x="4656" y="480"/>
              <a:ext cx="0" cy="81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Line 5"/>
            <p:cNvSpPr>
              <a:spLocks noChangeShapeType="1"/>
            </p:cNvSpPr>
            <p:nvPr/>
          </p:nvSpPr>
          <p:spPr bwMode="auto">
            <a:xfrm>
              <a:off x="3888" y="480"/>
              <a:ext cx="76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Text Box 6"/>
            <p:cNvSpPr txBox="1">
              <a:spLocks noChangeArrowheads="1"/>
            </p:cNvSpPr>
            <p:nvPr/>
          </p:nvSpPr>
          <p:spPr bwMode="auto">
            <a:xfrm>
              <a:off x="3744" y="96"/>
              <a:ext cx="1055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hospital</a:t>
              </a:r>
            </a:p>
          </p:txBody>
        </p:sp>
        <p:sp>
          <p:nvSpPr>
            <p:cNvPr id="19470" name="Line 7"/>
            <p:cNvSpPr>
              <a:spLocks noChangeShapeType="1"/>
            </p:cNvSpPr>
            <p:nvPr/>
          </p:nvSpPr>
          <p:spPr bwMode="auto">
            <a:xfrm>
              <a:off x="3504" y="480"/>
              <a:ext cx="528" cy="86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Line 8"/>
            <p:cNvSpPr>
              <a:spLocks noChangeShapeType="1"/>
            </p:cNvSpPr>
            <p:nvPr/>
          </p:nvSpPr>
          <p:spPr bwMode="auto">
            <a:xfrm flipH="1">
              <a:off x="2352" y="480"/>
              <a:ext cx="115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Line 9"/>
            <p:cNvSpPr>
              <a:spLocks noChangeShapeType="1"/>
            </p:cNvSpPr>
            <p:nvPr/>
          </p:nvSpPr>
          <p:spPr bwMode="auto">
            <a:xfrm>
              <a:off x="2016" y="528"/>
              <a:ext cx="720" cy="81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Line 10"/>
            <p:cNvSpPr>
              <a:spLocks noChangeShapeType="1"/>
            </p:cNvSpPr>
            <p:nvPr/>
          </p:nvSpPr>
          <p:spPr bwMode="auto">
            <a:xfrm flipH="1">
              <a:off x="1152" y="528"/>
              <a:ext cx="86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Line 11"/>
            <p:cNvSpPr>
              <a:spLocks noChangeShapeType="1"/>
            </p:cNvSpPr>
            <p:nvPr/>
          </p:nvSpPr>
          <p:spPr bwMode="auto">
            <a:xfrm>
              <a:off x="1488" y="960"/>
              <a:ext cx="480" cy="4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Line 12"/>
            <p:cNvSpPr>
              <a:spLocks noChangeShapeType="1"/>
            </p:cNvSpPr>
            <p:nvPr/>
          </p:nvSpPr>
          <p:spPr bwMode="auto">
            <a:xfrm flipH="1">
              <a:off x="576" y="960"/>
              <a:ext cx="9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Text Box 13"/>
            <p:cNvSpPr txBox="1">
              <a:spLocks noChangeArrowheads="1"/>
            </p:cNvSpPr>
            <p:nvPr/>
          </p:nvSpPr>
          <p:spPr bwMode="auto">
            <a:xfrm>
              <a:off x="1153" y="192"/>
              <a:ext cx="1055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school</a:t>
              </a:r>
            </a:p>
          </p:txBody>
        </p:sp>
        <p:sp>
          <p:nvSpPr>
            <p:cNvPr id="19477" name="Text Box 14"/>
            <p:cNvSpPr txBox="1">
              <a:spLocks noChangeArrowheads="1"/>
            </p:cNvSpPr>
            <p:nvPr/>
          </p:nvSpPr>
          <p:spPr bwMode="auto">
            <a:xfrm>
              <a:off x="2112" y="124"/>
              <a:ext cx="1727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sports centre</a:t>
              </a:r>
            </a:p>
          </p:txBody>
        </p:sp>
        <p:sp>
          <p:nvSpPr>
            <p:cNvPr id="19478" name="Text Box 15"/>
            <p:cNvSpPr txBox="1">
              <a:spLocks noChangeArrowheads="1"/>
            </p:cNvSpPr>
            <p:nvPr/>
          </p:nvSpPr>
          <p:spPr bwMode="auto">
            <a:xfrm>
              <a:off x="432" y="576"/>
              <a:ext cx="1344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bookshop</a:t>
              </a:r>
            </a:p>
          </p:txBody>
        </p:sp>
        <p:sp>
          <p:nvSpPr>
            <p:cNvPr id="19479" name="Line 16"/>
            <p:cNvSpPr>
              <a:spLocks noChangeShapeType="1"/>
            </p:cNvSpPr>
            <p:nvPr/>
          </p:nvSpPr>
          <p:spPr bwMode="auto">
            <a:xfrm>
              <a:off x="1104" y="1392"/>
              <a:ext cx="144" cy="7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Line 17"/>
            <p:cNvSpPr>
              <a:spLocks noChangeShapeType="1"/>
            </p:cNvSpPr>
            <p:nvPr/>
          </p:nvSpPr>
          <p:spPr bwMode="auto">
            <a:xfrm>
              <a:off x="144" y="1392"/>
              <a:ext cx="9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1" name="Text Box 18"/>
            <p:cNvSpPr txBox="1">
              <a:spLocks noChangeArrowheads="1"/>
            </p:cNvSpPr>
            <p:nvPr/>
          </p:nvSpPr>
          <p:spPr bwMode="auto">
            <a:xfrm>
              <a:off x="-48" y="1036"/>
              <a:ext cx="168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supermarket</a:t>
              </a:r>
            </a:p>
          </p:txBody>
        </p:sp>
        <p:sp>
          <p:nvSpPr>
            <p:cNvPr id="19482" name="Line 19"/>
            <p:cNvSpPr>
              <a:spLocks noChangeShapeType="1"/>
            </p:cNvSpPr>
            <p:nvPr/>
          </p:nvSpPr>
          <p:spPr bwMode="auto">
            <a:xfrm>
              <a:off x="-240" y="2208"/>
              <a:ext cx="100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3" name="Text Box 20"/>
            <p:cNvSpPr txBox="1">
              <a:spLocks noChangeArrowheads="1"/>
            </p:cNvSpPr>
            <p:nvPr/>
          </p:nvSpPr>
          <p:spPr bwMode="auto">
            <a:xfrm>
              <a:off x="-288" y="1851"/>
              <a:ext cx="168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/>
                <a:t>garden</a:t>
              </a:r>
            </a:p>
          </p:txBody>
        </p:sp>
      </p:grpSp>
      <p:sp>
        <p:nvSpPr>
          <p:cNvPr id="19459" name="Text Box 21"/>
          <p:cNvSpPr txBox="1">
            <a:spLocks noChangeArrowheads="1"/>
          </p:cNvSpPr>
          <p:nvPr/>
        </p:nvSpPr>
        <p:spPr bwMode="auto">
          <a:xfrm>
            <a:off x="533400" y="360045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</a:rPr>
              <a:t>A: Is there a ... in the neighbourhood?</a:t>
            </a:r>
          </a:p>
        </p:txBody>
      </p:sp>
      <p:grpSp>
        <p:nvGrpSpPr>
          <p:cNvPr id="19460" name="Group 22"/>
          <p:cNvGrpSpPr/>
          <p:nvPr/>
        </p:nvGrpSpPr>
        <p:grpSpPr bwMode="auto">
          <a:xfrm>
            <a:off x="76200" y="1"/>
            <a:ext cx="2286000" cy="707391"/>
            <a:chOff x="0" y="48"/>
            <a:chExt cx="2496" cy="660"/>
          </a:xfrm>
        </p:grpSpPr>
        <p:sp>
          <p:nvSpPr>
            <p:cNvPr id="19464" name="AutoShape 23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65" name="Text Box 24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>
                  <a:solidFill>
                    <a:srgbClr val="FF0000"/>
                  </a:solidFill>
                </a:rPr>
                <a:t>Let’s talk</a:t>
              </a:r>
              <a:r>
                <a:rPr lang="zh-CN" altLang="en-US" sz="4000" b="1" i="1">
                  <a:solidFill>
                    <a:srgbClr val="FF0000"/>
                  </a:solidFill>
                </a:rPr>
                <a:t>.</a:t>
              </a:r>
            </a:p>
          </p:txBody>
        </p:sp>
      </p:grpSp>
      <p:grpSp>
        <p:nvGrpSpPr>
          <p:cNvPr id="19461" name="Group 27"/>
          <p:cNvGrpSpPr/>
          <p:nvPr/>
        </p:nvGrpSpPr>
        <p:grpSpPr bwMode="auto">
          <a:xfrm>
            <a:off x="533400" y="4148137"/>
            <a:ext cx="7416800" cy="1103710"/>
            <a:chOff x="320" y="3072"/>
            <a:chExt cx="4672" cy="927"/>
          </a:xfrm>
        </p:grpSpPr>
        <p:sp>
          <p:nvSpPr>
            <p:cNvPr id="19462" name="Text Box 25"/>
            <p:cNvSpPr txBox="1">
              <a:spLocks noChangeArrowheads="1"/>
            </p:cNvSpPr>
            <p:nvPr/>
          </p:nvSpPr>
          <p:spPr bwMode="auto">
            <a:xfrm>
              <a:off x="320" y="3072"/>
              <a:ext cx="467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0000FF"/>
                  </a:solidFill>
                </a:rPr>
                <a:t>B: Yes. It's beside(near/behind) the... .</a:t>
              </a:r>
            </a:p>
          </p:txBody>
        </p:sp>
        <p:sp>
          <p:nvSpPr>
            <p:cNvPr id="19463" name="Text Box 26"/>
            <p:cNvSpPr txBox="1">
              <a:spLocks noChangeArrowheads="1"/>
            </p:cNvSpPr>
            <p:nvPr/>
          </p:nvSpPr>
          <p:spPr bwMode="auto">
            <a:xfrm>
              <a:off x="624" y="3456"/>
              <a:ext cx="134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600" b="1" dirty="0"/>
                <a:t>（</a:t>
              </a:r>
              <a:r>
                <a:rPr lang="en-US" altLang="zh-CN" sz="3600" b="1" dirty="0"/>
                <a:t>No.</a:t>
              </a:r>
              <a:r>
                <a:rPr lang="zh-CN" altLang="en-US" sz="3600" b="1" dirty="0"/>
                <a:t>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142875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Is there a </a:t>
            </a:r>
            <a:r>
              <a:rPr lang="en-US" altLang="zh-CN" sz="3200" b="1" dirty="0">
                <a:solidFill>
                  <a:srgbClr val="FF0000"/>
                </a:solidFill>
              </a:rPr>
              <a:t>bookshop</a:t>
            </a:r>
            <a:r>
              <a:rPr lang="en-US" altLang="zh-CN" sz="3200" b="1" dirty="0"/>
              <a:t> in your neighbourhood?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08000" y="23241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Is there a </a:t>
            </a:r>
            <a:r>
              <a:rPr lang="zh-CN" altLang="en-US" sz="3200" b="1" dirty="0">
                <a:solidFill>
                  <a:srgbClr val="0000FF"/>
                </a:solidFill>
              </a:rPr>
              <a:t>sports centre</a:t>
            </a:r>
            <a:r>
              <a:rPr lang="zh-CN" altLang="en-US" sz="3200" b="1" dirty="0">
                <a:solidFill>
                  <a:schemeClr val="accent2"/>
                </a:solidFill>
              </a:rPr>
              <a:t> </a:t>
            </a:r>
            <a:r>
              <a:rPr lang="zh-CN" altLang="en-US" sz="3200" b="1" dirty="0"/>
              <a:t>in your neighbourhood?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2600" y="3162300"/>
            <a:ext cx="866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Is there a </a:t>
            </a:r>
            <a:r>
              <a:rPr lang="zh-CN" altLang="en-US" sz="3200" b="1" dirty="0">
                <a:solidFill>
                  <a:srgbClr val="FF0000"/>
                </a:solidFill>
              </a:rPr>
              <a:t>supermarket</a:t>
            </a:r>
            <a:r>
              <a:rPr lang="zh-CN" altLang="en-US" sz="3200" b="1" dirty="0"/>
              <a:t> in your neighbourhood?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4023123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Is there a </a:t>
            </a:r>
            <a:r>
              <a:rPr lang="en-US" altLang="zh-CN" sz="3200" b="1" dirty="0">
                <a:solidFill>
                  <a:srgbClr val="0000FF"/>
                </a:solidFill>
              </a:rPr>
              <a:t>garden</a:t>
            </a:r>
            <a:r>
              <a:rPr lang="en-US" altLang="zh-CN" sz="3200" b="1" dirty="0"/>
              <a:t> in your neighbourhood?</a:t>
            </a:r>
            <a:endParaRPr lang="en-US" altLang="zh-CN" sz="3200" dirty="0">
              <a:latin typeface="Arial" panose="020B0604020202020204" pitchFamily="34" charset="0"/>
            </a:endParaRPr>
          </a:p>
        </p:txBody>
      </p:sp>
      <p:grpSp>
        <p:nvGrpSpPr>
          <p:cNvPr id="20486" name="Group 9"/>
          <p:cNvGrpSpPr/>
          <p:nvPr/>
        </p:nvGrpSpPr>
        <p:grpSpPr bwMode="auto">
          <a:xfrm>
            <a:off x="2895600" y="571500"/>
            <a:ext cx="2590800" cy="708422"/>
            <a:chOff x="0" y="48"/>
            <a:chExt cx="2496" cy="595"/>
          </a:xfrm>
        </p:grpSpPr>
        <p:sp>
          <p:nvSpPr>
            <p:cNvPr id="20488" name="AutoShape 10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489" name="Text Box 11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 dirty="0">
                  <a:solidFill>
                    <a:srgbClr val="FF0000"/>
                  </a:solidFill>
                </a:rPr>
                <a:t> Let’s sing.</a:t>
              </a:r>
              <a:endParaRPr lang="zh-CN" altLang="en-US" sz="4000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487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71450"/>
            <a:ext cx="3429000" cy="9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533400" y="1200150"/>
            <a:ext cx="8153400" cy="3314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38200" y="1600201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</a:rPr>
              <a:t>There is  a desk.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838200" y="2159794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</a:rPr>
              <a:t>There is  a computer.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38200" y="2788444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</a:rPr>
              <a:t>There are  teachers.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838200" y="3429001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</a:rPr>
              <a:t>There are  windows.</a:t>
            </a:r>
          </a:p>
        </p:txBody>
      </p:sp>
      <p:sp>
        <p:nvSpPr>
          <p:cNvPr id="3079" name="WordArt 10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334000" cy="800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Play a game.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92126" y="887016"/>
            <a:ext cx="83470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(小组合作，设计一个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漂亮，干净，舒适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的社区，并向他人介绍。)</a:t>
            </a: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990600" y="2171700"/>
            <a:ext cx="7391400" cy="2108597"/>
            <a:chOff x="528" y="1632"/>
            <a:chExt cx="4656" cy="1771"/>
          </a:xfrm>
        </p:grpSpPr>
        <p:sp>
          <p:nvSpPr>
            <p:cNvPr id="21511" name="AutoShape 6"/>
            <p:cNvSpPr>
              <a:spLocks noChangeArrowheads="1"/>
            </p:cNvSpPr>
            <p:nvPr/>
          </p:nvSpPr>
          <p:spPr bwMode="auto">
            <a:xfrm>
              <a:off x="528" y="1632"/>
              <a:ext cx="4368" cy="168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624" y="1728"/>
              <a:ext cx="374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600" b="1"/>
                <a:t>This is our neighbourhood.</a:t>
              </a:r>
            </a:p>
          </p:txBody>
        </p:sp>
        <p:sp>
          <p:nvSpPr>
            <p:cNvPr id="21513" name="Text Box 8"/>
            <p:cNvSpPr txBox="1">
              <a:spLocks noChangeArrowheads="1"/>
            </p:cNvSpPr>
            <p:nvPr/>
          </p:nvSpPr>
          <p:spPr bwMode="auto">
            <a:xfrm>
              <a:off x="608" y="2112"/>
              <a:ext cx="374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600" b="1" dirty="0"/>
                <a:t>There is/are... .</a:t>
              </a:r>
              <a:endParaRPr lang="zh-CN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608" y="2496"/>
              <a:ext cx="457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600" b="1"/>
                <a:t>The...is beside(near/bihind) the... .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592" y="2860"/>
              <a:ext cx="457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600" b="1"/>
                <a:t>We like our neighbourhood.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1508" name="Group 11"/>
          <p:cNvGrpSpPr/>
          <p:nvPr/>
        </p:nvGrpSpPr>
        <p:grpSpPr bwMode="auto">
          <a:xfrm>
            <a:off x="152400" y="228600"/>
            <a:ext cx="2362200" cy="708422"/>
            <a:chOff x="0" y="48"/>
            <a:chExt cx="2496" cy="595"/>
          </a:xfrm>
        </p:grpSpPr>
        <p:sp>
          <p:nvSpPr>
            <p:cNvPr id="21509" name="AutoShape 12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510" name="Text Box 13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>
                  <a:solidFill>
                    <a:srgbClr val="FF0000"/>
                  </a:solidFill>
                </a:rPr>
                <a:t> Let’s do</a:t>
              </a:r>
              <a:r>
                <a:rPr lang="zh-CN" altLang="en-US" sz="4000" b="1" i="1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04800" y="142875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1. </a:t>
            </a:r>
            <a:r>
              <a:rPr lang="zh-CN" altLang="en-US" sz="2400" b="1" dirty="0" smtClean="0"/>
              <a:t>Listen </a:t>
            </a:r>
            <a:r>
              <a:rPr lang="zh-CN" altLang="en-US" sz="2400" b="1" dirty="0"/>
              <a:t>and repeat. Try to introduce </a:t>
            </a:r>
            <a:r>
              <a:rPr lang="zh-CN" altLang="en-US" sz="2400" b="1" dirty="0" smtClean="0"/>
              <a:t>Li Ming’s </a:t>
            </a:r>
            <a:r>
              <a:rPr lang="zh-CN" altLang="en-US" sz="2400" b="1" dirty="0"/>
              <a:t>neighbourhood.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(听读课文，向他人介绍李</a:t>
            </a:r>
            <a:r>
              <a:rPr lang="zh-CN" altLang="en-US" sz="1800" b="1" dirty="0" smtClean="0">
                <a:latin typeface="楷体_GB2312" pitchFamily="49" charset="-122"/>
                <a:ea typeface="楷体_GB2312" pitchFamily="49" charset="-122"/>
              </a:rPr>
              <a:t>明的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社区。)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79400" y="3124201"/>
            <a:ext cx="8686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/>
              <a:t>2. </a:t>
            </a:r>
            <a:r>
              <a:rPr lang="zh-CN" altLang="en-US" sz="2400" b="1" dirty="0" smtClean="0"/>
              <a:t>Share </a:t>
            </a:r>
            <a:r>
              <a:rPr lang="zh-CN" altLang="en-US" sz="2400" b="1" dirty="0"/>
              <a:t>your </a:t>
            </a:r>
            <a:r>
              <a:rPr lang="en-US" altLang="zh-CN" sz="2400" b="1" dirty="0"/>
              <a:t>beautiful neighbourhood with </a:t>
            </a:r>
            <a:r>
              <a:rPr lang="en-US" altLang="zh-CN" sz="2400" b="1" dirty="0" smtClean="0"/>
              <a:t>your </a:t>
            </a:r>
            <a:r>
              <a:rPr lang="zh-CN" altLang="en-US" sz="2400" b="1" dirty="0" smtClean="0"/>
              <a:t>friends</a:t>
            </a:r>
            <a:r>
              <a:rPr lang="zh-CN" altLang="en-US" sz="2400" b="1" dirty="0"/>
              <a:t>.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(和朋友分享自己设计的社区。)</a:t>
            </a:r>
          </a:p>
        </p:txBody>
      </p:sp>
      <p:grpSp>
        <p:nvGrpSpPr>
          <p:cNvPr id="22533" name="Group 7"/>
          <p:cNvGrpSpPr/>
          <p:nvPr/>
        </p:nvGrpSpPr>
        <p:grpSpPr bwMode="auto">
          <a:xfrm>
            <a:off x="152400" y="228600"/>
            <a:ext cx="2971800" cy="708422"/>
            <a:chOff x="0" y="48"/>
            <a:chExt cx="2496" cy="595"/>
          </a:xfrm>
        </p:grpSpPr>
        <p:sp>
          <p:nvSpPr>
            <p:cNvPr id="22534" name="AutoShape 8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35" name="Text Box 9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 dirty="0">
                  <a:solidFill>
                    <a:srgbClr val="FF0000"/>
                  </a:solidFill>
                </a:rPr>
                <a:t> Homework.</a:t>
              </a:r>
              <a:endParaRPr lang="zh-CN" altLang="en-US" sz="4000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8"/>
          <p:cNvGrpSpPr/>
          <p:nvPr/>
        </p:nvGrpSpPr>
        <p:grpSpPr bwMode="auto">
          <a:xfrm>
            <a:off x="2209800" y="4400551"/>
            <a:ext cx="3810000" cy="708422"/>
            <a:chOff x="1392" y="3696"/>
            <a:chExt cx="2400" cy="595"/>
          </a:xfrm>
        </p:grpSpPr>
        <p:sp>
          <p:nvSpPr>
            <p:cNvPr id="4100" name="Rectangle 7"/>
            <p:cNvSpPr>
              <a:spLocks noChangeArrowheads="1"/>
            </p:cNvSpPr>
            <p:nvPr/>
          </p:nvSpPr>
          <p:spPr bwMode="auto">
            <a:xfrm>
              <a:off x="1392" y="3744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1488" y="3696"/>
              <a:ext cx="225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</a:rPr>
                <a:t>neighbourhood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6CE0A41F9311DED98C0B8CB2C092459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/>
          <p:nvPr/>
        </p:nvGrpSpPr>
        <p:grpSpPr bwMode="auto">
          <a:xfrm>
            <a:off x="3200400" y="4457701"/>
            <a:ext cx="1981200" cy="708422"/>
            <a:chOff x="1392" y="3696"/>
            <a:chExt cx="2400" cy="595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1392" y="3744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488" y="3696"/>
              <a:ext cx="225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</a:rPr>
                <a:t>school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90800" y="4400550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 b="1">
                <a:solidFill>
                  <a:srgbClr val="0000FF"/>
                </a:solidFill>
              </a:rPr>
              <a:t>g</a:t>
            </a:r>
            <a:r>
              <a:rPr lang="zh-CN" altLang="en-US" sz="4800" b="1">
                <a:solidFill>
                  <a:srgbClr val="FF0000"/>
                </a:solidFill>
              </a:rPr>
              <a:t>ar</a:t>
            </a:r>
            <a:r>
              <a:rPr lang="zh-CN" altLang="en-US" sz="4800" b="1">
                <a:solidFill>
                  <a:srgbClr val="0000FF"/>
                </a:solidFill>
              </a:rPr>
              <a:t>den </a:t>
            </a:r>
            <a:r>
              <a:rPr lang="zh-CN" altLang="en-US" sz="4800" b="1"/>
              <a:t>['</a:t>
            </a:r>
            <a:r>
              <a:rPr lang="zh-CN" altLang="en-US" sz="4800" b="1">
                <a:solidFill>
                  <a:srgbClr val="0000FF"/>
                </a:solidFill>
              </a:rPr>
              <a:t>ɡ</a:t>
            </a:r>
            <a:r>
              <a:rPr lang="zh-CN" altLang="en-US" sz="4800" b="1">
                <a:solidFill>
                  <a:srgbClr val="FF0000"/>
                </a:solidFill>
              </a:rPr>
              <a:t>ɑ:</a:t>
            </a:r>
            <a:r>
              <a:rPr lang="zh-CN" altLang="en-US" sz="4800" b="1">
                <a:solidFill>
                  <a:srgbClr val="0000FF"/>
                </a:solidFill>
              </a:rPr>
              <a:t>dn</a:t>
            </a:r>
            <a:r>
              <a:rPr lang="zh-CN" altLang="en-US" sz="4800" b="1"/>
              <a:t>]</a:t>
            </a:r>
            <a:r>
              <a:rPr lang="zh-CN" altLang="en-US" sz="48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147" name="Picture 3" descr="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71450"/>
            <a:ext cx="85344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171451"/>
            <a:ext cx="4953000" cy="26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27"/>
          <p:cNvGrpSpPr/>
          <p:nvPr/>
        </p:nvGrpSpPr>
        <p:grpSpPr bwMode="auto">
          <a:xfrm>
            <a:off x="685800" y="3028951"/>
            <a:ext cx="9067800" cy="1109663"/>
            <a:chOff x="432" y="2544"/>
            <a:chExt cx="5712" cy="932"/>
          </a:xfrm>
        </p:grpSpPr>
        <p:sp>
          <p:nvSpPr>
            <p:cNvPr id="7182" name="Text Box 18"/>
            <p:cNvSpPr txBox="1">
              <a:spLocks noChangeArrowheads="1"/>
            </p:cNvSpPr>
            <p:nvPr/>
          </p:nvSpPr>
          <p:spPr bwMode="auto">
            <a:xfrm>
              <a:off x="432" y="2544"/>
              <a:ext cx="451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/>
                <a:t>1. The men are playing ______.</a:t>
              </a:r>
            </a:p>
          </p:txBody>
        </p:sp>
        <p:sp>
          <p:nvSpPr>
            <p:cNvPr id="7183" name="Text Box 19"/>
            <p:cNvSpPr txBox="1">
              <a:spLocks noChangeArrowheads="1"/>
            </p:cNvSpPr>
            <p:nvPr/>
          </p:nvSpPr>
          <p:spPr bwMode="auto">
            <a:xfrm>
              <a:off x="432" y="2985"/>
              <a:ext cx="33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FF"/>
                  </a:solidFill>
                </a:rPr>
                <a:t>A. Chinese chess</a:t>
              </a:r>
            </a:p>
          </p:txBody>
        </p:sp>
        <p:sp>
          <p:nvSpPr>
            <p:cNvPr id="7184" name="Text Box 20"/>
            <p:cNvSpPr txBox="1">
              <a:spLocks noChangeArrowheads="1"/>
            </p:cNvSpPr>
            <p:nvPr/>
          </p:nvSpPr>
          <p:spPr bwMode="auto">
            <a:xfrm>
              <a:off x="3408" y="2985"/>
              <a:ext cx="273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FF"/>
                  </a:solidFill>
                </a:rPr>
                <a:t>B. chess</a:t>
              </a:r>
            </a:p>
          </p:txBody>
        </p:sp>
      </p:grpSp>
      <p:grpSp>
        <p:nvGrpSpPr>
          <p:cNvPr id="7172" name="Group 32"/>
          <p:cNvGrpSpPr/>
          <p:nvPr/>
        </p:nvGrpSpPr>
        <p:grpSpPr bwMode="auto">
          <a:xfrm>
            <a:off x="609600" y="4000501"/>
            <a:ext cx="7924800" cy="1153716"/>
            <a:chOff x="384" y="3360"/>
            <a:chExt cx="4992" cy="969"/>
          </a:xfrm>
        </p:grpSpPr>
        <p:sp>
          <p:nvSpPr>
            <p:cNvPr id="7179" name="Text Box 22"/>
            <p:cNvSpPr txBox="1">
              <a:spLocks noChangeArrowheads="1"/>
            </p:cNvSpPr>
            <p:nvPr/>
          </p:nvSpPr>
          <p:spPr bwMode="auto">
            <a:xfrm>
              <a:off x="384" y="3360"/>
              <a:ext cx="45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/>
                <a:t>2. The blue building is a_____.</a:t>
              </a:r>
            </a:p>
          </p:txBody>
        </p:sp>
        <p:sp>
          <p:nvSpPr>
            <p:cNvPr id="7180" name="Text Box 23"/>
            <p:cNvSpPr txBox="1">
              <a:spLocks noChangeArrowheads="1"/>
            </p:cNvSpPr>
            <p:nvPr/>
          </p:nvSpPr>
          <p:spPr bwMode="auto">
            <a:xfrm>
              <a:off x="384" y="3734"/>
              <a:ext cx="384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FF"/>
                  </a:solidFill>
                </a:rPr>
                <a:t>A. supermarket</a:t>
              </a:r>
              <a:r>
                <a:rPr lang="en-US" altLang="zh-CN" sz="4000" b="1" dirty="0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7181" name="Text Box 24"/>
            <p:cNvSpPr txBox="1">
              <a:spLocks noChangeArrowheads="1"/>
            </p:cNvSpPr>
            <p:nvPr/>
          </p:nvSpPr>
          <p:spPr bwMode="auto">
            <a:xfrm>
              <a:off x="2880" y="3792"/>
              <a:ext cx="249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0000FF"/>
                  </a:solidFill>
                </a:rPr>
                <a:t>B. bookshop</a:t>
              </a:r>
            </a:p>
          </p:txBody>
        </p:sp>
      </p:grpSp>
      <p:grpSp>
        <p:nvGrpSpPr>
          <p:cNvPr id="4" name="Group 31"/>
          <p:cNvGrpSpPr/>
          <p:nvPr/>
        </p:nvGrpSpPr>
        <p:grpSpPr bwMode="auto">
          <a:xfrm>
            <a:off x="2057400" y="1543051"/>
            <a:ext cx="4191000" cy="2194322"/>
            <a:chOff x="1296" y="1296"/>
            <a:chExt cx="2640" cy="1843"/>
          </a:xfrm>
        </p:grpSpPr>
        <p:sp>
          <p:nvSpPr>
            <p:cNvPr id="7177" name="Text Box 29"/>
            <p:cNvSpPr txBox="1">
              <a:spLocks noChangeArrowheads="1"/>
            </p:cNvSpPr>
            <p:nvPr/>
          </p:nvSpPr>
          <p:spPr bwMode="auto">
            <a:xfrm>
              <a:off x="1344" y="2544"/>
              <a:ext cx="86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>
                  <a:solidFill>
                    <a:srgbClr val="FF0000"/>
                  </a:solidFill>
                </a:rPr>
                <a:t>men</a:t>
              </a:r>
            </a:p>
          </p:txBody>
        </p:sp>
        <p:sp>
          <p:nvSpPr>
            <p:cNvPr id="7178" name="Oval 30"/>
            <p:cNvSpPr>
              <a:spLocks noChangeArrowheads="1"/>
            </p:cNvSpPr>
            <p:nvPr/>
          </p:nvSpPr>
          <p:spPr bwMode="auto">
            <a:xfrm>
              <a:off x="1296" y="1296"/>
              <a:ext cx="2640" cy="12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174" name="Group 33"/>
          <p:cNvGrpSpPr/>
          <p:nvPr/>
        </p:nvGrpSpPr>
        <p:grpSpPr bwMode="auto">
          <a:xfrm>
            <a:off x="0" y="0"/>
            <a:ext cx="4267200" cy="708422"/>
            <a:chOff x="0" y="48"/>
            <a:chExt cx="2496" cy="595"/>
          </a:xfrm>
        </p:grpSpPr>
        <p:sp>
          <p:nvSpPr>
            <p:cNvPr id="7175" name="AutoShape 34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176" name="Text Box 35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 dirty="0">
                  <a:solidFill>
                    <a:srgbClr val="FF0000"/>
                  </a:solidFill>
                </a:rPr>
                <a:t>Watch and choose</a:t>
              </a:r>
              <a:r>
                <a:rPr lang="zh-CN" altLang="en-US" sz="4000" b="1" i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5"/>
          <p:cNvGrpSpPr/>
          <p:nvPr/>
        </p:nvGrpSpPr>
        <p:grpSpPr bwMode="auto">
          <a:xfrm>
            <a:off x="1066800" y="2000251"/>
            <a:ext cx="1905000" cy="2673243"/>
            <a:chOff x="0" y="0"/>
            <a:chExt cx="3000" cy="5612"/>
          </a:xfrm>
        </p:grpSpPr>
        <p:pic>
          <p:nvPicPr>
            <p:cNvPr id="820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0"/>
              <a:ext cx="1580" cy="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0" y="3480"/>
              <a:ext cx="3000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6000" b="1"/>
                <a:t>m</a:t>
              </a:r>
              <a:r>
                <a:rPr lang="zh-CN" altLang="en-US" sz="6000" b="1">
                  <a:solidFill>
                    <a:srgbClr val="FF0000"/>
                  </a:solidFill>
                </a:rPr>
                <a:t>a</a:t>
              </a:r>
              <a:r>
                <a:rPr lang="zh-CN" altLang="en-US" sz="6000" b="1"/>
                <a:t>n</a:t>
              </a: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3962401" y="2000251"/>
            <a:ext cx="4429760" cy="2654193"/>
            <a:chOff x="0" y="0"/>
            <a:chExt cx="6977" cy="5572"/>
          </a:xfrm>
        </p:grpSpPr>
        <p:pic>
          <p:nvPicPr>
            <p:cNvPr id="8199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6977" cy="3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  <p:sp>
          <p:nvSpPr>
            <p:cNvPr id="8200" name="Text Box 10"/>
            <p:cNvSpPr txBox="1">
              <a:spLocks noChangeArrowheads="1"/>
            </p:cNvSpPr>
            <p:nvPr/>
          </p:nvSpPr>
          <p:spPr bwMode="auto">
            <a:xfrm>
              <a:off x="2000" y="3440"/>
              <a:ext cx="3000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6000" b="1"/>
                <a:t>m</a:t>
              </a:r>
              <a:r>
                <a:rPr lang="zh-CN" altLang="en-US" sz="6000" b="1">
                  <a:solidFill>
                    <a:srgbClr val="FF0000"/>
                  </a:solidFill>
                </a:rPr>
                <a:t>e</a:t>
              </a:r>
              <a:r>
                <a:rPr lang="zh-CN" altLang="en-US" sz="6000" b="1"/>
                <a:t>n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8196" name="Group 12"/>
          <p:cNvGrpSpPr/>
          <p:nvPr/>
        </p:nvGrpSpPr>
        <p:grpSpPr bwMode="auto">
          <a:xfrm>
            <a:off x="152400" y="57150"/>
            <a:ext cx="3581400" cy="708422"/>
            <a:chOff x="0" y="48"/>
            <a:chExt cx="2496" cy="595"/>
          </a:xfrm>
        </p:grpSpPr>
        <p:sp>
          <p:nvSpPr>
            <p:cNvPr id="8197" name="AutoShape 13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198" name="Text Box 14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>
                  <a:solidFill>
                    <a:srgbClr val="FF0000"/>
                  </a:solidFill>
                </a:rPr>
                <a:t>Do you know?</a:t>
              </a:r>
              <a:endParaRPr lang="zh-CN" altLang="en-US" sz="4000" b="1" i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171451"/>
            <a:ext cx="4953000" cy="26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2057400" y="1543050"/>
            <a:ext cx="4191000" cy="14287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20" name="Group 8"/>
          <p:cNvGrpSpPr/>
          <p:nvPr/>
        </p:nvGrpSpPr>
        <p:grpSpPr bwMode="auto">
          <a:xfrm>
            <a:off x="685800" y="3028951"/>
            <a:ext cx="9067800" cy="1109663"/>
            <a:chOff x="432" y="2544"/>
            <a:chExt cx="5712" cy="932"/>
          </a:xfrm>
        </p:grpSpPr>
        <p:sp>
          <p:nvSpPr>
            <p:cNvPr id="9230" name="Text Box 9"/>
            <p:cNvSpPr txBox="1">
              <a:spLocks noChangeArrowheads="1"/>
            </p:cNvSpPr>
            <p:nvPr/>
          </p:nvSpPr>
          <p:spPr bwMode="auto">
            <a:xfrm>
              <a:off x="432" y="2544"/>
              <a:ext cx="451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/>
                <a:t>1. The men are playing ______.</a:t>
              </a:r>
            </a:p>
          </p:txBody>
        </p:sp>
        <p:sp>
          <p:nvSpPr>
            <p:cNvPr id="9231" name="Text Box 10"/>
            <p:cNvSpPr txBox="1">
              <a:spLocks noChangeArrowheads="1"/>
            </p:cNvSpPr>
            <p:nvPr/>
          </p:nvSpPr>
          <p:spPr bwMode="auto">
            <a:xfrm>
              <a:off x="432" y="2985"/>
              <a:ext cx="33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0000FF"/>
                  </a:solidFill>
                </a:rPr>
                <a:t>A. </a:t>
              </a:r>
              <a:r>
                <a:rPr lang="en-US" altLang="zh-CN" sz="3200" b="1" dirty="0">
                  <a:solidFill>
                    <a:srgbClr val="0000FF"/>
                  </a:solidFill>
                </a:rPr>
                <a:t>Chinese chess</a:t>
              </a:r>
            </a:p>
          </p:txBody>
        </p:sp>
        <p:sp>
          <p:nvSpPr>
            <p:cNvPr id="9232" name="Text Box 11"/>
            <p:cNvSpPr txBox="1">
              <a:spLocks noChangeArrowheads="1"/>
            </p:cNvSpPr>
            <p:nvPr/>
          </p:nvSpPr>
          <p:spPr bwMode="auto">
            <a:xfrm>
              <a:off x="3408" y="2985"/>
              <a:ext cx="273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FF"/>
                  </a:solidFill>
                </a:rPr>
                <a:t>B. chess</a:t>
              </a:r>
            </a:p>
          </p:txBody>
        </p:sp>
      </p:grp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685800" y="3600450"/>
            <a:ext cx="457200" cy="400050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22" name="Group 19"/>
          <p:cNvGrpSpPr/>
          <p:nvPr/>
        </p:nvGrpSpPr>
        <p:grpSpPr bwMode="auto">
          <a:xfrm>
            <a:off x="609600" y="4000500"/>
            <a:ext cx="7924800" cy="1323975"/>
            <a:chOff x="384" y="3360"/>
            <a:chExt cx="4992" cy="1112"/>
          </a:xfrm>
        </p:grpSpPr>
        <p:sp>
          <p:nvSpPr>
            <p:cNvPr id="9227" name="Text Box 14"/>
            <p:cNvSpPr txBox="1">
              <a:spLocks noChangeArrowheads="1"/>
            </p:cNvSpPr>
            <p:nvPr/>
          </p:nvSpPr>
          <p:spPr bwMode="auto">
            <a:xfrm>
              <a:off x="384" y="3360"/>
              <a:ext cx="4128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/>
                <a:t>2. The blue building is a_____.</a:t>
              </a:r>
            </a:p>
          </p:txBody>
        </p:sp>
        <p:sp>
          <p:nvSpPr>
            <p:cNvPr id="9228" name="Text Box 15"/>
            <p:cNvSpPr txBox="1">
              <a:spLocks noChangeArrowheads="1"/>
            </p:cNvSpPr>
            <p:nvPr/>
          </p:nvSpPr>
          <p:spPr bwMode="auto">
            <a:xfrm>
              <a:off x="384" y="3811"/>
              <a:ext cx="384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FF"/>
                  </a:solidFill>
                </a:rPr>
                <a:t>A. supermarket </a:t>
              </a:r>
            </a:p>
          </p:txBody>
        </p:sp>
        <p:sp>
          <p:nvSpPr>
            <p:cNvPr id="9229" name="Text Box 16"/>
            <p:cNvSpPr txBox="1">
              <a:spLocks noChangeArrowheads="1"/>
            </p:cNvSpPr>
            <p:nvPr/>
          </p:nvSpPr>
          <p:spPr bwMode="auto">
            <a:xfrm>
              <a:off x="2880" y="3811"/>
              <a:ext cx="249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00FF"/>
                  </a:solidFill>
                </a:rPr>
                <a:t>B. bookshop</a:t>
              </a:r>
            </a:p>
          </p:txBody>
        </p:sp>
      </p:grp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1600200" y="628650"/>
            <a:ext cx="1905000" cy="9715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224" name="Group 23"/>
          <p:cNvGrpSpPr/>
          <p:nvPr/>
        </p:nvGrpSpPr>
        <p:grpSpPr bwMode="auto">
          <a:xfrm>
            <a:off x="0" y="0"/>
            <a:ext cx="4267200" cy="708422"/>
            <a:chOff x="0" y="48"/>
            <a:chExt cx="2496" cy="595"/>
          </a:xfrm>
        </p:grpSpPr>
        <p:sp>
          <p:nvSpPr>
            <p:cNvPr id="9225" name="AutoShape 24"/>
            <p:cNvSpPr>
              <a:spLocks noChangeArrowheads="1"/>
            </p:cNvSpPr>
            <p:nvPr/>
          </p:nvSpPr>
          <p:spPr bwMode="auto">
            <a:xfrm>
              <a:off x="45" y="96"/>
              <a:ext cx="2360" cy="432"/>
            </a:xfrm>
            <a:prstGeom prst="flowChartAlternateProcess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226" name="Text Box 25"/>
            <p:cNvSpPr txBox="1">
              <a:spLocks noChangeArrowheads="1"/>
            </p:cNvSpPr>
            <p:nvPr/>
          </p:nvSpPr>
          <p:spPr bwMode="auto">
            <a:xfrm>
              <a:off x="0" y="48"/>
              <a:ext cx="249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 i="1">
                  <a:solidFill>
                    <a:srgbClr val="FF0000"/>
                  </a:solidFill>
                </a:rPr>
                <a:t>Watch and choose</a:t>
              </a:r>
              <a:r>
                <a:rPr lang="zh-CN" altLang="en-US" sz="4000" b="1" i="1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 animBg="1"/>
      <p:bldP spid="409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3223023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8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Chinese chess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4648200" y="171450"/>
            <a:ext cx="3962400" cy="3636169"/>
            <a:chOff x="2928" y="144"/>
            <a:chExt cx="2496" cy="3054"/>
          </a:xfrm>
        </p:grpSpPr>
        <p:sp>
          <p:nvSpPr>
            <p:cNvPr id="10248" name="Text Box 4"/>
            <p:cNvSpPr txBox="1">
              <a:spLocks noChangeArrowheads="1"/>
            </p:cNvSpPr>
            <p:nvPr/>
          </p:nvSpPr>
          <p:spPr bwMode="auto">
            <a:xfrm>
              <a:off x="3696" y="2707"/>
              <a:ext cx="96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/>
                <a:t>    chess</a:t>
              </a:r>
            </a:p>
          </p:txBody>
        </p:sp>
        <p:pic>
          <p:nvPicPr>
            <p:cNvPr id="10249" name="Picture 5" descr="2012090107021653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28" y="144"/>
              <a:ext cx="2496" cy="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/>
          <p:nvPr/>
        </p:nvGrpSpPr>
        <p:grpSpPr bwMode="auto">
          <a:xfrm>
            <a:off x="381000" y="3829050"/>
            <a:ext cx="8382000" cy="919163"/>
            <a:chOff x="0" y="0"/>
            <a:chExt cx="5280" cy="772"/>
          </a:xfrm>
        </p:grpSpPr>
        <p:sp>
          <p:nvSpPr>
            <p:cNvPr id="10246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528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 b="1"/>
                <a:t>Chinese chess is </a:t>
              </a:r>
              <a:r>
                <a:rPr lang="en-US" altLang="zh-CN" sz="4000" b="1">
                  <a:solidFill>
                    <a:srgbClr val="FF0000"/>
                  </a:solidFill>
                </a:rPr>
                <a:t>different from</a:t>
              </a:r>
              <a:r>
                <a:rPr lang="en-US" altLang="zh-CN" sz="4000" b="1"/>
                <a:t> chess.</a:t>
              </a:r>
            </a:p>
          </p:txBody>
        </p:sp>
        <p:sp>
          <p:nvSpPr>
            <p:cNvPr id="10247" name="Text Box 8"/>
            <p:cNvSpPr txBox="1">
              <a:spLocks noChangeArrowheads="1"/>
            </p:cNvSpPr>
            <p:nvPr/>
          </p:nvSpPr>
          <p:spPr bwMode="auto">
            <a:xfrm>
              <a:off x="2544" y="384"/>
              <a:ext cx="13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8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ea typeface="楷体_GB2312" pitchFamily="49" charset="-122"/>
                </a:rPr>
                <a:t>（不同于）</a:t>
              </a:r>
            </a:p>
          </p:txBody>
        </p:sp>
      </p:grpSp>
      <p:pic>
        <p:nvPicPr>
          <p:cNvPr id="10245" name="Picture 9" descr="中国象棋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114301"/>
            <a:ext cx="3657600" cy="308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全屏显示(16:9)</PresentationFormat>
  <Paragraphs>105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楷体_GB2312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2015-04-12T11:39:00Z</dcterms:created>
  <dcterms:modified xsi:type="dcterms:W3CDTF">2023-01-16T17:30:52Z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0962D420C0CD47E1AF9C5908889F030B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