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68" r:id="rId2"/>
    <p:sldId id="257" r:id="rId3"/>
    <p:sldId id="412" r:id="rId4"/>
    <p:sldId id="260" r:id="rId5"/>
    <p:sldId id="436" r:id="rId6"/>
    <p:sldId id="435" r:id="rId7"/>
    <p:sldId id="345" r:id="rId8"/>
    <p:sldId id="267" r:id="rId9"/>
    <p:sldId id="386" r:id="rId10"/>
    <p:sldId id="268" r:id="rId11"/>
    <p:sldId id="428" r:id="rId12"/>
    <p:sldId id="429" r:id="rId13"/>
    <p:sldId id="269" r:id="rId14"/>
    <p:sldId id="272" r:id="rId15"/>
    <p:sldId id="413" r:id="rId16"/>
    <p:sldId id="414" r:id="rId17"/>
    <p:sldId id="283" r:id="rId18"/>
    <p:sldId id="430" r:id="rId19"/>
    <p:sldId id="348" r:id="rId20"/>
    <p:sldId id="271" r:id="rId21"/>
    <p:sldId id="431" r:id="rId22"/>
    <p:sldId id="284" r:id="rId23"/>
    <p:sldId id="434" r:id="rId24"/>
    <p:sldId id="391" r:id="rId2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5">
          <p15:clr>
            <a:srgbClr val="A4A3A4"/>
          </p15:clr>
        </p15:guide>
        <p15:guide id="2" pos="27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585"/>
        <p:guide pos="27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fld id="{C2D189BB-A1E3-48DE-BBA6-58B087BDA6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312E76F-2F33-4EE8-B6BE-42A19F12F02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2E76F-2F33-4EE8-B6BE-42A19F12F02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3D8E-930A-4D17-A878-468731E702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0DCB-38DC-42B4-880B-1BDB4AE689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CE55-3402-449A-874B-D9CD1CA819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CAD8-5851-49C9-B1F6-26414F0410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F312-5CDF-433D-9B44-9D120351EF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FD59-D903-434E-855B-D00E7D006F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B6EC-AF39-4B76-9D50-DE9EFE117E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6BD2-9A6F-4EB9-A024-C553E016BF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F951-D8BE-40F6-9686-49678F6A59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E8AA-D2F8-41CE-88A5-6AF60416E0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51A7-89DA-4443-9417-E54A66FAB6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6441-04BB-4C4E-8817-3005AF0515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96D9-6869-4892-BE12-EAF771A426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3082-592F-4137-96AF-1E1A1E00262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5048-0ECE-4997-B024-FD231CC3F6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8186-B065-4DEE-B147-49910C28C9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D239C-04F0-4DF2-A625-AEBDE8D95F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34F5-D9B4-4DC3-883F-081DFC2159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15A3-8DC2-4ED9-AF37-B781306D47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4FEE-E120-4B54-8124-5E122E822E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604D-C5DA-4079-B2E1-7820B3A687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3F7A-60F8-42CD-B4CC-E8530BC511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434670-6316-4117-9725-AAA657D341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E7A6E7-E988-4175-A7D6-985D1D154BD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1.wmf"/><Relationship Id="rId3" Type="http://schemas.openxmlformats.org/officeDocument/2006/relationships/image" Target="../media/image16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6.png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8.png"/><Relationship Id="rId10" Type="http://schemas.openxmlformats.org/officeDocument/2006/relationships/image" Target="../media/image3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6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.png"/><Relationship Id="rId10" Type="http://schemas.openxmlformats.org/officeDocument/2006/relationships/image" Target="../media/image3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5.png"/><Relationship Id="rId10" Type="http://schemas.openxmlformats.org/officeDocument/2006/relationships/image" Target="../media/image4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7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335215" y="715984"/>
            <a:ext cx="424026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第五章</a:t>
            </a:r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二元一次方程组</a:t>
            </a:r>
            <a:endParaRPr kumimoji="1"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148" name="文本框 6"/>
          <p:cNvSpPr txBox="1"/>
          <p:nvPr/>
        </p:nvSpPr>
        <p:spPr>
          <a:xfrm>
            <a:off x="381053" y="2056211"/>
            <a:ext cx="6194425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zh-CN" altLang="en-US" sz="4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</a:t>
            </a: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元一次方程</a:t>
            </a:r>
            <a:r>
              <a:rPr lang="zh-CN" altLang="en-US" sz="4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与一</a:t>
            </a: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次函数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4516095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1"/>
          <p:cNvSpPr/>
          <p:nvPr/>
        </p:nvSpPr>
        <p:spPr>
          <a:xfrm>
            <a:off x="1020766" y="1686671"/>
            <a:ext cx="7215187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本题属于恒等变形的问题，对于一个二元一次</a:t>
            </a: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方程，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只有把它写成用含一个未知数的代数式表示</a:t>
            </a: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另一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个未知数的形式时，才能看成是一个一次函数</a:t>
            </a: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的表达式．</a:t>
            </a:r>
          </a:p>
        </p:txBody>
      </p:sp>
      <p:grpSp>
        <p:nvGrpSpPr>
          <p:cNvPr id="11268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75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1276" name="文本框 46"/>
          <p:cNvSpPr txBox="1">
            <a:spLocks noChangeArrowheads="1"/>
          </p:cNvSpPr>
          <p:nvPr/>
        </p:nvSpPr>
        <p:spPr bwMode="auto">
          <a:xfrm>
            <a:off x="5502277" y="423981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1277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8" name="图片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6738" y="870347"/>
            <a:ext cx="8096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     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内蒙古呼和浩特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以下四条直线，其中直线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上每个点的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坐标都是二元一次方程</a:t>
            </a:r>
            <a:r>
              <a:rPr lang="zh-CN" altLang="zh-CN" sz="2200" b="1" i="1"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</a:rPr>
              <a:t>－</a:t>
            </a:r>
            <a:r>
              <a:rPr lang="zh-CN" altLang="zh-CN" sz="2200" b="1">
                <a:latin typeface="Times New Roman" panose="02020603050405020304" pitchFamily="18" charset="0"/>
              </a:rPr>
              <a:t>2</a:t>
            </a:r>
            <a:r>
              <a:rPr lang="zh-CN" altLang="zh-CN" sz="2200" b="1" i="1"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的解的是</a:t>
            </a:r>
            <a:r>
              <a:rPr lang="zh-CN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zh-CN" altLang="zh-CN" sz="22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40000"/>
              </a:lnSpc>
            </a:pPr>
            <a:endParaRPr lang="zh-CN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对于二元一次方程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当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时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＝－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当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时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故直线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与两坐标轴的交点坐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标分别是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(0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，－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0)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对照四个选项中的直线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可知选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图片 54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7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2298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-21474823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7825" y="1683545"/>
            <a:ext cx="5468938" cy="1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文本框 46"/>
          <p:cNvSpPr txBox="1">
            <a:spLocks noChangeArrowheads="1"/>
          </p:cNvSpPr>
          <p:nvPr/>
        </p:nvSpPr>
        <p:spPr bwMode="auto">
          <a:xfrm>
            <a:off x="5502277" y="441126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46888" y="1229916"/>
            <a:ext cx="38824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1"/>
          <p:cNvSpPr/>
          <p:nvPr/>
        </p:nvSpPr>
        <p:spPr>
          <a:xfrm>
            <a:off x="1020766" y="1686669"/>
            <a:ext cx="7858125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　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直线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kx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与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轴的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交点的横坐标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即是二元一</a:t>
            </a: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次方程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kx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中，当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＝0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时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的值；直线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kx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</a:t>
            </a: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与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轴的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交点的纵坐标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即是二元一次方程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kx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</a:p>
          <a:p>
            <a:pPr defTabSz="914400"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当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＝0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时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的值．解这类题，常运用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数形结合思想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．</a:t>
            </a:r>
          </a:p>
        </p:txBody>
      </p:sp>
      <p:grpSp>
        <p:nvGrpSpPr>
          <p:cNvPr id="13316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332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333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23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3324" name="文本框 46"/>
          <p:cNvSpPr txBox="1">
            <a:spLocks noChangeArrowheads="1"/>
          </p:cNvSpPr>
          <p:nvPr/>
        </p:nvSpPr>
        <p:spPr bwMode="auto">
          <a:xfrm>
            <a:off x="5502277" y="409694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3325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6" name="图片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625" y="1033463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5" name="内容占位符 7"/>
          <p:cNvSpPr txBox="1"/>
          <p:nvPr/>
        </p:nvSpPr>
        <p:spPr>
          <a:xfrm>
            <a:off x="852488" y="942975"/>
            <a:ext cx="8153400" cy="232217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300" b="1" noProof="1">
                <a:latin typeface="Times New Roman" panose="02020603050405020304" pitchFamily="18" charset="0"/>
                <a:cs typeface="+mn-ea"/>
              </a:rPr>
              <a:t>1    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直线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y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＝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kx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＋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b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(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k≠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0)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对应的表达式就是一个关于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x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，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  <a:sym typeface="+mn-ea"/>
              </a:rPr>
              <a:t>y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</a:t>
            </a:r>
            <a:endParaRPr lang="en-US" altLang="en-US" sz="2300" b="1" noProof="1">
              <a:latin typeface="Times New Roman" panose="02020603050405020304" pitchFamily="18" charset="0"/>
              <a:cs typeface="+mn-ea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      ________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方程；以二元一次方程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y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－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kx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＝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</a:rPr>
              <a:t>b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为坐标</a:t>
            </a:r>
            <a:endParaRPr lang="en-US" altLang="en-US" sz="2300" b="1" noProof="1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的点组成的图象就是一次函数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</a:rPr>
              <a:t>________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的图象．</a:t>
            </a:r>
            <a:endParaRPr lang="en-US" altLang="en-US" sz="2300" b="1" noProof="1">
              <a:latin typeface="Times New Roman" panose="02020603050405020304" pitchFamily="18" charset="0"/>
              <a:cs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altLang="en-US" sz="2300" b="1" noProof="1">
              <a:latin typeface="Times New Roman" panose="02020603050405020304" pitchFamily="18" charset="0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975" y="2277668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7891" y="2187179"/>
            <a:ext cx="7564437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300" b="1" noProof="1">
                <a:latin typeface="Times New Roman" panose="02020603050405020304" pitchFamily="18" charset="0"/>
                <a:cs typeface="+mn-ea"/>
                <a:sym typeface="+mn-ea"/>
              </a:rPr>
              <a:t>2   </a:t>
            </a:r>
            <a:r>
              <a:rPr lang="en-US" altLang="en-US" sz="23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(中考·呼和浩特)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以下四条直线，其中直线上每个点</a:t>
            </a: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300" b="1" noProof="1">
                <a:latin typeface="Times New Roman" panose="02020603050405020304" pitchFamily="18" charset="0"/>
                <a:cs typeface="+mn-ea"/>
                <a:sym typeface="+mn-ea"/>
              </a:rPr>
              <a:t>     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的坐标都是二元一次方程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  <a:sym typeface="+mn-ea"/>
              </a:rPr>
              <a:t>x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  <a:sym typeface="+mn-ea"/>
              </a:rPr>
              <a:t>－2</a:t>
            </a:r>
            <a:r>
              <a:rPr lang="en-US" altLang="en-US" sz="2300" b="1" i="1" noProof="1">
                <a:latin typeface="Times New Roman" panose="02020603050405020304" pitchFamily="18" charset="0"/>
                <a:cs typeface="+mn-ea"/>
                <a:sym typeface="+mn-ea"/>
              </a:rPr>
              <a:t>y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  <a:sym typeface="+mn-ea"/>
              </a:rPr>
              <a:t>＝2</a:t>
            </a:r>
            <a:r>
              <a:rPr lang="en-US" altLang="en-US"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的解的是</a:t>
            </a:r>
            <a:r>
              <a:rPr lang="en-US" altLang="en-US" sz="2300" b="1" noProof="1">
                <a:latin typeface="Times New Roman" panose="02020603050405020304" pitchFamily="18" charset="0"/>
                <a:cs typeface="+mn-ea"/>
                <a:sym typeface="+mn-ea"/>
              </a:rPr>
              <a:t>(　　)</a:t>
            </a:r>
          </a:p>
        </p:txBody>
      </p:sp>
      <p:pic>
        <p:nvPicPr>
          <p:cNvPr id="14342" name="图片 42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5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文本框 26"/>
          <p:cNvSpPr txBox="1">
            <a:spLocks noChangeArrowheads="1"/>
          </p:cNvSpPr>
          <p:nvPr/>
        </p:nvSpPr>
        <p:spPr bwMode="auto">
          <a:xfrm>
            <a:off x="6202366" y="4508898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4351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图片 -214748244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50381"/>
            <a:ext cx="6515100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287463" y="141446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二元一次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351466" y="1804989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161214" y="270033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/>
          <p:cNvSpPr>
            <a:spLocks noChangeArrowheads="1"/>
          </p:cNvSpPr>
          <p:nvPr/>
        </p:nvSpPr>
        <p:spPr bwMode="auto">
          <a:xfrm flipH="1">
            <a:off x="2413003" y="1019175"/>
            <a:ext cx="52498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5" name="AutoShape 2"/>
          <p:cNvSpPr>
            <a:spLocks noChangeArrowheads="1"/>
          </p:cNvSpPr>
          <p:nvPr/>
        </p:nvSpPr>
        <p:spPr bwMode="auto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66" name="AutoShape 11"/>
          <p:cNvSpPr>
            <a:spLocks noChangeArrowheads="1"/>
          </p:cNvSpPr>
          <p:nvPr/>
        </p:nvSpPr>
        <p:spPr bwMode="auto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5367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5368" name="文本框 40"/>
          <p:cNvSpPr txBox="1">
            <a:spLocks noChangeArrowheads="1"/>
          </p:cNvSpPr>
          <p:nvPr/>
        </p:nvSpPr>
        <p:spPr bwMode="auto">
          <a:xfrm>
            <a:off x="2867025" y="976314"/>
            <a:ext cx="4783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二元一次方程组与一次函数的关系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73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76" name="TextBox 33"/>
          <p:cNvSpPr txBox="1"/>
          <p:nvPr/>
        </p:nvSpPr>
        <p:spPr>
          <a:xfrm>
            <a:off x="768350" y="1362075"/>
            <a:ext cx="7335838" cy="418422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　</a:t>
            </a:r>
            <a:r>
              <a:rPr lang="zh-CN" altLang="en-US"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做一做：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　在同一直角坐标系内分别画出 </a:t>
            </a:r>
            <a:endParaRPr lang="zh-CN" altLang="en-US"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一次函数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= 5－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和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=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的图象</a:t>
            </a:r>
            <a:endParaRPr lang="zh-CN" altLang="en-US"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如图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这两个图象有交点吗？交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点的坐标与方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程组              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有什么关系？</a:t>
            </a:r>
            <a:endParaRPr lang="zh-CN" altLang="en-US"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一次函数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= 5－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与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=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lang="en-US" altLang="zh-CN" sz="23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图象的交点为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(2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lang="en-US" altLang="zh-CN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3)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endParaRPr lang="zh-CN" altLang="en-US" sz="2300" b="1" noProof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而   </a:t>
            </a:r>
            <a:r>
              <a:rPr lang="zh-CN" altLang="en-US"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</a:t>
            </a:r>
            <a:r>
              <a:rPr lang="zh-CN" altLang="en-US"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       </a:t>
            </a:r>
            <a:endParaRPr lang="zh-CN" altLang="en-US"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52" name="Object 1"/>
          <p:cNvGraphicFramePr>
            <a:graphicFrameLocks noChangeAspect="1"/>
          </p:cNvGraphicFramePr>
          <p:nvPr/>
        </p:nvGraphicFramePr>
        <p:xfrm>
          <a:off x="3263903" y="2777730"/>
          <a:ext cx="1477963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r:id="rId6" imgW="852170" imgH="457835" progId="Equation.DSMT4">
                  <p:embed/>
                </p:oleObj>
              </mc:Choice>
              <mc:Fallback>
                <p:oleObj r:id="rId6" imgW="852170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3" y="2777730"/>
                        <a:ext cx="1477963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3668713" y="4002882"/>
          <a:ext cx="1477962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r:id="rId8" imgW="852170" imgH="457835" progId="Equation.DSMT4">
                  <p:embed/>
                </p:oleObj>
              </mc:Choice>
              <mc:Fallback>
                <p:oleObj r:id="rId8" imgW="852170" imgH="45783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4002882"/>
                        <a:ext cx="1477962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1225553" y="3998120"/>
          <a:ext cx="1058863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9" imgW="610870" imgH="458470" progId="Equation.DSMT4">
                  <p:embed/>
                </p:oleObj>
              </mc:Choice>
              <mc:Fallback>
                <p:oleObj r:id="rId9" imgW="610870" imgH="45847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3" y="3998120"/>
                        <a:ext cx="1058863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文本框 2"/>
          <p:cNvSpPr txBox="1">
            <a:spLocks noChangeArrowheads="1"/>
          </p:cNvSpPr>
          <p:nvPr/>
        </p:nvSpPr>
        <p:spPr bwMode="auto">
          <a:xfrm>
            <a:off x="4524375" y="2909888"/>
            <a:ext cx="77777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Times New Roman" panose="02020603050405020304" pitchFamily="18" charset="0"/>
                <a:sym typeface="Arial" panose="020B0604020202020204" pitchFamily="34" charset="0"/>
              </a:rPr>
              <a:t>的解</a:t>
            </a:r>
            <a:endParaRPr lang="zh-CN" altLang="en-US" sz="2300" b="1">
              <a:latin typeface="Times New Roman" panose="02020603050405020304" pitchFamily="18" charset="0"/>
            </a:endParaRPr>
          </a:p>
        </p:txBody>
      </p:sp>
      <p:sp>
        <p:nvSpPr>
          <p:cNvPr id="14357" name="文本框 3"/>
          <p:cNvSpPr txBox="1">
            <a:spLocks noChangeArrowheads="1"/>
          </p:cNvSpPr>
          <p:nvPr/>
        </p:nvSpPr>
        <p:spPr bwMode="auto">
          <a:xfrm>
            <a:off x="2073275" y="4127897"/>
            <a:ext cx="166744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Times New Roman" panose="02020603050405020304" pitchFamily="18" charset="0"/>
                <a:sym typeface="宋体" panose="02010600030101010101" pitchFamily="2" charset="-122"/>
              </a:rPr>
              <a:t>就是方程组</a:t>
            </a:r>
          </a:p>
        </p:txBody>
      </p:sp>
      <p:sp>
        <p:nvSpPr>
          <p:cNvPr id="14358" name="文本框 4"/>
          <p:cNvSpPr txBox="1">
            <a:spLocks noChangeArrowheads="1"/>
          </p:cNvSpPr>
          <p:nvPr/>
        </p:nvSpPr>
        <p:spPr bwMode="auto">
          <a:xfrm>
            <a:off x="4881565" y="4137423"/>
            <a:ext cx="99899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Times New Roman" panose="02020603050405020304" pitchFamily="18" charset="0"/>
                <a:sym typeface="宋体" panose="02010600030101010101" pitchFamily="2" charset="-122"/>
              </a:rPr>
              <a:t> 的解 .</a:t>
            </a:r>
          </a:p>
        </p:txBody>
      </p:sp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53066" y="1557338"/>
            <a:ext cx="2890837" cy="2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92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6393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4"/>
          <p:cNvSpPr txBox="1">
            <a:spLocks noChangeArrowheads="1"/>
          </p:cNvSpPr>
          <p:nvPr/>
        </p:nvSpPr>
        <p:spPr bwMode="auto">
          <a:xfrm>
            <a:off x="530228" y="654265"/>
            <a:ext cx="8297863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300" b="1" dirty="0">
                <a:latin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lang="zh-CN" altLang="en-US" sz="2300" b="1" dirty="0">
                <a:latin typeface="宋体" panose="02010600030101010101" pitchFamily="2" charset="-122"/>
              </a:rPr>
              <a:t>二元一次方程组与一次函数的对应关系：</a:t>
            </a:r>
          </a:p>
          <a:p>
            <a:pPr>
              <a:lnSpc>
                <a:spcPct val="140000"/>
              </a:lnSpc>
            </a:pPr>
            <a:r>
              <a:rPr lang="zh-CN" altLang="en-US" sz="23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300" b="1" dirty="0">
                <a:latin typeface="Times New Roman" panose="02020603050405020304" pitchFamily="18" charset="0"/>
              </a:rPr>
              <a:t>(1)</a:t>
            </a:r>
            <a:r>
              <a:rPr lang="zh-CN" altLang="en-US" sz="2300" b="1" dirty="0">
                <a:latin typeface="宋体" panose="02010600030101010101" pitchFamily="2" charset="-122"/>
              </a:rPr>
              <a:t>一般地，从图形的角度看，确定两条直线交点的坐</a:t>
            </a:r>
            <a:r>
              <a:rPr lang="zh-CN" altLang="en-US" sz="2300" b="1" dirty="0">
                <a:latin typeface="宋体" panose="02010600030101010101" pitchFamily="2" charset="-122"/>
                <a:sym typeface="宋体" panose="02010600030101010101" pitchFamily="2" charset="-122"/>
              </a:rPr>
              <a:t>标，</a:t>
            </a:r>
            <a:endParaRPr lang="zh-CN" altLang="en-US" sz="23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3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300" b="1" dirty="0">
                <a:latin typeface="宋体" panose="02010600030101010101" pitchFamily="2" charset="-122"/>
              </a:rPr>
              <a:t>相当于求相应的二元一次方程组的解；解一个</a:t>
            </a:r>
            <a:r>
              <a:rPr lang="zh-CN" altLang="en-US" sz="2300" b="1" dirty="0">
                <a:latin typeface="宋体" panose="02010600030101010101" pitchFamily="2" charset="-122"/>
                <a:sym typeface="Arial" panose="020B0604020202020204" pitchFamily="34" charset="0"/>
              </a:rPr>
              <a:t>二元一次</a:t>
            </a:r>
            <a:endParaRPr lang="zh-CN" altLang="en-US" sz="23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3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300" b="1" dirty="0">
                <a:latin typeface="宋体" panose="02010600030101010101" pitchFamily="2" charset="-122"/>
              </a:rPr>
              <a:t>方程组相当于确定相应两条直线交点的坐标</a:t>
            </a:r>
            <a:r>
              <a:rPr lang="en-US" altLang="zh-CN" sz="23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    (2)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二元一次方程组与一次函数的对应关系：</a:t>
            </a:r>
            <a:endParaRPr lang="en-US" altLang="zh-CN" sz="2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300" b="1" dirty="0">
                <a:latin typeface="宋体" panose="02010600030101010101" pitchFamily="2" charset="-122"/>
              </a:rPr>
              <a:t>二元一次方程组</a:t>
            </a:r>
            <a:r>
              <a:rPr lang="en-US" altLang="zh-CN" sz="2300" b="1" dirty="0">
                <a:latin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9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300" b="1" dirty="0">
                <a:latin typeface="宋体" panose="02010600030101010101" pitchFamily="2" charset="-122"/>
              </a:rPr>
              <a:t>二元一次方程组的解</a:t>
            </a:r>
            <a:r>
              <a:rPr lang="en-US" altLang="zh-CN" sz="2300" b="1" dirty="0">
                <a:latin typeface="Times New Roman" panose="02020603050405020304" pitchFamily="18" charset="0"/>
              </a:rPr>
              <a:t>          </a:t>
            </a:r>
          </a:p>
          <a:p>
            <a:pPr>
              <a:lnSpc>
                <a:spcPct val="19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300" b="1" dirty="0">
                <a:latin typeface="宋体" panose="02010600030101010101" pitchFamily="2" charset="-122"/>
              </a:rPr>
              <a:t>变量值及函数值</a:t>
            </a:r>
            <a:r>
              <a:rPr lang="en-US" altLang="zh-CN" sz="23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300" b="1" dirty="0">
                <a:latin typeface="宋体" panose="02010600030101010101" pitchFamily="2" charset="-122"/>
              </a:rPr>
              <a:t> </a:t>
            </a:r>
          </a:p>
        </p:txBody>
      </p:sp>
      <p:graphicFrame>
        <p:nvGraphicFramePr>
          <p:cNvPr id="15372" name="Object 1"/>
          <p:cNvGraphicFramePr>
            <a:graphicFrameLocks noChangeAspect="1"/>
          </p:cNvGraphicFramePr>
          <p:nvPr/>
        </p:nvGraphicFramePr>
        <p:xfrm>
          <a:off x="5656266" y="2695576"/>
          <a:ext cx="492125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6" imgW="266700" imgH="342900" progId="Equation.DSMT4">
                  <p:embed/>
                </p:oleObj>
              </mc:Choice>
              <mc:Fallback>
                <p:oleObj name="Equation" r:id="rId6" imgW="2667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6" y="2695576"/>
                        <a:ext cx="492125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4029078" y="3188495"/>
          <a:ext cx="492125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8" imgW="266700" imgH="342900" progId="Equation.DSMT4">
                  <p:embed/>
                </p:oleObj>
              </mc:Choice>
              <mc:Fallback>
                <p:oleObj name="Equation" r:id="rId8" imgW="266700" imgH="342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8" y="3188495"/>
                        <a:ext cx="492125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3336927" y="2695576"/>
          <a:ext cx="492125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0" imgW="266700" imgH="342900" progId="Equation.DSMT4">
                  <p:embed/>
                </p:oleObj>
              </mc:Choice>
              <mc:Fallback>
                <p:oleObj name="Equation" r:id="rId10" imgW="266700" imgH="342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7" y="2695576"/>
                        <a:ext cx="492125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3378203" y="3682605"/>
          <a:ext cx="492125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12" imgW="266700" imgH="342900" progId="Equation.DSMT4">
                  <p:embed/>
                </p:oleObj>
              </mc:Choice>
              <mc:Fallback>
                <p:oleObj name="Equation" r:id="rId12" imgW="266700" imgH="342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3" y="3682605"/>
                        <a:ext cx="492125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文本框 2"/>
          <p:cNvSpPr txBox="1">
            <a:spLocks noChangeArrowheads="1"/>
          </p:cNvSpPr>
          <p:nvPr/>
        </p:nvSpPr>
        <p:spPr bwMode="auto">
          <a:xfrm>
            <a:off x="3813177" y="2856310"/>
            <a:ext cx="196399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宋体" panose="02010600030101010101" pitchFamily="2" charset="-122"/>
                <a:sym typeface="Arial" panose="020B0604020202020204" pitchFamily="34" charset="0"/>
              </a:rPr>
              <a:t>两个一次函数</a:t>
            </a:r>
            <a:endParaRPr lang="en-US" altLang="zh-CN" sz="2300" b="1">
              <a:latin typeface="Times New Roman" panose="02020603050405020304" pitchFamily="18" charset="0"/>
            </a:endParaRPr>
          </a:p>
        </p:txBody>
      </p:sp>
      <p:sp>
        <p:nvSpPr>
          <p:cNvPr id="15377" name="文本框 3"/>
          <p:cNvSpPr txBox="1">
            <a:spLocks noChangeArrowheads="1"/>
          </p:cNvSpPr>
          <p:nvPr/>
        </p:nvSpPr>
        <p:spPr bwMode="auto">
          <a:xfrm>
            <a:off x="5975350" y="2853929"/>
            <a:ext cx="174118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00" b="1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300" b="1">
                <a:latin typeface="宋体" panose="02010600030101010101" pitchFamily="2" charset="-122"/>
                <a:sym typeface="Arial" panose="020B0604020202020204" pitchFamily="34" charset="0"/>
              </a:rPr>
              <a:t>两条直线；</a:t>
            </a:r>
            <a:endParaRPr lang="en-US" altLang="zh-CN" sz="2300" b="1">
              <a:latin typeface="Times New Roman" panose="02020603050405020304" pitchFamily="18" charset="0"/>
            </a:endParaRPr>
          </a:p>
        </p:txBody>
      </p:sp>
      <p:sp>
        <p:nvSpPr>
          <p:cNvPr id="15378" name="文本框 4"/>
          <p:cNvSpPr txBox="1">
            <a:spLocks noChangeArrowheads="1"/>
          </p:cNvSpPr>
          <p:nvPr/>
        </p:nvSpPr>
        <p:spPr bwMode="auto">
          <a:xfrm>
            <a:off x="4521200" y="3350419"/>
            <a:ext cx="374333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宋体" panose="02010600030101010101" pitchFamily="2" charset="-122"/>
                <a:sym typeface="Arial" panose="020B0604020202020204" pitchFamily="34" charset="0"/>
              </a:rPr>
              <a:t>两个一次函数值相等时的自</a:t>
            </a:r>
            <a:endParaRPr lang="en-US" altLang="zh-CN" sz="2300" b="1">
              <a:latin typeface="Times New Roman" panose="02020603050405020304" pitchFamily="18" charset="0"/>
            </a:endParaRPr>
          </a:p>
        </p:txBody>
      </p:sp>
      <p:sp>
        <p:nvSpPr>
          <p:cNvPr id="15379" name="文本框 5"/>
          <p:cNvSpPr txBox="1">
            <a:spLocks noChangeArrowheads="1"/>
          </p:cNvSpPr>
          <p:nvPr/>
        </p:nvSpPr>
        <p:spPr bwMode="auto">
          <a:xfrm>
            <a:off x="3870328" y="3844529"/>
            <a:ext cx="315022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>
                <a:latin typeface="宋体" panose="02010600030101010101" pitchFamily="2" charset="-122"/>
                <a:sym typeface="Arial" panose="020B0604020202020204" pitchFamily="34" charset="0"/>
              </a:rPr>
              <a:t>两条直线的交点坐标．</a:t>
            </a:r>
            <a:endParaRPr lang="en-US" altLang="zh-CN" sz="23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4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83224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6" name="文本框 48"/>
          <p:cNvSpPr txBox="1">
            <a:spLocks noChangeArrowheads="1"/>
          </p:cNvSpPr>
          <p:nvPr/>
        </p:nvSpPr>
        <p:spPr bwMode="auto">
          <a:xfrm>
            <a:off x="7669216" y="83224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6395" name="TextBox 24"/>
          <p:cNvSpPr txBox="1">
            <a:spLocks noChangeArrowheads="1"/>
          </p:cNvSpPr>
          <p:nvPr/>
        </p:nvSpPr>
        <p:spPr bwMode="auto">
          <a:xfrm>
            <a:off x="925516" y="1510903"/>
            <a:ext cx="7462837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3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．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用图象法解二元一次方程组的步骤：</a:t>
            </a: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latin typeface="宋体" panose="02010600030101010101" pitchFamily="2" charset="-122"/>
              </a:rPr>
              <a:t>   </a:t>
            </a:r>
            <a:r>
              <a:rPr lang="en-US" altLang="zh-CN" sz="2300" b="1" dirty="0">
                <a:latin typeface="宋体" panose="02010600030101010101" pitchFamily="2" charset="-122"/>
              </a:rPr>
              <a:t>①</a:t>
            </a:r>
            <a:r>
              <a:rPr lang="zh-CN" altLang="en-US" sz="2300" b="1" dirty="0">
                <a:latin typeface="宋体" panose="02010600030101010101" pitchFamily="2" charset="-122"/>
              </a:rPr>
              <a:t>将方程组中每个方程分别转化成一次函数表达式；</a:t>
            </a: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latin typeface="宋体" panose="02010600030101010101" pitchFamily="2" charset="-122"/>
              </a:rPr>
              <a:t>   </a:t>
            </a:r>
            <a:r>
              <a:rPr lang="en-US" altLang="zh-CN" sz="2300" b="1" dirty="0">
                <a:latin typeface="宋体" panose="02010600030101010101" pitchFamily="2" charset="-122"/>
              </a:rPr>
              <a:t>②</a:t>
            </a:r>
            <a:r>
              <a:rPr lang="en-US" altLang="zh-CN" sz="2300" b="1" dirty="0" err="1">
                <a:latin typeface="宋体" panose="02010600030101010101" pitchFamily="2" charset="-122"/>
              </a:rPr>
              <a:t>在同一坐标系中分别画出转化后的两个一次函数</a:t>
            </a:r>
            <a:endParaRPr lang="en-US" altLang="zh-CN" sz="23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宋体" panose="02010600030101010101" pitchFamily="2" charset="-122"/>
              </a:rPr>
              <a:t>     </a:t>
            </a:r>
            <a:r>
              <a:rPr lang="en-US" altLang="zh-CN" sz="2300" b="1" dirty="0" err="1">
                <a:latin typeface="宋体" panose="02010600030101010101" pitchFamily="2" charset="-122"/>
              </a:rPr>
              <a:t>的图象</a:t>
            </a:r>
            <a:r>
              <a:rPr lang="en-US" altLang="zh-CN" sz="2300" b="1" dirty="0">
                <a:latin typeface="宋体" panose="02010600030101010101" pitchFamily="2" charset="-122"/>
              </a:rPr>
              <a:t>；    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宋体" panose="02010600030101010101" pitchFamily="2" charset="-122"/>
              </a:rPr>
              <a:t>   ③</a:t>
            </a:r>
            <a:r>
              <a:rPr lang="zh-CN" altLang="en-US" sz="2300" b="1" dirty="0">
                <a:latin typeface="宋体" panose="02010600030101010101" pitchFamily="2" charset="-122"/>
              </a:rPr>
              <a:t>根</a:t>
            </a:r>
            <a:r>
              <a:rPr lang="en-US" altLang="zh-CN" sz="2300" b="1" dirty="0" err="1">
                <a:latin typeface="宋体" panose="02010600030101010101" pitchFamily="2" charset="-122"/>
              </a:rPr>
              <a:t>据两个函数图象的交点坐标写出方程组的解</a:t>
            </a:r>
            <a:r>
              <a:rPr lang="en-US" altLang="zh-CN" sz="2300" b="1" dirty="0">
                <a:latin typeface="宋体" panose="02010600030101010101" pitchFamily="2" charset="-122"/>
              </a:rPr>
              <a:t>．</a:t>
            </a:r>
          </a:p>
        </p:txBody>
      </p:sp>
      <p:pic>
        <p:nvPicPr>
          <p:cNvPr id="17419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440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8441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95328" y="937023"/>
            <a:ext cx="8067675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en-US" altLang="zh-CN" sz="2200" b="1">
                <a:latin typeface="Times New Roman" panose="02020603050405020304" pitchFamily="18" charset="0"/>
                <a:sym typeface="宋体" panose="02010600030101010101" pitchFamily="2" charset="-122"/>
              </a:rPr>
              <a:t>.(1)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想一想：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在同一直角坐标系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内，</a:t>
            </a:r>
            <a:r>
              <a:rPr lang="zh-CN" altLang="en-US" sz="2200" b="1">
                <a:latin typeface="Times New Roman" panose="02020603050405020304" pitchFamily="18" charset="0"/>
              </a:rPr>
              <a:t>一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次函数</a:t>
            </a:r>
            <a:r>
              <a:rPr lang="en-US" altLang="zh-CN" sz="2200" b="1" i="1">
                <a:latin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 = </a:t>
            </a:r>
            <a:r>
              <a:rPr lang="en-US" altLang="zh-CN" sz="2200" b="1" i="1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＋１和</a:t>
            </a:r>
            <a:r>
              <a:rPr lang="en-US" altLang="zh-CN" sz="2200" b="1" i="1">
                <a:latin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=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r>
              <a:rPr lang="en-US" altLang="zh-CN" sz="2200" b="1" i="1"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－</a:t>
            </a:r>
            <a:r>
              <a:rPr lang="en-US" altLang="zh-CN" sz="2200" b="1"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的图象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如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图)</a:t>
            </a:r>
            <a:r>
              <a:rPr lang="zh-CN" altLang="en-US" sz="2200" b="1">
                <a:latin typeface="Times New Roman" panose="02020603050405020304" pitchFamily="18" charset="0"/>
              </a:rPr>
              <a:t>有怎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样的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位</a:t>
            </a:r>
            <a:r>
              <a:rPr lang="zh-CN" altLang="en-US" sz="2200" b="1">
                <a:latin typeface="Times New Roman" panose="02020603050405020304" pitchFamily="18" charset="0"/>
              </a:rPr>
              <a:t>置关系？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方程组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>
              <a:lnSpc>
                <a:spcPct val="19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解的情况</a:t>
            </a: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如何？你发现了什么？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(2)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两条直线交点的个数与二元一次方程组解的个数的关系：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        两条直线有交点(相交)       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        无交点(平行)        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        合)       </a:t>
            </a:r>
            <a:endParaRPr lang="zh-CN" altLang="en-US" sz="2200" b="1">
              <a:latin typeface="Times New Roman" panose="02020603050405020304" pitchFamily="18" charset="0"/>
            </a:endParaRPr>
          </a:p>
        </p:txBody>
      </p:sp>
      <p:graphicFrame>
        <p:nvGraphicFramePr>
          <p:cNvPr id="17419" name="Object 1"/>
          <p:cNvGraphicFramePr>
            <a:graphicFrameLocks noChangeAspect="1"/>
          </p:cNvGraphicFramePr>
          <p:nvPr/>
        </p:nvGraphicFramePr>
        <p:xfrm>
          <a:off x="3614741" y="1943100"/>
          <a:ext cx="1654175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6" imgW="953770" imgH="457835" progId="Equation.DSMT4">
                  <p:embed/>
                </p:oleObj>
              </mc:Choice>
              <mc:Fallback>
                <p:oleObj r:id="rId6" imgW="953770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41" y="1943100"/>
                        <a:ext cx="1654175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0" name="图片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938" y="1025129"/>
            <a:ext cx="3249612" cy="19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1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35428" y="3378994"/>
          <a:ext cx="555625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9" imgW="216535" imgH="140335" progId="Equation.KSEE3">
                  <p:embed/>
                </p:oleObj>
              </mc:Choice>
              <mc:Fallback>
                <p:oleObj r:id="rId9" imgW="216535" imgH="140335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8" y="3378994"/>
                        <a:ext cx="555625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73388" y="3700464"/>
          <a:ext cx="557212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11" imgW="216535" imgH="140335" progId="Equation.KSEE3">
                  <p:embed/>
                </p:oleObj>
              </mc:Choice>
              <mc:Fallback>
                <p:oleObj r:id="rId11" imgW="216535" imgH="140335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700464"/>
                        <a:ext cx="557212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689103" y="4033839"/>
          <a:ext cx="555625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12" imgW="216535" imgH="140335" progId="Equation.KSEE3">
                  <p:embed/>
                </p:oleObj>
              </mc:Choice>
              <mc:Fallback>
                <p:oleObj r:id="rId12" imgW="216535" imgH="140335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3" y="4033839"/>
                        <a:ext cx="555625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文本框 2"/>
          <p:cNvSpPr txBox="1">
            <a:spLocks noChangeArrowheads="1"/>
          </p:cNvSpPr>
          <p:nvPr/>
        </p:nvSpPr>
        <p:spPr bwMode="auto">
          <a:xfrm>
            <a:off x="4433889" y="3328988"/>
            <a:ext cx="3873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方程组只有一个解；两条直线</a:t>
            </a:r>
          </a:p>
        </p:txBody>
      </p:sp>
      <p:sp>
        <p:nvSpPr>
          <p:cNvPr id="17425" name="文本框 3"/>
          <p:cNvSpPr txBox="1">
            <a:spLocks noChangeArrowheads="1"/>
          </p:cNvSpPr>
          <p:nvPr/>
        </p:nvSpPr>
        <p:spPr bwMode="auto">
          <a:xfrm>
            <a:off x="3498851" y="3649267"/>
            <a:ext cx="48189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方程组无解；两条直线是同一直线(重</a:t>
            </a:r>
          </a:p>
        </p:txBody>
      </p:sp>
      <p:sp>
        <p:nvSpPr>
          <p:cNvPr id="17426" name="文本框 4"/>
          <p:cNvSpPr txBox="1">
            <a:spLocks noChangeArrowheads="1"/>
          </p:cNvSpPr>
          <p:nvPr/>
        </p:nvSpPr>
        <p:spPr bwMode="auto">
          <a:xfrm>
            <a:off x="2111376" y="3937398"/>
            <a:ext cx="2949846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anose="02020603050405020304" pitchFamily="18" charset="0"/>
                <a:sym typeface="宋体" panose="02010600030101010101" pitchFamily="2" charset="-122"/>
              </a:rPr>
              <a:t>方程组有无数个解．   </a:t>
            </a:r>
            <a:endParaRPr lang="zh-CN" altLang="en-US" sz="2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25" grpId="0"/>
      <p:bldP spid="174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2638" y="1340645"/>
            <a:ext cx="7840662" cy="30100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用图象法解方程组</a:t>
            </a:r>
          </a:p>
          <a:p>
            <a:pPr>
              <a:lnSpc>
                <a:spcPct val="210000"/>
              </a:lnSpc>
              <a:defRPr/>
            </a:pP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导引：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先把两个方程化成一次函数的形式，再在同一直</a:t>
            </a:r>
            <a:endParaRPr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角坐标系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中画出它们的图象，两个图象交点的坐</a:t>
            </a:r>
            <a:endParaRPr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标就是方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程组的解．</a:t>
            </a:r>
            <a:endParaRPr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19459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946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19467" name="Object 1"/>
          <p:cNvGraphicFramePr>
            <a:graphicFrameLocks noChangeAspect="1"/>
          </p:cNvGraphicFramePr>
          <p:nvPr/>
        </p:nvGraphicFramePr>
        <p:xfrm>
          <a:off x="4368800" y="1256110"/>
          <a:ext cx="1703388" cy="6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5" imgW="850900" imgH="457200" progId="Equation.DSMT4">
                  <p:embed/>
                </p:oleObj>
              </mc:Choice>
              <mc:Fallback>
                <p:oleObj name="Equation" r:id="rId5" imgW="8509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256110"/>
                        <a:ext cx="1703388" cy="686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8" name="图片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488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0489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文本框 45"/>
          <p:cNvSpPr txBox="1">
            <a:spLocks noChangeArrowheads="1"/>
          </p:cNvSpPr>
          <p:nvPr/>
        </p:nvSpPr>
        <p:spPr bwMode="auto">
          <a:xfrm>
            <a:off x="5727702" y="433268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5478" y="1023938"/>
            <a:ext cx="8493125" cy="44873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解：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由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＝2，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得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＝－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＋2；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由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＝1，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得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＝－2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＋1.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在同一直角坐标系中作出一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次函数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＝－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＋2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的图象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l</a:t>
            </a:r>
            <a:r>
              <a:rPr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和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＝－2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＋1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l</a:t>
            </a:r>
            <a:r>
              <a:rPr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如图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观察图象，得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l</a:t>
            </a:r>
            <a:r>
              <a:rPr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l</a:t>
            </a:r>
            <a:r>
              <a:rPr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的交点为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P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(－1，3)．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所以方程组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</a:t>
            </a:r>
            <a:endParaRPr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30000"/>
              </a:lnSpc>
              <a:defRPr/>
            </a:pP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graphicFrame>
        <p:nvGraphicFramePr>
          <p:cNvPr id="19468" name="Object 1"/>
          <p:cNvGraphicFramePr>
            <a:graphicFrameLocks noChangeAspect="1"/>
          </p:cNvGraphicFramePr>
          <p:nvPr/>
        </p:nvGraphicFramePr>
        <p:xfrm>
          <a:off x="2928938" y="3532586"/>
          <a:ext cx="1498600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r:id="rId6" imgW="864235" imgH="457835" progId="Equation.DSMT4">
                  <p:embed/>
                </p:oleObj>
              </mc:Choice>
              <mc:Fallback>
                <p:oleObj r:id="rId6" imgW="864235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532586"/>
                        <a:ext cx="1498600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5289553" y="3550445"/>
          <a:ext cx="1235075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8" imgW="711835" imgH="457835" progId="Equation.DSMT4">
                  <p:embed/>
                </p:oleObj>
              </mc:Choice>
              <mc:Fallback>
                <p:oleObj r:id="rId8" imgW="711835" imgH="457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3" y="3550445"/>
                        <a:ext cx="1235075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0" name="图片 -214748237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6538" y="1178720"/>
            <a:ext cx="2616200" cy="1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187826" y="3636170"/>
            <a:ext cx="11128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的解是</a:t>
            </a:r>
            <a:endParaRPr lang="zh-CN" altLang="en-US"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auto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84541" y="1603773"/>
            <a:ext cx="517160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  <a:ea typeface="+mn-ea"/>
              </a:rPr>
              <a:t>二元一次方程与一次函数的关系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  <a:ea typeface="+mn-ea"/>
              </a:rPr>
              <a:t>二元一次方程组与一次函数的关系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auto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1522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1523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11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1512" name="文本框 45"/>
          <p:cNvSpPr txBox="1">
            <a:spLocks noChangeArrowheads="1"/>
          </p:cNvSpPr>
          <p:nvPr/>
        </p:nvSpPr>
        <p:spPr bwMode="auto">
          <a:xfrm>
            <a:off x="5624515" y="384452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1513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30303" y="1749357"/>
            <a:ext cx="7496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本题运用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图象法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可以直观地获得问题的结果，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但常常不是很准确，因此，画图时坐标轴上的单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位长度要一致．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1663" y="978694"/>
            <a:ext cx="8020050" cy="4339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  </a:t>
            </a:r>
            <a:r>
              <a:rPr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如图</a:t>
            </a:r>
            <a:r>
              <a:rPr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观察图象，确定方</a:t>
            </a:r>
            <a:endParaRPr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</a:t>
            </a:r>
            <a:r>
              <a:rPr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程组</a:t>
            </a:r>
            <a:r>
              <a:rPr sz="23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</a:t>
            </a:r>
            <a:r>
              <a:rPr sz="23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的解．</a:t>
            </a:r>
            <a:endParaRPr sz="2300" b="1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210000"/>
              </a:lnSpc>
              <a:defRPr/>
            </a:pPr>
            <a:r>
              <a:rPr sz="23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导引：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两个方程变形即可得到两个一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次</a:t>
            </a:r>
            <a:endParaRPr sz="23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函数，根据两直线的位置关系，</a:t>
            </a:r>
            <a:endParaRPr sz="23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即可得到方程组的解．</a:t>
            </a:r>
          </a:p>
          <a:p>
            <a:pPr>
              <a:lnSpc>
                <a:spcPct val="130000"/>
              </a:lnSpc>
              <a:defRPr/>
            </a:pPr>
            <a:r>
              <a:rPr sz="23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解：    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由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＝－1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可得</a:t>
            </a:r>
            <a:r>
              <a:rPr lang="en-US"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＋1；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由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＝2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可得</a:t>
            </a:r>
            <a:r>
              <a:rPr lang="en-US"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3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－2.</a:t>
            </a:r>
          </a:p>
          <a:p>
            <a:pPr>
              <a:lnSpc>
                <a:spcPct val="130000"/>
              </a:lnSpc>
              <a:defRPr/>
            </a:pP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观察图象，可知两直线平行，无交点，</a:t>
            </a:r>
            <a:endParaRPr sz="23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70000"/>
              </a:lnSpc>
              <a:defRPr/>
            </a:pP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这说明方程组</a:t>
            </a:r>
            <a:r>
              <a:rPr sz="23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</a:t>
            </a:r>
            <a:endParaRPr sz="23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2531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53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2538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0" name="Object 1"/>
          <p:cNvGraphicFramePr>
            <a:graphicFrameLocks noChangeAspect="1"/>
          </p:cNvGraphicFramePr>
          <p:nvPr/>
        </p:nvGraphicFramePr>
        <p:xfrm>
          <a:off x="2335216" y="1376364"/>
          <a:ext cx="1654175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r:id="rId6" imgW="953770" imgH="457835" progId="Equation.DSMT4">
                  <p:embed/>
                </p:oleObj>
              </mc:Choice>
              <mc:Fallback>
                <p:oleObj r:id="rId6" imgW="953770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6" y="1376364"/>
                        <a:ext cx="1654175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1" name="图片 -214748237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9641" y="1094186"/>
            <a:ext cx="2339975" cy="17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3354391" y="3708798"/>
          <a:ext cx="1654175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9" imgW="953135" imgH="457835" progId="Equation.DSMT4">
                  <p:embed/>
                </p:oleObj>
              </mc:Choice>
              <mc:Fallback>
                <p:oleObj r:id="rId9" imgW="953135" imgH="457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91" y="3708798"/>
                        <a:ext cx="1654175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791078" y="3826669"/>
            <a:ext cx="1074333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sz="23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无解．</a:t>
            </a:r>
            <a:endParaRPr lang="zh-CN" altLang="en-US" sz="23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2544" name="文本框 45"/>
          <p:cNvSpPr txBox="1">
            <a:spLocks noChangeArrowheads="1"/>
          </p:cNvSpPr>
          <p:nvPr/>
        </p:nvSpPr>
        <p:spPr bwMode="auto">
          <a:xfrm>
            <a:off x="5624515" y="436006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981075" y="133350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555" name="内容占位符 7"/>
          <p:cNvSpPr txBox="1">
            <a:spLocks noChangeArrowheads="1"/>
          </p:cNvSpPr>
          <p:nvPr/>
        </p:nvSpPr>
        <p:spPr bwMode="auto">
          <a:xfrm>
            <a:off x="1042991" y="1212056"/>
            <a:ext cx="75644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1    </a:t>
            </a:r>
            <a:r>
              <a:rPr lang="zh-CN" altLang="en-US" sz="2400" b="1">
                <a:latin typeface="Times New Roman" panose="02020603050405020304" pitchFamily="18" charset="0"/>
              </a:rPr>
              <a:t>两条直线</a:t>
            </a:r>
            <a:r>
              <a:rPr lang="zh-CN" altLang="en-US" sz="2400" b="1" i="1"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zh-CN" altLang="en-US" sz="2400" b="1" i="1">
                <a:latin typeface="Times New Roman" panose="02020603050405020304" pitchFamily="18" charset="0"/>
              </a:rPr>
              <a:t>k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和</a:t>
            </a:r>
            <a:r>
              <a:rPr lang="zh-CN" altLang="en-US" sz="2400" b="1" i="1"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zh-CN" altLang="en-US" sz="2400" b="1" i="1">
                <a:latin typeface="Times New Roman" panose="02020603050405020304" pitchFamily="18" charset="0"/>
              </a:rPr>
              <a:t>k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相交于点</a:t>
            </a:r>
            <a:r>
              <a:rPr lang="zh-CN" altLang="en-US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(－2，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3)，则方程组                          的解是(　　)</a:t>
            </a:r>
          </a:p>
          <a:p>
            <a:pPr>
              <a:lnSpc>
                <a:spcPct val="30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A.                                       B.</a:t>
            </a:r>
          </a:p>
          <a:p>
            <a:pPr>
              <a:lnSpc>
                <a:spcPct val="30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C.                                       D.</a:t>
            </a:r>
          </a:p>
          <a:p>
            <a:pPr>
              <a:lnSpc>
                <a:spcPct val="15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23556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559" name="文本框 33"/>
          <p:cNvSpPr txBox="1">
            <a:spLocks noChangeArrowheads="1"/>
          </p:cNvSpPr>
          <p:nvPr/>
        </p:nvSpPr>
        <p:spPr bwMode="auto">
          <a:xfrm>
            <a:off x="7669216" y="73699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3560" name="文本框 36"/>
          <p:cNvSpPr txBox="1">
            <a:spLocks noChangeArrowheads="1"/>
          </p:cNvSpPr>
          <p:nvPr/>
        </p:nvSpPr>
        <p:spPr bwMode="auto">
          <a:xfrm>
            <a:off x="5827716" y="4293394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5" name="Object 1"/>
          <p:cNvGraphicFramePr>
            <a:graphicFrameLocks noChangeAspect="1"/>
          </p:cNvGraphicFramePr>
          <p:nvPr/>
        </p:nvGraphicFramePr>
        <p:xfrm>
          <a:off x="3367091" y="1615680"/>
          <a:ext cx="2060575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r:id="rId5" imgW="1029970" imgH="483235" progId="Equation.DSMT4">
                  <p:embed/>
                </p:oleObj>
              </mc:Choice>
              <mc:Fallback>
                <p:oleObj r:id="rId5" imgW="1029970" imgH="4832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91" y="1615680"/>
                        <a:ext cx="2060575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3"/>
          <p:cNvGraphicFramePr>
            <a:graphicFrameLocks noChangeAspect="1"/>
          </p:cNvGraphicFramePr>
          <p:nvPr/>
        </p:nvGraphicFramePr>
        <p:xfrm>
          <a:off x="2049466" y="2421733"/>
          <a:ext cx="1220787" cy="68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r:id="rId7" imgW="610870" imgH="457835" progId="Equation.DSMT4">
                  <p:embed/>
                </p:oleObj>
              </mc:Choice>
              <mc:Fallback>
                <p:oleObj r:id="rId7" imgW="610870" imgH="457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6" y="2421733"/>
                        <a:ext cx="1220787" cy="688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4"/>
          <p:cNvGraphicFramePr>
            <a:graphicFrameLocks noChangeAspect="1"/>
          </p:cNvGraphicFramePr>
          <p:nvPr/>
        </p:nvGraphicFramePr>
        <p:xfrm>
          <a:off x="5322891" y="2421731"/>
          <a:ext cx="1423987" cy="68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r:id="rId9" imgW="711835" imgH="457835" progId="Equation.DSMT4">
                  <p:embed/>
                </p:oleObj>
              </mc:Choice>
              <mc:Fallback>
                <p:oleObj r:id="rId9" imgW="711835" imgH="4578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91" y="2421731"/>
                        <a:ext cx="1423987" cy="68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5"/>
          <p:cNvGraphicFramePr>
            <a:graphicFrameLocks noChangeAspect="1"/>
          </p:cNvGraphicFramePr>
          <p:nvPr/>
        </p:nvGraphicFramePr>
        <p:xfrm>
          <a:off x="2038350" y="3236120"/>
          <a:ext cx="1220788" cy="68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r:id="rId11" imgW="610870" imgH="457835" progId="Equation.DSMT4">
                  <p:embed/>
                </p:oleObj>
              </mc:Choice>
              <mc:Fallback>
                <p:oleObj r:id="rId11" imgW="610870" imgH="4578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236120"/>
                        <a:ext cx="1220788" cy="68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6"/>
          <p:cNvGraphicFramePr>
            <a:graphicFrameLocks noChangeAspect="1"/>
          </p:cNvGraphicFramePr>
          <p:nvPr/>
        </p:nvGraphicFramePr>
        <p:xfrm>
          <a:off x="5346700" y="3249217"/>
          <a:ext cx="1220788" cy="6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r:id="rId13" imgW="610870" imgH="457835" progId="Equation.DSMT4">
                  <p:embed/>
                </p:oleObj>
              </mc:Choice>
              <mc:Fallback>
                <p:oleObj r:id="rId13" imgW="610870" imgH="4578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249217"/>
                        <a:ext cx="1220788" cy="686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0" name="图片 2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551614" y="182522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3275" y="147518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579" name="内容占位符 7"/>
          <p:cNvSpPr txBox="1">
            <a:spLocks noChangeArrowheads="1"/>
          </p:cNvSpPr>
          <p:nvPr/>
        </p:nvSpPr>
        <p:spPr bwMode="auto">
          <a:xfrm>
            <a:off x="865188" y="1377555"/>
            <a:ext cx="78152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   </a:t>
            </a:r>
            <a:r>
              <a:rPr lang="zh-CN" altLang="en-US" sz="2400" b="1">
                <a:latin typeface="Times New Roman" panose="02020603050405020304" pitchFamily="18" charset="0"/>
              </a:rPr>
              <a:t>若一次函数</a:t>
            </a:r>
            <a:r>
              <a:rPr lang="zh-CN" altLang="en-US" sz="2400" b="1" i="1"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zh-CN" altLang="en-US" sz="2400" b="1" i="1">
                <a:latin typeface="Times New Roman" panose="02020603050405020304" pitchFamily="18" charset="0"/>
              </a:rPr>
              <a:t>k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与</a:t>
            </a:r>
            <a:r>
              <a:rPr lang="zh-CN" altLang="en-US" sz="2400" b="1" i="1"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zh-CN" altLang="en-US" sz="2400" b="1" i="1">
                <a:latin typeface="Times New Roman" panose="02020603050405020304" pitchFamily="18" charset="0"/>
              </a:rPr>
              <a:t>k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的图象没有</a:t>
            </a:r>
            <a:r>
              <a:rPr lang="zh-CN" altLang="en-US" sz="2400" b="1">
                <a:latin typeface="Times New Roman" panose="02020603050405020304" pitchFamily="18" charset="0"/>
                <a:sym typeface="Arial" panose="020B0604020202020204" pitchFamily="34" charset="0"/>
              </a:rPr>
              <a:t>交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点，则方程组                             的解的情况是(　　)</a:t>
            </a:r>
          </a:p>
          <a:p>
            <a:pPr>
              <a:lnSpc>
                <a:spcPct val="19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A．有无数个解              B．有两个解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C．只有一个解              D．没有解</a:t>
            </a:r>
          </a:p>
        </p:txBody>
      </p:sp>
      <p:pic>
        <p:nvPicPr>
          <p:cNvPr id="24580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583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4584" name="文本框 36"/>
          <p:cNvSpPr txBox="1">
            <a:spLocks noChangeArrowheads="1"/>
          </p:cNvSpPr>
          <p:nvPr/>
        </p:nvSpPr>
        <p:spPr bwMode="auto">
          <a:xfrm>
            <a:off x="5846766" y="423862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0" name="Object 1"/>
          <p:cNvGraphicFramePr>
            <a:graphicFrameLocks noChangeAspect="1"/>
          </p:cNvGraphicFramePr>
          <p:nvPr/>
        </p:nvGraphicFramePr>
        <p:xfrm>
          <a:off x="3262316" y="1790702"/>
          <a:ext cx="2162175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6" imgW="1245870" imgH="483235" progId="Equation.DSMT4">
                  <p:embed/>
                </p:oleObj>
              </mc:Choice>
              <mc:Fallback>
                <p:oleObj r:id="rId6" imgW="1245870" imgH="4832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6" y="1790702"/>
                        <a:ext cx="2162175" cy="63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502525" y="191214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5438778" y="2220516"/>
            <a:ext cx="588963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972177" y="3384978"/>
            <a:ext cx="2369559" cy="830997"/>
          </a:xfrm>
          <a:prstGeom prst="rect">
            <a:avLst/>
          </a:prstGeom>
          <a:noFill/>
          <a:ln w="38100" cmpd="sng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在一次函数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defRPr/>
            </a:pP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的图象上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3249613" y="2277666"/>
            <a:ext cx="588962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124578" y="2163367"/>
            <a:ext cx="2117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zh-CN" sz="2400" b="1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点( </a:t>
            </a:r>
            <a:r>
              <a:rPr lang="zh-CN" altLang="zh-CN" sz="2400" b="1" i="1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 , t </a:t>
            </a:r>
            <a:r>
              <a:rPr lang="zh-CN" altLang="zh-CN" sz="2400" b="1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5378451" y="2506266"/>
            <a:ext cx="587375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283075" y="2003823"/>
            <a:ext cx="920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316416" y="2338389"/>
            <a:ext cx="966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y 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</a:p>
        </p:txBody>
      </p:sp>
      <p:sp>
        <p:nvSpPr>
          <p:cNvPr id="27" name="AutoShape 12"/>
          <p:cNvSpPr/>
          <p:nvPr/>
        </p:nvSpPr>
        <p:spPr bwMode="auto">
          <a:xfrm>
            <a:off x="4117978" y="2146697"/>
            <a:ext cx="100013" cy="485775"/>
          </a:xfrm>
          <a:prstGeom prst="leftBrace">
            <a:avLst>
              <a:gd name="adj1" fmla="val 53968"/>
              <a:gd name="adj2" fmla="val 50000"/>
            </a:avLst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3175003" y="2437210"/>
            <a:ext cx="587375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942977" y="2056211"/>
            <a:ext cx="1963999" cy="830997"/>
          </a:xfrm>
          <a:prstGeom prst="rect">
            <a:avLst/>
          </a:prstGeom>
          <a:noFill/>
          <a:ln w="38100" cmpd="sng">
            <a:solidFill>
              <a:srgbClr val="00B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方程 </a:t>
            </a:r>
          </a:p>
          <a:p>
            <a:pPr eaLnBrk="0" hangingPunct="0">
              <a:defRPr/>
            </a:pP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ax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by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的解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7115175" y="2620566"/>
            <a:ext cx="0" cy="685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6810375" y="2620566"/>
            <a:ext cx="0" cy="62865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2847975" y="2792016"/>
            <a:ext cx="2819400" cy="8572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 flipV="1">
            <a:off x="2314575" y="2963466"/>
            <a:ext cx="3505200" cy="102870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flipV="1">
            <a:off x="995363" y="3405188"/>
            <a:ext cx="2438400" cy="734616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604963" y="36337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从形到数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 rot="1122911">
            <a:off x="3660775" y="2902299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从数到形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871538" y="1408511"/>
            <a:ext cx="5865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每个二元一次方程都可转化为一次函数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5" grpId="0"/>
      <p:bldP spid="26" grpId="0"/>
      <p:bldP spid="27" grpId="0" animBg="1"/>
      <p:bldP spid="29" grpId="0" animBg="1"/>
      <p:bldP spid="34" grpId="0" animBg="1"/>
      <p:bldP spid="35" grpId="0"/>
      <p:bldP spid="37" grpId="0"/>
      <p:bldP spid="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2"/>
          <p:cNvSpPr txBox="1">
            <a:spLocks noChangeArrowheads="1"/>
          </p:cNvSpPr>
          <p:nvPr/>
        </p:nvSpPr>
        <p:spPr bwMode="auto">
          <a:xfrm>
            <a:off x="2166938" y="1816894"/>
            <a:ext cx="3962400" cy="623888"/>
          </a:xfrm>
          <a:prstGeom prst="cloudCallout">
            <a:avLst>
              <a:gd name="adj1" fmla="val -41787"/>
              <a:gd name="adj2" fmla="val 7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  <a:buNone/>
              <a:defRPr/>
            </a:pPr>
            <a:r>
              <a:rPr lang="zh-CN" altLang="zh-CN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zh-CN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=5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这是什么？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3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5338" y="3181350"/>
            <a:ext cx="1763712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3" y="2532461"/>
            <a:ext cx="2070100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3716" y="2135982"/>
            <a:ext cx="9429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681788" y="1426369"/>
            <a:ext cx="2209800" cy="583406"/>
          </a:xfrm>
          <a:prstGeom prst="cloudCallout">
            <a:avLst>
              <a:gd name="adj1" fmla="val -46769"/>
              <a:gd name="adj2" fmla="val 70046"/>
            </a:avLst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一次函数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105400" y="3355182"/>
            <a:ext cx="2827338" cy="929879"/>
          </a:xfrm>
          <a:prstGeom prst="cloudCallout">
            <a:avLst>
              <a:gd name="adj1" fmla="val -46791"/>
              <a:gd name="adj2" fmla="val 70844"/>
            </a:avLst>
          </a:prstGeom>
          <a:solidFill>
            <a:schemeClr val="accent5">
              <a:lumMod val="60000"/>
              <a:lumOff val="40000"/>
            </a:schemeClr>
          </a:solidFill>
          <a:ln w="9525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这是怎么回事？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2362200" y="2472929"/>
            <a:ext cx="2895600" cy="742950"/>
          </a:xfrm>
          <a:prstGeom prst="cloudCallout">
            <a:avLst>
              <a:gd name="adj1" fmla="val -60856"/>
              <a:gd name="adj2" fmla="val 75481"/>
            </a:avLst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二元一次方程</a:t>
            </a:r>
          </a:p>
        </p:txBody>
      </p:sp>
      <p:sp>
        <p:nvSpPr>
          <p:cNvPr id="4113" name="WordArt 9"/>
          <p:cNvSpPr>
            <a:spLocks noChangeArrowheads="1" noChangeShapeType="1"/>
          </p:cNvSpPr>
          <p:nvPr/>
        </p:nvSpPr>
        <p:spPr bwMode="auto">
          <a:xfrm>
            <a:off x="782638" y="1227536"/>
            <a:ext cx="2286000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+mn-ea"/>
                <a:ea typeface="+mn-ea"/>
                <a:cs typeface="+mn-ea"/>
              </a:rPr>
              <a:t>同学的争论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2" grpId="0" animBg="1" autoUpdateAnimBg="0"/>
      <p:bldP spid="3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 flipH="1">
            <a:off x="2774950" y="1826420"/>
            <a:ext cx="49085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123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auto">
          <a:xfrm flipH="1">
            <a:off x="1138238" y="182642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2443166" y="168711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1250951" y="1809751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3154363" y="1826420"/>
            <a:ext cx="465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二元一次方程与一次函数的关系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31103" y="130730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653341" y="130730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5136" name="图片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216025" y="2767014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方程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=5可以转化为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227138" y="3167063"/>
            <a:ext cx="69421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思考：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是不是任意的二元一次方程都能进行这样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的转换呢？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368802" y="2743202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－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endParaRPr lang="zh-CN" altLang="zh-CN" sz="2400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6016" y="1963670"/>
            <a:ext cx="6911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任意一个二元一次方程都可以转化成</a:t>
            </a:r>
            <a:r>
              <a:rPr lang="zh-CN" altLang="zh-CN" sz="2400" b="1" i="1" dirty="0">
                <a:solidFill>
                  <a:srgbClr val="F550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550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400" b="1" i="1" dirty="0">
                <a:solidFill>
                  <a:srgbClr val="F550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zh-CN" sz="2400" b="1" dirty="0">
                <a:solidFill>
                  <a:srgbClr val="F550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400" b="1" i="1" dirty="0">
                <a:solidFill>
                  <a:srgbClr val="F550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 dirty="0">
              <a:solidFill>
                <a:srgbClr val="F550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的形式</a:t>
            </a:r>
            <a:r>
              <a:rPr lang="zh-CN" altLang="en-US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所以每个二元一次方程都对应一个一次</a:t>
            </a:r>
            <a:endParaRPr lang="en-US" altLang="zh-CN" sz="2400" b="1" dirty="0">
              <a:solidFill>
                <a:srgbClr val="365C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365C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函数.</a:t>
            </a:r>
          </a:p>
        </p:txBody>
      </p:sp>
      <p:grpSp>
        <p:nvGrpSpPr>
          <p:cNvPr id="6148" name="组 23"/>
          <p:cNvGrpSpPr/>
          <p:nvPr/>
        </p:nvGrpSpPr>
        <p:grpSpPr bwMode="auto">
          <a:xfrm>
            <a:off x="3663950" y="1056084"/>
            <a:ext cx="2019688" cy="553998"/>
            <a:chOff x="3437515" y="1408557"/>
            <a:chExt cx="2019440" cy="738559"/>
          </a:xfrm>
        </p:grpSpPr>
        <p:sp>
          <p:nvSpPr>
            <p:cNvPr id="6160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22987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  纳</a:t>
              </a:r>
            </a:p>
          </p:txBody>
        </p:sp>
        <p:pic>
          <p:nvPicPr>
            <p:cNvPr id="6161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155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pSp>
        <p:nvGrpSpPr>
          <p:cNvPr id="6156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7" name="图片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6"/>
          <p:cNvSpPr txBox="1"/>
          <p:nvPr/>
        </p:nvSpPr>
        <p:spPr>
          <a:xfrm>
            <a:off x="893763" y="1552576"/>
            <a:ext cx="7669212" cy="286232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(1)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方程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5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的解有多少个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？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写出其中的几个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(2)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在直角坐标系内分别描出以这些解为坐标的点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它</a:t>
            </a: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们在一次函数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的图象上吗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？</a:t>
            </a: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(3)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在一次函数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的图象上任取一点，它的坐标</a:t>
            </a: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适合方程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吗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？</a:t>
            </a:r>
            <a:endParaRPr 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99353" y="976313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8" name="文本框 22"/>
          <p:cNvSpPr txBox="1">
            <a:spLocks noChangeArrowheads="1"/>
          </p:cNvSpPr>
          <p:nvPr/>
        </p:nvSpPr>
        <p:spPr bwMode="auto">
          <a:xfrm>
            <a:off x="7621591" y="97631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7179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18447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6"/>
          <p:cNvSpPr txBox="1"/>
          <p:nvPr/>
        </p:nvSpPr>
        <p:spPr>
          <a:xfrm>
            <a:off x="863603" y="985838"/>
            <a:ext cx="7635875" cy="286232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(4)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以方程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的解为坐标的所有点组成的图象与</a:t>
            </a: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一次函数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的图象相同吗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？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方程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的解有无数个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．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以方程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的解为</a:t>
            </a:r>
            <a:endParaRPr lang="en-US" sz="2400" b="1" noProof="1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坐标的点组成的图象与一次函数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的图象相同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endParaRPr 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是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同一条直线</a:t>
            </a:r>
            <a:r>
              <a:rPr 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3302000" y="3121819"/>
            <a:ext cx="4254500" cy="1062038"/>
          </a:xfrm>
          <a:prstGeom prst="cloudCallout">
            <a:avLst>
              <a:gd name="adj1" fmla="val -46139"/>
              <a:gd name="adj2" fmla="val -81931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" name="TextBox 26"/>
          <p:cNvSpPr txBox="1"/>
          <p:nvPr/>
        </p:nvSpPr>
        <p:spPr>
          <a:xfrm>
            <a:off x="3567113" y="3238500"/>
            <a:ext cx="3994150" cy="112646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　　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与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表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示的关系相同．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18447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74725" y="990600"/>
            <a:ext cx="7600950" cy="4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200" b="1">
                <a:latin typeface="Times New Roman" panose="02020603050405020304" pitchFamily="18" charset="0"/>
              </a:rPr>
              <a:t>1. </a:t>
            </a:r>
            <a:r>
              <a:rPr lang="en-US" altLang="en-US" sz="2200" b="1">
                <a:latin typeface="宋体" panose="02010600030101010101" pitchFamily="2" charset="-122"/>
              </a:rPr>
              <a:t>一般地，以一个二元一次方程的解为坐标的点组成的图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　 </a:t>
            </a:r>
            <a:r>
              <a:rPr lang="en-US" altLang="en-US" sz="2200" b="1">
                <a:latin typeface="宋体" panose="02010600030101010101" pitchFamily="2" charset="-122"/>
              </a:rPr>
              <a:t>象与相应的一次函数的图象相同，是一条直线.</a:t>
            </a:r>
            <a:endParaRPr lang="en-US" altLang="en-US" sz="2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2.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一</a:t>
            </a:r>
            <a:r>
              <a:rPr lang="en-US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次函数与二元一次方程：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</a:t>
            </a:r>
            <a:r>
              <a:rPr lang="en-US" altLang="en-US" sz="2200" b="1">
                <a:latin typeface="宋体" panose="02010600030101010101" pitchFamily="2" charset="-122"/>
              </a:rPr>
              <a:t>由于任意一个二元一次方程都可以</a:t>
            </a:r>
            <a:r>
              <a:rPr lang="en-US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转化</a:t>
            </a:r>
            <a:r>
              <a:rPr lang="en-US" altLang="en-US" sz="2200" b="1">
                <a:latin typeface="宋体" panose="02010600030101010101" pitchFamily="2" charset="-122"/>
              </a:rPr>
              <a:t>为</a:t>
            </a:r>
            <a:r>
              <a:rPr lang="en-US" altLang="zh-CN" sz="2200" b="1" i="1">
                <a:latin typeface="Times New Roman" panose="02020603050405020304" pitchFamily="18" charset="0"/>
              </a:rPr>
              <a:t>y</a:t>
            </a:r>
            <a:r>
              <a:rPr lang="en-US" altLang="zh-CN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 i="1">
                <a:latin typeface="Times New Roman" panose="02020603050405020304" pitchFamily="18" charset="0"/>
              </a:rPr>
              <a:t>kx</a:t>
            </a:r>
            <a:r>
              <a:rPr lang="en-US" altLang="zh-CN" sz="2200" b="1">
                <a:latin typeface="Times New Roman" panose="02020603050405020304" pitchFamily="18" charset="0"/>
              </a:rPr>
              <a:t>＋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en-US" altLang="en-US" sz="2200" b="1">
                <a:latin typeface="宋体" panose="02010600030101010101" pitchFamily="2" charset="-122"/>
              </a:rPr>
              <a:t>的形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</a:t>
            </a:r>
            <a:r>
              <a:rPr lang="en-US" altLang="en-US" sz="2200" b="1">
                <a:latin typeface="宋体" panose="02010600030101010101" pitchFamily="2" charset="-122"/>
              </a:rPr>
              <a:t>式，因此有：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(1)</a:t>
            </a:r>
            <a:r>
              <a:rPr lang="en-US" altLang="en-US" sz="2200" b="1">
                <a:latin typeface="宋体" panose="02010600030101010101" pitchFamily="2" charset="-122"/>
              </a:rPr>
              <a:t>二元一次方程</a:t>
            </a:r>
            <a:r>
              <a:rPr lang="en-US" altLang="zh-CN" sz="2200" b="1">
                <a:latin typeface="Times New Roman" panose="02020603050405020304" pitchFamily="18" charset="0"/>
              </a:rPr>
              <a:t>              </a:t>
            </a:r>
          </a:p>
          <a:p>
            <a:pPr>
              <a:lnSpc>
                <a:spcPct val="2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(2)</a:t>
            </a:r>
            <a:r>
              <a:rPr lang="en-US" altLang="en-US" sz="2200" b="1">
                <a:latin typeface="宋体" panose="02010600030101010101" pitchFamily="2" charset="-122"/>
              </a:rPr>
              <a:t>二元一次方程的解</a:t>
            </a:r>
            <a:r>
              <a:rPr lang="en-US" altLang="zh-CN" sz="2200" b="1">
                <a:latin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50000"/>
              </a:lnSpc>
            </a:pPr>
            <a:r>
              <a:rPr lang="en-US" altLang="en-US" sz="2200" b="1">
                <a:latin typeface="Times New Roman" panose="02020603050405020304" pitchFamily="18" charset="0"/>
              </a:rPr>
              <a:t>       </a:t>
            </a:r>
            <a:r>
              <a:rPr lang="en-US" altLang="en-US" sz="2200" b="1">
                <a:latin typeface="宋体" panose="02010600030101010101" pitchFamily="2" charset="-122"/>
              </a:rPr>
              <a:t>直线上的点的坐标．</a:t>
            </a:r>
            <a:endParaRPr lang="en-US" altLang="zh-CN" sz="2200" b="1">
              <a:latin typeface="Times New Roman" panose="02020603050405020304" pitchFamily="18" charset="0"/>
            </a:endParaRPr>
          </a:p>
        </p:txBody>
      </p:sp>
      <p:graphicFrame>
        <p:nvGraphicFramePr>
          <p:cNvPr id="8203" name="Object 1"/>
          <p:cNvGraphicFramePr>
            <a:graphicFrameLocks noChangeAspect="1"/>
          </p:cNvGraphicFramePr>
          <p:nvPr/>
        </p:nvGraphicFramePr>
        <p:xfrm>
          <a:off x="4903791" y="2812256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r:id="rId5" imgW="267335" imgH="344170" progId="Equation.DSMT4">
                  <p:embed/>
                </p:oleObj>
              </mc:Choice>
              <mc:Fallback>
                <p:oleObj r:id="rId5" imgW="267335" imgH="34417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91" y="2812256"/>
                        <a:ext cx="492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1"/>
          <p:cNvGraphicFramePr>
            <a:graphicFrameLocks noChangeAspect="1"/>
          </p:cNvGraphicFramePr>
          <p:nvPr/>
        </p:nvGraphicFramePr>
        <p:xfrm>
          <a:off x="3836991" y="3368279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r:id="rId7" imgW="267335" imgH="344170" progId="Equation.DSMT4">
                  <p:embed/>
                </p:oleObj>
              </mc:Choice>
              <mc:Fallback>
                <p:oleObj r:id="rId7" imgW="267335" imgH="34417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91" y="3368279"/>
                        <a:ext cx="492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2"/>
          <p:cNvGraphicFramePr>
            <a:graphicFrameLocks noChangeAspect="1"/>
          </p:cNvGraphicFramePr>
          <p:nvPr/>
        </p:nvGraphicFramePr>
        <p:xfrm>
          <a:off x="3271841" y="2812256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r:id="rId9" imgW="267335" imgH="344170" progId="Equation.DSMT4">
                  <p:embed/>
                </p:oleObj>
              </mc:Choice>
              <mc:Fallback>
                <p:oleObj r:id="rId9" imgW="267335" imgH="34417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1" y="2812256"/>
                        <a:ext cx="492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3"/>
          <p:cNvGraphicFramePr>
            <a:graphicFrameLocks noChangeAspect="1"/>
          </p:cNvGraphicFramePr>
          <p:nvPr/>
        </p:nvGraphicFramePr>
        <p:xfrm>
          <a:off x="6861176" y="3378994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r:id="rId10" imgW="267335" imgH="344170" progId="Equation.DSMT4">
                  <p:embed/>
                </p:oleObj>
              </mc:Choice>
              <mc:Fallback>
                <p:oleObj r:id="rId10" imgW="267335" imgH="34417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6" y="3378994"/>
                        <a:ext cx="492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84588" y="2976564"/>
            <a:ext cx="131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一次函数</a:t>
            </a: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95914" y="2965848"/>
            <a:ext cx="16033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一条直线；</a:t>
            </a: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21163" y="3262313"/>
            <a:ext cx="34861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一次函数两变量的值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4" name="图片 2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228" y="1023939"/>
            <a:ext cx="8297863" cy="42657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以方程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的解为坐标的所有点都在一</a:t>
            </a: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27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次函数</a:t>
            </a:r>
            <a:r>
              <a:rPr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＝__</a:t>
            </a:r>
            <a:r>
              <a:rPr 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____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____</a:t>
            </a:r>
            <a:r>
              <a:rPr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的图象上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．</a:t>
            </a:r>
          </a:p>
          <a:p>
            <a:pPr>
              <a:lnSpc>
                <a:spcPct val="170000"/>
              </a:lnSpc>
              <a:defRPr/>
            </a:pP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导引：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因为以方程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</a:t>
            </a: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的图象就是一个一次函数的图象，所以这个一次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7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函数的表达式就是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    </a:t>
            </a:r>
            <a:endParaRPr sz="2400" b="1" i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22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的代数式表示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，得</a:t>
            </a:r>
            <a:endParaRPr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10243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6" y="3844388"/>
            <a:ext cx="799333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9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0250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2" name="Object 1"/>
          <p:cNvGraphicFramePr>
            <a:graphicFrameLocks noChangeAspect="1"/>
          </p:cNvGraphicFramePr>
          <p:nvPr/>
        </p:nvGraphicFramePr>
        <p:xfrm>
          <a:off x="2701928" y="1007270"/>
          <a:ext cx="1546225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r:id="rId6" imgW="839470" imgH="394335" progId="Equation.DSMT4">
                  <p:embed/>
                </p:oleObj>
              </mc:Choice>
              <mc:Fallback>
                <p:oleObj r:id="rId6" imgW="839470" imgH="394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8" y="1007270"/>
                        <a:ext cx="1546225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135313" y="2234804"/>
          <a:ext cx="1544637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8" imgW="839470" imgH="394335" progId="Equation.DSMT4">
                  <p:embed/>
                </p:oleObj>
              </mc:Choice>
              <mc:Fallback>
                <p:oleObj r:id="rId8" imgW="839470" imgH="3943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234804"/>
                        <a:ext cx="1544637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065591" y="3099198"/>
          <a:ext cx="1546225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10" imgW="839470" imgH="394335" progId="Equation.DSMT4">
                  <p:embed/>
                </p:oleObj>
              </mc:Choice>
              <mc:Fallback>
                <p:oleObj r:id="rId10" imgW="839470" imgH="3943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91" y="3099198"/>
                        <a:ext cx="1546225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113213" y="3668317"/>
          <a:ext cx="1663700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11" imgW="902970" imgH="394335" progId="Equation.DSMT4">
                  <p:embed/>
                </p:oleObj>
              </mc:Choice>
              <mc:Fallback>
                <p:oleObj r:id="rId11" imgW="902970" imgH="3943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668317"/>
                        <a:ext cx="1663700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541838" y="2338389"/>
            <a:ext cx="35878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的解为坐标的所有点组成</a:t>
            </a:r>
            <a:endParaRPr lang="zh-CN" altLang="en-US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24500" y="3050382"/>
            <a:ext cx="2504212" cy="7201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的变形，即用含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endParaRPr lang="zh-CN" altLang="en-US" sz="2400" b="1" i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3260728" y="1535908"/>
          <a:ext cx="1077913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13" imgW="585470" imgH="394335" progId="Equation.DSMT4">
                  <p:embed/>
                </p:oleObj>
              </mc:Choice>
              <mc:Fallback>
                <p:oleObj r:id="rId13" imgW="585470" imgH="39433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8" y="1535908"/>
                        <a:ext cx="1077913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文本框 46"/>
          <p:cNvSpPr txBox="1">
            <a:spLocks noChangeArrowheads="1"/>
          </p:cNvSpPr>
          <p:nvPr/>
        </p:nvSpPr>
        <p:spPr bwMode="auto">
          <a:xfrm>
            <a:off x="5502277" y="423981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全屏显示(16:9)</PresentationFormat>
  <Paragraphs>208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Equation.DSMT4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2016-04-07T05:14:00Z</dcterms:created>
  <dcterms:modified xsi:type="dcterms:W3CDTF">2023-01-16T17:31:10Z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51D11816205849E290C17DF6BFA9CD92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