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39149-A23D-4776-AA75-DC66A92737F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0C36A-9558-45AA-8F74-AA71461B4D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0C36A-9558-45AA-8F74-AA71461B4D7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90667-0CAA-44C4-96B6-96E2FA4D4FD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55B55-5B66-446B-9B27-43BCE984D15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457CF-5098-4ADF-94FB-B1AE675FA4E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7CA2E-B8F8-4A4A-A04C-0399A9B84FB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F208E-1F28-4CDF-AEB4-F1EC17D2E21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0AC8E-9086-4AF1-8E90-9B8100BA107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ECFF7-4989-4CC9-80EC-C781CECD4C3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B7DB2-D6FC-4088-A028-9CAB6920A75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4225B-9B8E-4DE2-ABC2-88C5990E29C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CE072-1345-4CA8-8789-0BC3928AC6A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0EC36-F528-46BB-BF20-229373384DA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8BE4364E-4472-4165-8AD7-43571AAAC14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slide" Target="slide34.xml"/><Relationship Id="rId5" Type="http://schemas.openxmlformats.org/officeDocument/2006/relationships/slide" Target="slide1.xml"/><Relationship Id="rId4" Type="http://schemas.openxmlformats.org/officeDocument/2006/relationships/image" Target="../media/image20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../&#28369;&#32724;&#20254;&#36816;&#21160;.MPG" TargetMode="Externa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1752600" y="5181600"/>
            <a:ext cx="7239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  <a:ea typeface="幼圆" panose="02010509060101010101" pitchFamily="49" charset="-122"/>
              </a:rPr>
              <a:t> </a:t>
            </a:r>
          </a:p>
        </p:txBody>
      </p:sp>
      <p:sp>
        <p:nvSpPr>
          <p:cNvPr id="13316" name="WordArt 4"/>
          <p:cNvSpPr>
            <a:spLocks noChangeArrowheads="1" noChangeShapeType="1"/>
          </p:cNvSpPr>
          <p:nvPr/>
        </p:nvSpPr>
        <p:spPr bwMode="auto">
          <a:xfrm>
            <a:off x="533400" y="2133600"/>
            <a:ext cx="8077200" cy="10001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solidFill>
                  <a:srgbClr val="CC0000"/>
                </a:soli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Arno Pro Smbd" pitchFamily="18" charset="0"/>
                <a:ea typeface="Microsoft JhengHei" panose="020B0604030504040204" pitchFamily="34" charset="-120"/>
                <a:cs typeface="Verdana" panose="020B0604030504040204"/>
              </a:rPr>
              <a:t>Where did you go on vacation?</a:t>
            </a:r>
            <a:endParaRPr lang="zh-CN" altLang="en-US" sz="3600" b="1" kern="10" dirty="0">
              <a:solidFill>
                <a:srgbClr val="CC0000"/>
              </a:solidFill>
              <a:effectLst>
                <a:outerShdw dist="35921" dir="2700000" algn="ctr" rotWithShape="0">
                  <a:srgbClr val="C0C0C0">
                    <a:alpha val="75000"/>
                  </a:srgbClr>
                </a:outerShdw>
              </a:effectLst>
              <a:latin typeface="Arno Pro Smbd" pitchFamily="18" charset="0"/>
              <a:ea typeface="Microsoft JhengHei" panose="020B0604030504040204" pitchFamily="34" charset="-120"/>
              <a:cs typeface="Verdana" panose="020B0604030504040204"/>
            </a:endParaRP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2696439" y="3733800"/>
            <a:ext cx="33845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altLang="zh-CN" sz="4800" b="1" dirty="0">
                <a:solidFill>
                  <a:schemeClr val="accent2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SectionA</a:t>
            </a:r>
          </a:p>
        </p:txBody>
      </p:sp>
      <p:sp>
        <p:nvSpPr>
          <p:cNvPr id="2" name="矩形 1"/>
          <p:cNvSpPr/>
          <p:nvPr/>
        </p:nvSpPr>
        <p:spPr>
          <a:xfrm>
            <a:off x="3340190" y="762000"/>
            <a:ext cx="20970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6000" b="1" kern="10" dirty="0">
                <a:ln w="9525">
                  <a:solidFill>
                    <a:srgbClr val="000000"/>
                  </a:solidFill>
                  <a:bevel/>
                </a:ln>
                <a:solidFill>
                  <a:srgbClr val="000000"/>
                </a:solidFill>
                <a:latin typeface="Arno Pro Smbd" pitchFamily="18" charset="0"/>
                <a:ea typeface="宋体" panose="02010600030101010101" pitchFamily="2" charset="-122"/>
              </a:rPr>
              <a:t>Unit 1</a:t>
            </a:r>
            <a:endParaRPr lang="zh-CN" altLang="en-US" sz="6000" b="1" kern="10" dirty="0">
              <a:ln w="9525">
                <a:solidFill>
                  <a:srgbClr val="000000"/>
                </a:solidFill>
                <a:bevel/>
              </a:ln>
              <a:solidFill>
                <a:srgbClr val="000000"/>
              </a:solidFill>
              <a:latin typeface="Arno Pro Smbd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646818" y="549682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Group 2"/>
          <p:cNvGraphicFramePr>
            <a:graphicFrameLocks noGrp="1"/>
          </p:cNvGraphicFramePr>
          <p:nvPr/>
        </p:nvGraphicFramePr>
        <p:xfrm>
          <a:off x="250825" y="836613"/>
          <a:ext cx="8642350" cy="4276725"/>
        </p:xfrm>
        <a:graphic>
          <a:graphicData uri="http://schemas.openxmlformats.org/drawingml/2006/table">
            <a:tbl>
              <a:tblPr/>
              <a:tblGrid>
                <a:gridCol w="3097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5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3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went to Penang Hill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It tasted great because she was hungry.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1936" name="Text Box 5"/>
          <p:cNvSpPr txBox="1">
            <a:spLocks noChangeArrowheads="1"/>
          </p:cNvSpPr>
          <p:nvPr/>
        </p:nvSpPr>
        <p:spPr bwMode="auto">
          <a:xfrm>
            <a:off x="4427538" y="908050"/>
            <a:ext cx="4392612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0033CC"/>
                </a:solidFill>
              </a:rPr>
              <a:t>It was raining really hard.</a:t>
            </a:r>
          </a:p>
        </p:txBody>
      </p:sp>
      <p:sp>
        <p:nvSpPr>
          <p:cNvPr id="81937" name="Text Box 6"/>
          <p:cNvSpPr txBox="1">
            <a:spLocks noChangeArrowheads="1"/>
          </p:cNvSpPr>
          <p:nvPr/>
        </p:nvSpPr>
        <p:spPr bwMode="auto">
          <a:xfrm>
            <a:off x="3348038" y="1916113"/>
            <a:ext cx="936625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0033CC"/>
                </a:solidFill>
              </a:rPr>
              <a:t>No</a:t>
            </a:r>
          </a:p>
        </p:txBody>
      </p:sp>
      <p:sp>
        <p:nvSpPr>
          <p:cNvPr id="81938" name="Text Box 7"/>
          <p:cNvSpPr txBox="1">
            <a:spLocks noChangeArrowheads="1"/>
          </p:cNvSpPr>
          <p:nvPr/>
        </p:nvSpPr>
        <p:spPr bwMode="auto">
          <a:xfrm>
            <a:off x="179388" y="3716338"/>
            <a:ext cx="3240087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0033CC"/>
                </a:solidFill>
              </a:rPr>
              <a:t>had one bowl of rice and some fish</a:t>
            </a:r>
          </a:p>
        </p:txBody>
      </p:sp>
      <p:sp>
        <p:nvSpPr>
          <p:cNvPr id="81939" name="Text Box 8"/>
          <p:cNvSpPr txBox="1">
            <a:spLocks noChangeArrowheads="1"/>
          </p:cNvSpPr>
          <p:nvPr/>
        </p:nvSpPr>
        <p:spPr bwMode="auto">
          <a:xfrm>
            <a:off x="3348038" y="3933825"/>
            <a:ext cx="1042987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0033CC"/>
                </a:solidFill>
              </a:rPr>
              <a:t>Yes</a:t>
            </a:r>
          </a:p>
        </p:txBody>
      </p:sp>
      <p:sp>
        <p:nvSpPr>
          <p:cNvPr id="81940" name="Text Box 9"/>
          <p:cNvSpPr txBox="1">
            <a:spLocks noChangeArrowheads="1"/>
          </p:cNvSpPr>
          <p:nvPr/>
        </p:nvSpPr>
        <p:spPr bwMode="auto">
          <a:xfrm>
            <a:off x="4356100" y="2133600"/>
            <a:ext cx="44640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0033CC"/>
                </a:solidFill>
              </a:rPr>
              <a:t>They couldn’t see anything below.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400" decel="100000"/>
                                        <p:tgtEl>
                                          <p:spTgt spid="819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400" decel="100000" fill="hold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decel="100000" fill="hold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decel="100000" fill="hold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400" decel="100000"/>
                                        <p:tgtEl>
                                          <p:spTgt spid="81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decel="1000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decel="1000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decel="1000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6" grpId="0"/>
      <p:bldP spid="81937" grpId="0"/>
      <p:bldP spid="81938" grpId="0" autoUpdateAnimBg="0"/>
      <p:bldP spid="81939" grpId="0" autoUpdateAnimBg="0"/>
      <p:bldP spid="819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428625" y="1981200"/>
            <a:ext cx="8486775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altLang="zh-CN" sz="3000" b="1" dirty="0">
                <a:solidFill>
                  <a:srgbClr val="80008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1.Who did Jane go on vacation with?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altLang="zh-CN" sz="3000" b="1" dirty="0">
                <a:latin typeface="Times New Roman" panose="02020603050405020304" pitchFamily="18" charset="0"/>
              </a:rPr>
              <a:t>2.Where did they arrive in the morning?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altLang="zh-CN" sz="3000" b="1" dirty="0">
                <a:solidFill>
                  <a:srgbClr val="800080"/>
                </a:solidFill>
                <a:latin typeface="Times New Roman" panose="02020603050405020304" pitchFamily="18" charset="0"/>
              </a:rPr>
              <a:t>3.How was the weather?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altLang="zh-CN" sz="3000" b="1" dirty="0">
                <a:latin typeface="Times New Roman" panose="02020603050405020304" pitchFamily="18" charset="0"/>
              </a:rPr>
              <a:t>4.What did they have for lunch? Did they like it?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altLang="zh-CN" sz="3000" b="1" dirty="0">
                <a:solidFill>
                  <a:srgbClr val="80008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5.Where did they go in the afternoon?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altLang="zh-CN" sz="3000" b="1" dirty="0">
                <a:solidFill>
                  <a:srgbClr val="80008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 How did they go there? 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altLang="zh-CN" sz="3000" b="1" dirty="0">
                <a:latin typeface="Times New Roman" panose="02020603050405020304" pitchFamily="18" charset="0"/>
              </a:rPr>
              <a:t>6.Did they have a good time in the afternoon? 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428625" y="698500"/>
            <a:ext cx="80073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Read the</a:t>
            </a:r>
            <a:r>
              <a:rPr lang="en-US" altLang="zh-CN" sz="28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 first </a:t>
            </a:r>
            <a:r>
              <a:rPr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diary entry and find the answers to the following questions.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build="allAtOnce" autoUpdateAnimBg="0"/>
      <p:bldP spid="82946" grpId="1" build="allAtOnce" autoUpdateAnimBg="0"/>
      <p:bldP spid="82947" grpId="0" autoUpdateAnimBg="0"/>
      <p:bldP spid="82947" grpId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304800"/>
            <a:ext cx="8763000" cy="62642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3600" b="1" i="1" dirty="0"/>
              <a:t>                                 Monday , July 15</a:t>
            </a:r>
            <a:r>
              <a:rPr lang="en-US" altLang="zh-CN" sz="3600" b="1" i="1" baseline="30000" dirty="0"/>
              <a:t>th</a:t>
            </a:r>
          </a:p>
          <a:p>
            <a:pPr>
              <a:buFontTx/>
              <a:buNone/>
            </a:pPr>
            <a:r>
              <a:rPr lang="en-US" altLang="zh-CN" sz="3600" b="1" i="1" dirty="0"/>
              <a:t>I </a:t>
            </a:r>
            <a:r>
              <a:rPr lang="en-US" altLang="zh-CN" sz="3600" b="1" i="1" dirty="0">
                <a:solidFill>
                  <a:srgbClr val="FF0000"/>
                </a:solidFill>
              </a:rPr>
              <a:t>arrived in</a:t>
            </a:r>
            <a:r>
              <a:rPr lang="en-US" altLang="zh-CN" sz="3600" b="1" i="1" dirty="0"/>
              <a:t> Penang in Malaysia this morning with my family. It was sunny and hot, so we </a:t>
            </a:r>
            <a:r>
              <a:rPr lang="en-US" altLang="zh-CN" sz="3600" b="1" i="1" dirty="0">
                <a:solidFill>
                  <a:srgbClr val="FF0000"/>
                </a:solidFill>
              </a:rPr>
              <a:t>decided to go</a:t>
            </a:r>
            <a:r>
              <a:rPr lang="en-US" altLang="zh-CN" sz="3600" b="1" i="1" dirty="0"/>
              <a:t> to the beach near our hotel. My sister and I </a:t>
            </a:r>
            <a:r>
              <a:rPr lang="en-US" altLang="zh-CN" sz="3600" b="1" i="1" dirty="0">
                <a:solidFill>
                  <a:srgbClr val="FF0000"/>
                </a:solidFill>
              </a:rPr>
              <a:t>tried paragliding</a:t>
            </a:r>
            <a:r>
              <a:rPr lang="en-US" altLang="zh-CN" sz="3600" b="1" i="1" dirty="0"/>
              <a:t>. I </a:t>
            </a:r>
            <a:r>
              <a:rPr lang="en-US" altLang="zh-CN" sz="3600" b="1" i="1" dirty="0">
                <a:solidFill>
                  <a:srgbClr val="FF0000"/>
                </a:solidFill>
              </a:rPr>
              <a:t>felt like</a:t>
            </a:r>
            <a:r>
              <a:rPr lang="en-US" altLang="zh-CN" sz="3600" b="1" i="1" dirty="0"/>
              <a:t> I was a bird. It was so exciting! For lunch , we had </a:t>
            </a:r>
            <a:r>
              <a:rPr lang="en-US" altLang="zh-CN" sz="3600" b="1" i="1" dirty="0">
                <a:solidFill>
                  <a:srgbClr val="FF0000"/>
                </a:solidFill>
              </a:rPr>
              <a:t>something very special-</a:t>
            </a:r>
            <a:r>
              <a:rPr lang="en-US" altLang="zh-CN" sz="3600" b="1" i="1" dirty="0"/>
              <a:t>--- Malaysian yellow noodles. They were delicious! In the afternoon, we </a:t>
            </a:r>
            <a:r>
              <a:rPr lang="en-US" altLang="zh-CN" sz="3600" b="1" i="1" dirty="0">
                <a:solidFill>
                  <a:srgbClr val="FF0000"/>
                </a:solidFill>
              </a:rPr>
              <a:t>rode bicycles to</a:t>
            </a:r>
            <a:r>
              <a:rPr lang="en-US" altLang="zh-CN" sz="3600" b="1" i="1" dirty="0"/>
              <a:t> Georgetown 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228600" y="381000"/>
            <a:ext cx="8591550" cy="58388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4000" b="1" i="1" dirty="0"/>
              <a:t>There  are </a:t>
            </a:r>
            <a:r>
              <a:rPr lang="en-US" altLang="zh-CN" sz="4000" b="1" i="1" dirty="0">
                <a:solidFill>
                  <a:srgbClr val="FF0000"/>
                </a:solidFill>
              </a:rPr>
              <a:t>a lot of new buildings</a:t>
            </a:r>
            <a:r>
              <a:rPr lang="en-US" altLang="zh-CN" sz="4000" b="1" i="1" dirty="0"/>
              <a:t> now , but </a:t>
            </a:r>
            <a:r>
              <a:rPr lang="en-US" altLang="zh-CN" sz="4000" b="1" i="1" dirty="0">
                <a:solidFill>
                  <a:srgbClr val="FF0000"/>
                </a:solidFill>
              </a:rPr>
              <a:t>many of the old buildings</a:t>
            </a:r>
            <a:r>
              <a:rPr lang="en-US" altLang="zh-CN" sz="4000" b="1" i="1" dirty="0"/>
              <a:t> are still there. In Weld Quay , a really old place in Georgetown , we saw </a:t>
            </a:r>
            <a:r>
              <a:rPr lang="en-US" altLang="zh-CN" sz="4000" b="1" i="1" dirty="0">
                <a:solidFill>
                  <a:srgbClr val="FF0000"/>
                </a:solidFill>
              </a:rPr>
              <a:t>the houses of the Chinese traders</a:t>
            </a:r>
            <a:r>
              <a:rPr lang="en-US" altLang="zh-CN" sz="4000" b="1" i="1" dirty="0"/>
              <a:t> from 100 years ago. I wonder what life was like here in the past . I really </a:t>
            </a:r>
            <a:r>
              <a:rPr lang="en-US" altLang="zh-CN" sz="4000" b="1" i="1" dirty="0">
                <a:solidFill>
                  <a:srgbClr val="FF0000"/>
                </a:solidFill>
              </a:rPr>
              <a:t>enjoyed walking</a:t>
            </a:r>
            <a:r>
              <a:rPr lang="en-US" altLang="zh-CN" sz="4000" b="1" i="1" dirty="0"/>
              <a:t> </a:t>
            </a:r>
            <a:r>
              <a:rPr lang="en-US" altLang="zh-CN" sz="4000" b="1" i="1" dirty="0">
                <a:solidFill>
                  <a:srgbClr val="FF0000"/>
                </a:solidFill>
              </a:rPr>
              <a:t>around the town</a:t>
            </a:r>
            <a:r>
              <a:rPr lang="en-US" altLang="zh-CN" sz="4000" b="1" i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252413" y="476250"/>
            <a:ext cx="8674169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1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.arrive in /at</a:t>
            </a:r>
          </a:p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in</a:t>
            </a:r>
            <a:r>
              <a:rPr lang="en-US" sz="3200" b="1" dirty="0" err="1">
                <a:latin typeface="Times New Roman" panose="02020603050405020304" pitchFamily="18" charset="0"/>
              </a:rPr>
              <a:t>后面接大的地方</a:t>
            </a:r>
            <a:endParaRPr lang="en-US" sz="3200" b="1" dirty="0">
              <a:latin typeface="Times New Roman" panose="02020603050405020304" pitchFamily="18" charset="0"/>
            </a:endParaRPr>
          </a:p>
          <a:p>
            <a:pPr algn="l"/>
            <a:r>
              <a:rPr lang="en-US" altLang="zh-CN" sz="3200" b="1" dirty="0" err="1">
                <a:latin typeface="Times New Roman" panose="02020603050405020304" pitchFamily="18" charset="0"/>
              </a:rPr>
              <a:t>at</a:t>
            </a:r>
            <a:r>
              <a:rPr lang="en-US" sz="3200" b="1" dirty="0" err="1">
                <a:latin typeface="Times New Roman" panose="02020603050405020304" pitchFamily="18" charset="0"/>
              </a:rPr>
              <a:t>后面接小的地方</a:t>
            </a:r>
            <a:endParaRPr lang="en-US" sz="3200" b="1" dirty="0">
              <a:latin typeface="Times New Roman" panose="02020603050405020304" pitchFamily="18" charset="0"/>
            </a:endParaRPr>
          </a:p>
          <a:p>
            <a:pPr algn="l"/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pPr algn="l"/>
            <a:r>
              <a:rPr lang="en-US" altLang="zh-CN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eg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algn="l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arrive in Beijing </a:t>
            </a:r>
          </a:p>
          <a:p>
            <a:pPr algn="l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arrive at school</a:t>
            </a:r>
          </a:p>
          <a:p>
            <a:pPr algn="l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arrive at the park</a:t>
            </a:r>
          </a:p>
          <a:p>
            <a:pPr algn="l"/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Jane arrived ___Shanghai on Monday morning. </a:t>
            </a:r>
          </a:p>
          <a:p>
            <a:pPr algn="l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A. at B. from C. on D. in 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2700338" y="4797425"/>
            <a:ext cx="41116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600"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ldLvl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52400"/>
            <a:ext cx="8964612" cy="4521201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2. </a:t>
            </a:r>
            <a:r>
              <a:rPr lang="en-US" altLang="zh-CN" b="1" i="1" dirty="0">
                <a:sym typeface="Arial" panose="020B0604020202020204" pitchFamily="34" charset="0"/>
              </a:rPr>
              <a:t>s</a:t>
            </a:r>
            <a:r>
              <a:rPr lang="en-US" altLang="zh-CN" b="1" i="1" dirty="0"/>
              <a:t>o we </a:t>
            </a:r>
            <a:r>
              <a:rPr lang="en-US" altLang="zh-CN" b="1" i="1" dirty="0">
                <a:solidFill>
                  <a:srgbClr val="FF0000"/>
                </a:solidFill>
              </a:rPr>
              <a:t>decided to go</a:t>
            </a:r>
            <a:r>
              <a:rPr lang="en-US" altLang="zh-CN" b="1" i="1" dirty="0"/>
              <a:t> to the beach near our hotel.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1)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decide to do </a:t>
            </a:r>
            <a:r>
              <a:rPr lang="en-US" altLang="zh-CN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 b="1" dirty="0">
                <a:latin typeface="Times New Roman" panose="02020603050405020304" pitchFamily="18" charset="0"/>
              </a:rPr>
              <a:t> </a:t>
            </a:r>
            <a:r>
              <a:rPr lang="zh-CN" altLang="en-US" b="1" dirty="0">
                <a:latin typeface="Times New Roman" panose="02020603050405020304" pitchFamily="18" charset="0"/>
              </a:rPr>
              <a:t>决定干某事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e.g. They decided to go to Hainan on vacation.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b="1" dirty="0">
                <a:latin typeface="Times New Roman" panose="02020603050405020304" pitchFamily="18" charset="0"/>
              </a:rPr>
              <a:t>I decided to go to </a:t>
            </a:r>
            <a:r>
              <a:rPr lang="en-US" altLang="zh-CN" b="1" dirty="0" err="1">
                <a:latin typeface="Times New Roman" panose="02020603050405020304" pitchFamily="18" charset="0"/>
              </a:rPr>
              <a:t>Guizhou</a:t>
            </a:r>
            <a:r>
              <a:rPr lang="en-US" altLang="zh-CN" b="1" dirty="0">
                <a:latin typeface="Times New Roman" panose="02020603050405020304" pitchFamily="18" charset="0"/>
              </a:rPr>
              <a:t> for summer vacation.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2)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decide not to do </a:t>
            </a:r>
            <a:r>
              <a:rPr lang="en-US" altLang="zh-CN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b="1" dirty="0">
                <a:latin typeface="Times New Roman" panose="02020603050405020304" pitchFamily="18" charset="0"/>
              </a:rPr>
              <a:t> </a:t>
            </a:r>
            <a:r>
              <a:rPr lang="zh-CN" altLang="en-US" b="1" dirty="0">
                <a:latin typeface="Times New Roman" panose="02020603050405020304" pitchFamily="18" charset="0"/>
              </a:rPr>
              <a:t>决定不做某事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b="1" dirty="0">
                <a:latin typeface="Times New Roman" panose="02020603050405020304" pitchFamily="18" charset="0"/>
              </a:rPr>
              <a:t>e.g. </a:t>
            </a:r>
            <a:r>
              <a:rPr lang="zh-CN" altLang="en-US" b="1" dirty="0">
                <a:latin typeface="Times New Roman" panose="02020603050405020304" pitchFamily="18" charset="0"/>
              </a:rPr>
              <a:t>我决定再也不课堂上睡觉了．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b="1" dirty="0">
                <a:latin typeface="Times New Roman" panose="02020603050405020304" pitchFamily="18" charset="0"/>
              </a:rPr>
              <a:t>I decided not to sleep in class again.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图片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196975"/>
            <a:ext cx="9066213" cy="644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179388" y="152400"/>
            <a:ext cx="743023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600" b="1" dirty="0">
                <a:latin typeface="Gulim" pitchFamily="34" charset="-127"/>
                <a:ea typeface="DotumChe" pitchFamily="49" charset="-127"/>
              </a:rPr>
              <a:t>3.My sister and I </a:t>
            </a:r>
            <a:r>
              <a:rPr lang="en-US" altLang="zh-CN" sz="3600" b="1" i="1" dirty="0">
                <a:solidFill>
                  <a:srgbClr val="FF0000"/>
                </a:solidFill>
                <a:latin typeface="Gulim" pitchFamily="34" charset="-127"/>
                <a:ea typeface="DotumChe" pitchFamily="49" charset="-127"/>
              </a:rPr>
              <a:t>tried</a:t>
            </a:r>
            <a:r>
              <a:rPr lang="en-US" altLang="zh-CN" sz="3600" b="1" dirty="0">
                <a:latin typeface="Gulim" pitchFamily="34" charset="-127"/>
                <a:ea typeface="DotumChe" pitchFamily="49" charset="-127"/>
              </a:rPr>
              <a:t> paragliding.</a:t>
            </a:r>
          </a:p>
          <a:p>
            <a:pPr algn="l"/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600" b="1" i="1" dirty="0">
                <a:solidFill>
                  <a:srgbClr val="FF0000"/>
                </a:solidFill>
                <a:latin typeface="Gulim" pitchFamily="34" charset="-127"/>
                <a:ea typeface="DotumChe" pitchFamily="49" charset="-127"/>
                <a:sym typeface="Arial" panose="020B0604020202020204" pitchFamily="34" charset="0"/>
              </a:rPr>
              <a:t>try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v.&amp;n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zh-CN" altLang="en-US" sz="3200" dirty="0">
                <a:latin typeface="Times New Roman" panose="02020603050405020304" pitchFamily="18" charset="0"/>
              </a:rPr>
              <a:t>尝试，努</a:t>
            </a:r>
            <a:r>
              <a:rPr lang="zh-CN" altLang="en-US" sz="3200" dirty="0" smtClean="0">
                <a:latin typeface="Times New Roman" panose="02020603050405020304" pitchFamily="18" charset="0"/>
              </a:rPr>
              <a:t>力</a:t>
            </a:r>
            <a:endParaRPr lang="zh-CN" altLang="en-US" sz="3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0" y="895351"/>
            <a:ext cx="9161463" cy="350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 marL="800100" indent="-342900"/>
            <a:lvl3pPr marL="1257300" indent="-342900"/>
            <a:lvl4pPr marL="1714500" indent="-342900"/>
            <a:lvl5pPr marL="2171700" indent="-342900"/>
            <a:lvl6pPr marL="2628900" indent="-342900"/>
            <a:lvl7pPr marL="3086100" indent="-342900"/>
            <a:lvl8pPr marL="3543300" indent="-342900"/>
            <a:lvl9pPr marL="4000500" indent="-342900"/>
          </a:lstStyle>
          <a:p>
            <a:pPr marL="342900" indent="-342900" algn="l">
              <a:spcBef>
                <a:spcPct val="5000"/>
              </a:spcBef>
            </a:pPr>
            <a:r>
              <a:rPr lang="en-US" altLang="zh-CN" sz="4400" b="1" dirty="0"/>
              <a:t>4. We saw the house ___ the Chinese traders ___ </a:t>
            </a:r>
            <a:r>
              <a:rPr lang="en-US" altLang="zh-CN" sz="4400" b="1" dirty="0">
                <a:solidFill>
                  <a:srgbClr val="0033CC"/>
                </a:solidFill>
              </a:rPr>
              <a:t>100 years ago</a:t>
            </a:r>
            <a:r>
              <a:rPr lang="en-US" altLang="zh-CN" sz="4400" b="1" dirty="0"/>
              <a:t>.</a:t>
            </a:r>
          </a:p>
          <a:p>
            <a:pPr marL="342900" indent="-342900" algn="l">
              <a:spcBef>
                <a:spcPct val="5000"/>
              </a:spcBef>
            </a:pPr>
            <a:r>
              <a:rPr lang="en-US" altLang="zh-CN" sz="4400" b="1" dirty="0"/>
              <a:t>   A. of; of         B. from; from  </a:t>
            </a:r>
          </a:p>
          <a:p>
            <a:pPr marL="342900" indent="-342900" algn="l">
              <a:spcBef>
                <a:spcPct val="5000"/>
              </a:spcBef>
            </a:pPr>
            <a:r>
              <a:rPr lang="en-US" altLang="zh-CN" sz="4400" b="1" dirty="0"/>
              <a:t>   C. of; from     D. from; of</a:t>
            </a:r>
            <a:endParaRPr lang="en-US" altLang="zh-CN" sz="4400" b="1" dirty="0">
              <a:solidFill>
                <a:srgbClr val="0000CC"/>
              </a:solidFill>
            </a:endParaRPr>
          </a:p>
        </p:txBody>
      </p:sp>
      <p:sp>
        <p:nvSpPr>
          <p:cNvPr id="89091" name="Text Box 6"/>
          <p:cNvSpPr txBox="1">
            <a:spLocks noChangeArrowheads="1"/>
          </p:cNvSpPr>
          <p:nvPr/>
        </p:nvSpPr>
        <p:spPr bwMode="auto">
          <a:xfrm>
            <a:off x="5867400" y="981075"/>
            <a:ext cx="587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44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89092" name="Text Box 8"/>
          <p:cNvSpPr txBox="1">
            <a:spLocks noChangeArrowheads="1"/>
          </p:cNvSpPr>
          <p:nvPr/>
        </p:nvSpPr>
        <p:spPr bwMode="auto">
          <a:xfrm>
            <a:off x="5334000" y="4868863"/>
            <a:ext cx="3810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en-US" sz="4400" b="1">
                <a:solidFill>
                  <a:srgbClr val="0033CC"/>
                </a:solidFill>
                <a:ea typeface="黑体" panose="02010609060101010101" pitchFamily="49" charset="-122"/>
              </a:rPr>
              <a:t>一百年前</a:t>
            </a:r>
          </a:p>
        </p:txBody>
      </p:sp>
      <p:sp>
        <p:nvSpPr>
          <p:cNvPr id="89093" name="Text Box 7"/>
          <p:cNvSpPr txBox="1">
            <a:spLocks noChangeArrowheads="1"/>
          </p:cNvSpPr>
          <p:nvPr/>
        </p:nvSpPr>
        <p:spPr bwMode="auto">
          <a:xfrm>
            <a:off x="465138" y="4867275"/>
            <a:ext cx="53260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4400" b="1"/>
              <a:t>100 years ago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ldLvl="0" autoUpdateAnimBg="0"/>
      <p:bldP spid="89092" grpId="0" bldLvl="0" autoUpdateAnimBg="0"/>
      <p:bldP spid="89093" grpId="0" bldLvl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0" y="914400"/>
            <a:ext cx="9161463" cy="297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 marL="800100" indent="-342900"/>
            <a:lvl3pPr marL="1257300" indent="-342900"/>
            <a:lvl4pPr marL="1714500" indent="-342900"/>
            <a:lvl5pPr marL="2171700" indent="-342900"/>
            <a:lvl6pPr marL="2628900" indent="-342900"/>
            <a:lvl7pPr marL="3086100" indent="-342900"/>
            <a:lvl8pPr marL="3543300" indent="-342900"/>
            <a:lvl9pPr marL="4000500" indent="-342900"/>
          </a:lstStyle>
          <a:p>
            <a:pPr marL="342900" indent="-342900" algn="l">
              <a:spcBef>
                <a:spcPct val="10000"/>
              </a:spcBef>
            </a:pPr>
            <a:r>
              <a:rPr lang="en-US" altLang="zh-CN" sz="4400" b="1"/>
              <a:t>5. I </a:t>
            </a:r>
            <a:r>
              <a:rPr lang="en-US" altLang="zh-CN" sz="4400" b="1">
                <a:solidFill>
                  <a:srgbClr val="0033CC"/>
                </a:solidFill>
              </a:rPr>
              <a:t>wonder</a:t>
            </a:r>
            <a:r>
              <a:rPr lang="en-US" altLang="zh-CN" sz="4400" b="1"/>
              <a:t> ________ in the past.</a:t>
            </a:r>
          </a:p>
          <a:p>
            <a:pPr marL="342900" indent="-342900" algn="l">
              <a:spcBef>
                <a:spcPct val="10000"/>
              </a:spcBef>
            </a:pPr>
            <a:r>
              <a:rPr lang="en-US" altLang="zh-CN" sz="4400" b="1"/>
              <a:t>   A. what was life like         </a:t>
            </a:r>
          </a:p>
          <a:p>
            <a:pPr marL="342900" indent="-342900" algn="l">
              <a:spcBef>
                <a:spcPct val="10000"/>
              </a:spcBef>
            </a:pPr>
            <a:r>
              <a:rPr lang="en-US" altLang="zh-CN" sz="4400" b="1"/>
              <a:t>   B. what life was like</a:t>
            </a:r>
          </a:p>
          <a:p>
            <a:pPr marL="342900" indent="-342900" algn="l">
              <a:spcBef>
                <a:spcPct val="10000"/>
              </a:spcBef>
            </a:pPr>
            <a:r>
              <a:rPr lang="en-US" altLang="zh-CN" sz="4400" b="1"/>
              <a:t>   C. how was life   </a:t>
            </a:r>
            <a:endParaRPr lang="en-US" altLang="zh-CN" sz="4400" b="1">
              <a:solidFill>
                <a:srgbClr val="0000CC"/>
              </a:solidFill>
            </a:endParaRPr>
          </a:p>
        </p:txBody>
      </p:sp>
      <p:sp>
        <p:nvSpPr>
          <p:cNvPr id="90115" name="Text Box 6"/>
          <p:cNvSpPr txBox="1">
            <a:spLocks noChangeArrowheads="1"/>
          </p:cNvSpPr>
          <p:nvPr/>
        </p:nvSpPr>
        <p:spPr bwMode="auto">
          <a:xfrm>
            <a:off x="3851275" y="981075"/>
            <a:ext cx="587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44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0116" name="Text Box 7"/>
          <p:cNvSpPr txBox="1">
            <a:spLocks noChangeArrowheads="1"/>
          </p:cNvSpPr>
          <p:nvPr/>
        </p:nvSpPr>
        <p:spPr bwMode="auto">
          <a:xfrm>
            <a:off x="323850" y="4076700"/>
            <a:ext cx="5326063" cy="116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80000"/>
              </a:lnSpc>
            </a:pPr>
            <a:r>
              <a:rPr lang="en-US" altLang="zh-CN" sz="4400" b="1">
                <a:solidFill>
                  <a:srgbClr val="FF0000"/>
                </a:solidFill>
              </a:rPr>
              <a:t>wonder=want to know</a:t>
            </a:r>
          </a:p>
        </p:txBody>
      </p:sp>
      <p:sp>
        <p:nvSpPr>
          <p:cNvPr id="90117" name="Text Box 8"/>
          <p:cNvSpPr txBox="1">
            <a:spLocks noChangeArrowheads="1"/>
          </p:cNvSpPr>
          <p:nvPr/>
        </p:nvSpPr>
        <p:spPr bwMode="auto">
          <a:xfrm>
            <a:off x="4572000" y="3933825"/>
            <a:ext cx="6084888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80000"/>
              </a:lnSpc>
            </a:pPr>
            <a:r>
              <a:rPr lang="en-US" altLang="zh-CN" sz="4400" b="1">
                <a:solidFill>
                  <a:srgbClr val="0033CC"/>
                </a:solidFill>
                <a:ea typeface="黑体" panose="02010609060101010101" pitchFamily="49" charset="-122"/>
              </a:rPr>
              <a:t>v. </a:t>
            </a:r>
            <a:r>
              <a:rPr lang="zh-CN" altLang="en-US" sz="4400" b="1">
                <a:solidFill>
                  <a:srgbClr val="0033CC"/>
                </a:solidFill>
                <a:ea typeface="黑体" panose="02010609060101010101" pitchFamily="49" charset="-122"/>
              </a:rPr>
              <a:t>想知道；琢磨；</a:t>
            </a:r>
          </a:p>
          <a:p>
            <a:pPr algn="l">
              <a:lnSpc>
                <a:spcPct val="80000"/>
              </a:lnSpc>
            </a:pPr>
            <a:r>
              <a:rPr lang="zh-CN" altLang="en-US" sz="4400" b="1">
                <a:solidFill>
                  <a:srgbClr val="0033CC"/>
                </a:solidFill>
                <a:ea typeface="黑体" panose="02010609060101010101" pitchFamily="49" charset="-122"/>
              </a:rPr>
              <a:t>    惊讶；惊叹</a:t>
            </a:r>
          </a:p>
        </p:txBody>
      </p:sp>
      <p:sp>
        <p:nvSpPr>
          <p:cNvPr id="90118" name="Text Box 9"/>
          <p:cNvSpPr txBox="1">
            <a:spLocks noChangeArrowheads="1"/>
          </p:cNvSpPr>
          <p:nvPr/>
        </p:nvSpPr>
        <p:spPr bwMode="auto">
          <a:xfrm>
            <a:off x="323850" y="5229225"/>
            <a:ext cx="8496300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80000"/>
              </a:lnSpc>
            </a:pPr>
            <a:r>
              <a:rPr lang="en-US" altLang="zh-CN" sz="4400" b="1"/>
              <a:t>    I wondered why she arrived so late.</a:t>
            </a:r>
          </a:p>
        </p:txBody>
      </p:sp>
      <p:sp>
        <p:nvSpPr>
          <p:cNvPr id="90119" name="AutoShape 1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53400" y="6248400"/>
            <a:ext cx="576263" cy="360363"/>
          </a:xfrm>
          <a:prstGeom prst="actionButtonHom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zh-CN" altLang="zh-CN" sz="3200">
              <a:latin typeface="Times New Roman" panose="02020603050405020304" pitchFamily="18" charset="0"/>
            </a:endParaRPr>
          </a:p>
        </p:txBody>
      </p:sp>
      <p:sp>
        <p:nvSpPr>
          <p:cNvPr id="90120" name="AutoShap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361238" y="6248400"/>
            <a:ext cx="576262" cy="433388"/>
          </a:xfrm>
          <a:prstGeom prst="actionButtonEnd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zh-CN" altLang="zh-CN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ldLvl="0" autoUpdateAnimBg="0"/>
      <p:bldP spid="90116" grpId="0" bldLvl="0" autoUpdateAnimBg="0"/>
      <p:bldP spid="90117" grpId="0" bldLvl="0" autoUpdateAnimBg="0"/>
      <p:bldP spid="90118" grpId="0" bldLvl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5"/>
          <p:cNvSpPr txBox="1">
            <a:spLocks noChangeArrowheads="1"/>
          </p:cNvSpPr>
          <p:nvPr/>
        </p:nvSpPr>
        <p:spPr bwMode="auto">
          <a:xfrm>
            <a:off x="179388" y="981075"/>
            <a:ext cx="8964612" cy="572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/>
            <a:lvl2pPr marL="1066800" indent="-609600"/>
            <a:lvl3pPr marL="1524000" indent="-609600"/>
            <a:lvl4pPr marL="1981200" indent="-609600"/>
            <a:lvl5pPr marL="2438400" indent="-609600"/>
            <a:lvl6pPr marL="2895600" indent="-609600"/>
            <a:lvl7pPr marL="3352800" indent="-609600"/>
            <a:lvl8pPr marL="3810000" indent="-609600"/>
            <a:lvl9pPr marL="4267200" indent="-609600"/>
          </a:lstStyle>
          <a:p>
            <a:pPr algn="l">
              <a:lnSpc>
                <a:spcPct val="120000"/>
              </a:lnSpc>
            </a:pPr>
            <a:r>
              <a:rPr lang="en-US" altLang="zh-CN" sz="4400" b="1">
                <a:latin typeface="Times New Roman" panose="02020603050405020304" pitchFamily="18" charset="0"/>
              </a:rPr>
              <a:t>6. I _______ (</a:t>
            </a:r>
            <a:r>
              <a:rPr lang="zh-CN" altLang="en-US" sz="4400" b="1">
                <a:latin typeface="Times New Roman" panose="02020603050405020304" pitchFamily="18" charset="0"/>
              </a:rPr>
              <a:t>觉得好像</a:t>
            </a:r>
            <a:r>
              <a:rPr lang="en-US" altLang="zh-CN" sz="4400" b="1">
                <a:latin typeface="Times New Roman" panose="02020603050405020304" pitchFamily="18" charset="0"/>
              </a:rPr>
              <a:t>)I was a bird.</a:t>
            </a:r>
          </a:p>
          <a:p>
            <a:pPr algn="l">
              <a:lnSpc>
                <a:spcPct val="120000"/>
              </a:lnSpc>
            </a:pPr>
            <a:r>
              <a:rPr lang="en-US" sz="4400" b="1">
                <a:latin typeface="Times New Roman" panose="02020603050405020304" pitchFamily="18" charset="0"/>
              </a:rPr>
              <a:t>    </a:t>
            </a:r>
          </a:p>
          <a:p>
            <a:pPr algn="l">
              <a:lnSpc>
                <a:spcPct val="120000"/>
              </a:lnSpc>
            </a:pPr>
            <a:r>
              <a:rPr lang="en-US" altLang="zh-CN" sz="4400" b="1">
                <a:latin typeface="Times New Roman" panose="02020603050405020304" pitchFamily="18" charset="0"/>
              </a:rPr>
              <a:t>e.g. </a:t>
            </a:r>
            <a:r>
              <a:rPr lang="en-US" altLang="zh-C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I feel like I’m walking through the history.</a:t>
            </a:r>
          </a:p>
          <a:p>
            <a:pPr algn="l">
              <a:lnSpc>
                <a:spcPct val="120000"/>
              </a:lnSpc>
            </a:pPr>
            <a:r>
              <a:rPr lang="en-US" altLang="zh-C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4400" b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我感觉好像是倘佯在历史的长河中。</a:t>
            </a:r>
            <a:endParaRPr lang="en-US" sz="4400" b="1">
              <a:solidFill>
                <a:srgbClr val="0033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1139" name="Rectangle 5"/>
          <p:cNvSpPr>
            <a:spLocks noChangeArrowheads="1"/>
          </p:cNvSpPr>
          <p:nvPr/>
        </p:nvSpPr>
        <p:spPr bwMode="auto">
          <a:xfrm>
            <a:off x="1258888" y="1125538"/>
            <a:ext cx="19685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4400" b="1">
                <a:solidFill>
                  <a:srgbClr val="0033CC"/>
                </a:solidFill>
                <a:latin typeface="Times New Roman" panose="02020603050405020304" pitchFamily="18" charset="0"/>
              </a:rPr>
              <a:t>felt like</a:t>
            </a:r>
          </a:p>
        </p:txBody>
      </p:sp>
      <p:sp>
        <p:nvSpPr>
          <p:cNvPr id="91140" name="Rectangle 6"/>
          <p:cNvSpPr>
            <a:spLocks noChangeArrowheads="1"/>
          </p:cNvSpPr>
          <p:nvPr/>
        </p:nvSpPr>
        <p:spPr bwMode="auto">
          <a:xfrm>
            <a:off x="3779838" y="1844675"/>
            <a:ext cx="24257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4400" b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觉得好像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autoUpdateAnimBg="0"/>
      <p:bldP spid="9114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文本框 1"/>
          <p:cNvSpPr txBox="1">
            <a:spLocks noChangeArrowheads="1"/>
          </p:cNvSpPr>
          <p:nvPr/>
        </p:nvSpPr>
        <p:spPr bwMode="auto">
          <a:xfrm>
            <a:off x="762000" y="990600"/>
            <a:ext cx="1908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Review </a:t>
            </a:r>
          </a:p>
        </p:txBody>
      </p:sp>
      <p:sp>
        <p:nvSpPr>
          <p:cNvPr id="73731" name="文本框 2"/>
          <p:cNvSpPr txBox="1">
            <a:spLocks noChangeArrowheads="1"/>
          </p:cNvSpPr>
          <p:nvPr/>
        </p:nvSpPr>
        <p:spPr bwMode="auto">
          <a:xfrm>
            <a:off x="762000" y="2207751"/>
            <a:ext cx="7620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AutoNum type="arabicPeriod"/>
            </a:pPr>
            <a:r>
              <a:rPr lang="en-US" altLang="zh-CN" sz="4000" dirty="0">
                <a:latin typeface="Times New Roman" panose="02020603050405020304" pitchFamily="18" charset="0"/>
              </a:rPr>
              <a:t>Where did Lisa go on vacation?</a:t>
            </a:r>
          </a:p>
          <a:p>
            <a:pPr eaLnBrk="0" hangingPunct="0">
              <a:buFontTx/>
              <a:buAutoNum type="arabicPeriod"/>
            </a:pPr>
            <a:r>
              <a:rPr lang="en-US" altLang="zh-CN" sz="4000" dirty="0">
                <a:latin typeface="Times New Roman" panose="02020603050405020304" pitchFamily="18" charset="0"/>
              </a:rPr>
              <a:t>What did she do on the vacation?</a:t>
            </a:r>
          </a:p>
          <a:p>
            <a:pPr eaLnBrk="0" hangingPunct="0">
              <a:buFontTx/>
              <a:buAutoNum type="arabicPeriod"/>
            </a:pPr>
            <a:r>
              <a:rPr lang="en-US" altLang="zh-CN" sz="4000" dirty="0">
                <a:latin typeface="Times New Roman" panose="02020603050405020304" pitchFamily="18" charset="0"/>
              </a:rPr>
              <a:t>Did she……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609600"/>
            <a:ext cx="8763000" cy="3917950"/>
          </a:xfrm>
        </p:spPr>
        <p:txBody>
          <a:bodyPr/>
          <a:lstStyle/>
          <a:p>
            <a:r>
              <a:rPr lang="zh-CN" altLang="zh-CN" b="1" dirty="0"/>
              <a:t>1</a:t>
            </a:r>
            <a:r>
              <a:rPr lang="zh-CN" altLang="en-US" b="1" dirty="0"/>
              <a:t>）</a:t>
            </a:r>
            <a:r>
              <a:rPr lang="zh-CN" altLang="zh-CN" b="1" dirty="0">
                <a:solidFill>
                  <a:srgbClr val="FF0000"/>
                </a:solidFill>
                <a:sym typeface="Arial" panose="020B0604020202020204" pitchFamily="34" charset="0"/>
              </a:rPr>
              <a:t>feel like</a:t>
            </a:r>
            <a:r>
              <a:rPr lang="zh-CN" altLang="en-US" b="1" dirty="0">
                <a:solidFill>
                  <a:srgbClr val="FF0000"/>
                </a:solidFill>
                <a:sym typeface="Arial" panose="020B0604020202020204" pitchFamily="34" charset="0"/>
              </a:rPr>
              <a:t>＋名词，</a:t>
            </a:r>
            <a:r>
              <a:rPr lang="zh-CN" altLang="en-US" b="1" dirty="0"/>
              <a:t>意为“觉得好像</a:t>
            </a:r>
            <a:r>
              <a:rPr lang="zh-CN" altLang="zh-CN" b="1" dirty="0"/>
              <a:t>……”</a:t>
            </a:r>
            <a:r>
              <a:rPr lang="zh-CN" altLang="en-US" b="1" dirty="0"/>
              <a:t>。 </a:t>
            </a:r>
          </a:p>
          <a:p>
            <a:r>
              <a:rPr lang="zh-CN" altLang="zh-CN" b="1" dirty="0"/>
              <a:t>It feels like rain soon</a:t>
            </a:r>
            <a:r>
              <a:rPr lang="zh-CN" altLang="en-US" b="1" dirty="0"/>
              <a:t>．好像马上就要下雨了。 </a:t>
            </a:r>
          </a:p>
          <a:p>
            <a:endParaRPr lang="zh-CN" altLang="zh-CN" b="1" dirty="0"/>
          </a:p>
          <a:p>
            <a:r>
              <a:rPr lang="zh-CN" altLang="zh-CN" b="1" dirty="0"/>
              <a:t>2</a:t>
            </a:r>
            <a:r>
              <a:rPr lang="zh-CN" altLang="en-US" b="1" dirty="0"/>
              <a:t>）</a:t>
            </a:r>
            <a:r>
              <a:rPr lang="zh-CN" altLang="zh-CN" b="1" dirty="0">
                <a:solidFill>
                  <a:srgbClr val="FF0000"/>
                </a:solidFill>
                <a:sym typeface="Arial" panose="020B0604020202020204" pitchFamily="34" charset="0"/>
              </a:rPr>
              <a:t>feel like doing=want to do</a:t>
            </a:r>
            <a:r>
              <a:rPr lang="zh-CN" altLang="en-US" b="1" dirty="0"/>
              <a:t>想做什么事情 </a:t>
            </a:r>
          </a:p>
          <a:p>
            <a:r>
              <a:rPr lang="zh-CN" altLang="zh-CN" b="1" dirty="0"/>
              <a:t> I don't feel like walking very much today. </a:t>
            </a:r>
            <a:r>
              <a:rPr lang="zh-CN" altLang="en-US" b="1" dirty="0"/>
              <a:t>我今天不太想散步。  </a:t>
            </a:r>
          </a:p>
          <a:p>
            <a:r>
              <a:rPr lang="zh-CN" altLang="zh-CN" b="1" dirty="0"/>
              <a:t> I don't feel like eating anything now. </a:t>
            </a:r>
            <a:r>
              <a:rPr lang="zh-CN" altLang="en-US" b="1" dirty="0"/>
              <a:t>我现在什么都不想吃。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WordArt 5"/>
          <p:cNvSpPr>
            <a:spLocks noChangeArrowheads="1" noChangeShapeType="1" noTextEdit="1"/>
          </p:cNvSpPr>
          <p:nvPr/>
        </p:nvSpPr>
        <p:spPr bwMode="auto">
          <a:xfrm rot="-983584">
            <a:off x="179388" y="404813"/>
            <a:ext cx="4679950" cy="1130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40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CC0000"/>
                </a:solidFill>
                <a:latin typeface="Arial" panose="020B0604020202020204"/>
                <a:cs typeface="Arial" panose="020B0604020202020204"/>
              </a:rPr>
              <a:t>Careful-Reading</a:t>
            </a:r>
            <a:endParaRPr lang="zh-CN" altLang="en-US" sz="4000" b="1" kern="10">
              <a:ln w="9525">
                <a:solidFill>
                  <a:srgbClr val="000000"/>
                </a:solidFill>
                <a:round/>
              </a:ln>
              <a:solidFill>
                <a:srgbClr val="CC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93187" name="Rectangle 5"/>
          <p:cNvSpPr>
            <a:spLocks noChangeArrowheads="1"/>
          </p:cNvSpPr>
          <p:nvPr/>
        </p:nvSpPr>
        <p:spPr bwMode="auto">
          <a:xfrm>
            <a:off x="333375" y="2005013"/>
            <a:ext cx="8353425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zh-CN" sz="3600" b="1" dirty="0">
                <a:latin typeface="Times New Roman" panose="02020603050405020304" pitchFamily="18" charset="0"/>
              </a:rPr>
              <a:t>    Read the </a:t>
            </a:r>
            <a:r>
              <a:rPr lang="en-US" altLang="zh-CN" sz="36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second</a:t>
            </a:r>
            <a:r>
              <a:rPr lang="en-US" altLang="zh-CN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latin typeface="Times New Roman" panose="02020603050405020304" pitchFamily="18" charset="0"/>
              </a:rPr>
              <a:t>diary entry carefully . Answer the questions:</a:t>
            </a:r>
          </a:p>
          <a:p>
            <a:pPr algn="l"/>
            <a:endParaRPr lang="en-US" altLang="zh-CN" sz="3600" b="1" dirty="0">
              <a:latin typeface="Times New Roman" panose="02020603050405020304" pitchFamily="18" charset="0"/>
            </a:endParaRPr>
          </a:p>
          <a:p>
            <a:pPr algn="l"/>
            <a:endParaRPr lang="en-US" altLang="zh-CN" sz="3600" b="1" dirty="0">
              <a:latin typeface="Times New Roman" panose="02020603050405020304" pitchFamily="18" charset="0"/>
            </a:endParaRPr>
          </a:p>
          <a:p>
            <a:pPr algn="l"/>
            <a:r>
              <a:rPr lang="en-US" altLang="zh-CN" sz="3600" b="1" dirty="0">
                <a:latin typeface="Times New Roman" panose="02020603050405020304" pitchFamily="18" charset="0"/>
              </a:rPr>
              <a:t>1.Where did Jane go on Tuesday?</a:t>
            </a:r>
          </a:p>
          <a:p>
            <a:pPr algn="l"/>
            <a:r>
              <a:rPr lang="en-US" altLang="zh-CN" sz="3600" b="1" dirty="0">
                <a:latin typeface="Times New Roman" panose="02020603050405020304" pitchFamily="18" charset="0"/>
              </a:rPr>
              <a:t>2.How was the weather?</a:t>
            </a:r>
          </a:p>
          <a:p>
            <a:pPr algn="l"/>
            <a:r>
              <a:rPr lang="en-US" altLang="zh-CN" sz="3600" b="1" dirty="0">
                <a:latin typeface="Times New Roman" panose="02020603050405020304" pitchFamily="18" charset="0"/>
              </a:rPr>
              <a:t>3.What did they eat?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文本框 2"/>
          <p:cNvSpPr txBox="1">
            <a:spLocks noChangeArrowheads="1"/>
          </p:cNvSpPr>
          <p:nvPr/>
        </p:nvSpPr>
        <p:spPr bwMode="auto">
          <a:xfrm>
            <a:off x="144463" y="1484313"/>
            <a:ext cx="89995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4800" b="1">
                <a:latin typeface="Times New Roman" panose="02020603050405020304" pitchFamily="18" charset="0"/>
              </a:rPr>
              <a:t>1.Where did Jane go on Tuesday?</a:t>
            </a:r>
          </a:p>
          <a:p>
            <a:pPr algn="l"/>
            <a:r>
              <a:rPr lang="en-US" altLang="zh-CN" sz="4800" b="1">
                <a:latin typeface="Times New Roman" panose="02020603050405020304" pitchFamily="18" charset="0"/>
              </a:rPr>
              <a:t>2.How was the weather?</a:t>
            </a:r>
          </a:p>
          <a:p>
            <a:pPr algn="l"/>
            <a:r>
              <a:rPr lang="en-US" altLang="zh-CN" sz="4800" b="1">
                <a:latin typeface="Times New Roman" panose="02020603050405020304" pitchFamily="18" charset="0"/>
              </a:rPr>
              <a:t>3.What did they eat?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152400" y="304800"/>
            <a:ext cx="8713787" cy="62642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4000" b="1" i="1" dirty="0"/>
              <a:t>                           Tuesday , July 16</a:t>
            </a:r>
            <a:r>
              <a:rPr lang="en-US" altLang="zh-CN" sz="4000" b="1" i="1" baseline="30000" dirty="0"/>
              <a:t>th</a:t>
            </a:r>
          </a:p>
          <a:p>
            <a:pPr>
              <a:buFontTx/>
              <a:buNone/>
            </a:pPr>
            <a:r>
              <a:rPr lang="en-US" altLang="zh-CN" sz="4000" b="1" i="1" dirty="0"/>
              <a:t>What </a:t>
            </a:r>
            <a:r>
              <a:rPr lang="en-US" altLang="zh-CN" sz="4000" b="1" i="1" dirty="0">
                <a:solidFill>
                  <a:srgbClr val="FF0000"/>
                </a:solidFill>
              </a:rPr>
              <a:t>a difference</a:t>
            </a:r>
            <a:r>
              <a:rPr lang="en-US" altLang="zh-CN" sz="4000" b="1" i="1" dirty="0"/>
              <a:t> a day makes! My father and I </a:t>
            </a:r>
            <a:r>
              <a:rPr lang="en-US" altLang="zh-CN" sz="4000" b="1" i="1" dirty="0">
                <a:solidFill>
                  <a:srgbClr val="FF0000"/>
                </a:solidFill>
              </a:rPr>
              <a:t>decided to go</a:t>
            </a:r>
            <a:r>
              <a:rPr lang="en-US" altLang="zh-CN" sz="4000" b="1" i="1" dirty="0"/>
              <a:t> to Penang Hill today. We wanted to </a:t>
            </a:r>
            <a:r>
              <a:rPr lang="en-US" altLang="zh-CN" sz="4000" b="1" i="1" dirty="0">
                <a:solidFill>
                  <a:srgbClr val="FF0000"/>
                </a:solidFill>
              </a:rPr>
              <a:t>walk up to the top</a:t>
            </a:r>
            <a:r>
              <a:rPr lang="en-US" altLang="zh-CN" sz="4000" b="1" i="1" dirty="0"/>
              <a:t>, but then it </a:t>
            </a:r>
            <a:r>
              <a:rPr lang="en-US" altLang="zh-CN" sz="4000" b="1" i="1" dirty="0">
                <a:solidFill>
                  <a:srgbClr val="FF0000"/>
                </a:solidFill>
              </a:rPr>
              <a:t>started raining a little</a:t>
            </a:r>
            <a:r>
              <a:rPr lang="en-US" altLang="zh-CN" sz="4000" b="1" i="1" dirty="0"/>
              <a:t> so we decided to take the train. We </a:t>
            </a:r>
            <a:r>
              <a:rPr lang="en-US" altLang="zh-CN" sz="4000" b="1" i="1" dirty="0">
                <a:solidFill>
                  <a:srgbClr val="FF0000"/>
                </a:solidFill>
              </a:rPr>
              <a:t>waited</a:t>
            </a:r>
            <a:r>
              <a:rPr lang="en-US" altLang="zh-CN" sz="4000" b="1" i="1" dirty="0"/>
              <a:t> over an hour </a:t>
            </a:r>
            <a:r>
              <a:rPr lang="en-US" altLang="zh-CN" sz="4000" b="1" i="1" dirty="0">
                <a:solidFill>
                  <a:srgbClr val="FF0000"/>
                </a:solidFill>
              </a:rPr>
              <a:t>for</a:t>
            </a:r>
            <a:r>
              <a:rPr lang="en-US" altLang="zh-CN" sz="4000" b="1" i="1" dirty="0"/>
              <a:t> the train because there were </a:t>
            </a:r>
            <a:r>
              <a:rPr lang="en-US" altLang="zh-CN" sz="4000" b="1" i="1" dirty="0">
                <a:solidFill>
                  <a:srgbClr val="FF0000"/>
                </a:solidFill>
              </a:rPr>
              <a:t>too many people</a:t>
            </a:r>
            <a:r>
              <a:rPr lang="en-US" altLang="zh-CN" sz="4000" b="1" i="1" dirty="0"/>
              <a:t>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228600" y="304800"/>
            <a:ext cx="8713787" cy="62642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3600" b="1" i="1" dirty="0"/>
              <a:t>When we got to the top , it  was raining really hard . We didn’t have </a:t>
            </a:r>
            <a:r>
              <a:rPr lang="en-US" altLang="zh-CN" sz="3600" b="1" i="1" dirty="0">
                <a:solidFill>
                  <a:srgbClr val="FF0000"/>
                </a:solidFill>
              </a:rPr>
              <a:t>an umbrella</a:t>
            </a:r>
            <a:r>
              <a:rPr lang="en-US" altLang="zh-CN" sz="3600" b="1" i="1" dirty="0"/>
              <a:t> so we were wet and cold </a:t>
            </a:r>
            <a:r>
              <a:rPr lang="en-US" altLang="zh-CN" sz="4000" b="1" i="1" dirty="0"/>
              <a:t>It was terrible ! And </a:t>
            </a:r>
            <a:r>
              <a:rPr lang="en-US" altLang="zh-CN" sz="4000" b="1" i="1" dirty="0">
                <a:solidFill>
                  <a:srgbClr val="FF0000"/>
                </a:solidFill>
              </a:rPr>
              <a:t>because of the bad weather</a:t>
            </a:r>
            <a:r>
              <a:rPr lang="en-US" altLang="zh-CN" sz="4000" b="1" i="1" dirty="0"/>
              <a:t> , we couldn’t see anything below. My father didn’t bring </a:t>
            </a:r>
            <a:r>
              <a:rPr lang="en-US" altLang="zh-CN" sz="4000" b="1" i="1" dirty="0">
                <a:solidFill>
                  <a:srgbClr val="FF0000"/>
                </a:solidFill>
              </a:rPr>
              <a:t>enough money</a:t>
            </a:r>
            <a:r>
              <a:rPr lang="en-US" altLang="zh-CN" sz="4000" b="1" i="1" dirty="0"/>
              <a:t> , so we only had </a:t>
            </a:r>
            <a:r>
              <a:rPr lang="en-US" altLang="zh-CN" sz="4000" b="1" i="1" dirty="0">
                <a:solidFill>
                  <a:srgbClr val="FF0000"/>
                </a:solidFill>
              </a:rPr>
              <a:t>one bowl of rice</a:t>
            </a:r>
            <a:r>
              <a:rPr lang="en-US" altLang="zh-CN" sz="4000" b="1" i="1" dirty="0"/>
              <a:t> and some fish. The food </a:t>
            </a:r>
            <a:r>
              <a:rPr lang="en-US" altLang="zh-CN" sz="4000" b="1" i="1" dirty="0">
                <a:solidFill>
                  <a:srgbClr val="FF0000"/>
                </a:solidFill>
              </a:rPr>
              <a:t>tasted great</a:t>
            </a:r>
            <a:r>
              <a:rPr lang="en-US" altLang="zh-CN" sz="4000" b="1" i="1" dirty="0"/>
              <a:t>  because I was so hungry!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0" y="990600"/>
            <a:ext cx="9085263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 marL="800100" indent="-342900"/>
            <a:lvl3pPr marL="1257300" indent="-342900"/>
            <a:lvl4pPr marL="1714500" indent="-342900"/>
            <a:lvl5pPr marL="2171700" indent="-342900"/>
            <a:lvl6pPr marL="2628900" indent="-342900"/>
            <a:lvl7pPr marL="3086100" indent="-342900"/>
            <a:lvl8pPr marL="3543300" indent="-342900"/>
            <a:lvl9pPr marL="4000500" indent="-342900"/>
          </a:lstStyle>
          <a:p>
            <a:pPr marL="342900" indent="-342900" algn="l">
              <a:spcBef>
                <a:spcPct val="25000"/>
              </a:spcBef>
            </a:pPr>
            <a:r>
              <a:rPr lang="en-US" altLang="zh-CN" sz="4400" b="1" dirty="0"/>
              <a:t>1. What a </a:t>
            </a:r>
            <a:r>
              <a:rPr lang="en-US" altLang="zh-CN" sz="4400" b="1" dirty="0">
                <a:solidFill>
                  <a:srgbClr val="0033CC"/>
                </a:solidFill>
              </a:rPr>
              <a:t>difference</a:t>
            </a:r>
            <a:r>
              <a:rPr lang="en-US" altLang="zh-CN" sz="4400" b="1" dirty="0"/>
              <a:t> a day makes!</a:t>
            </a:r>
          </a:p>
          <a:p>
            <a:pPr marL="342900" indent="-342900" algn="l">
              <a:spcBef>
                <a:spcPct val="25000"/>
              </a:spcBef>
            </a:pPr>
            <a:r>
              <a:rPr lang="en-US" altLang="zh-CN" sz="4400" b="1" dirty="0"/>
              <a:t>  </a:t>
            </a:r>
            <a:r>
              <a:rPr lang="zh-CN" altLang="en-US" sz="4400" b="1" dirty="0">
                <a:solidFill>
                  <a:srgbClr val="0033CC"/>
                </a:solidFill>
                <a:ea typeface="黑体" panose="02010609060101010101" pitchFamily="49" charset="-122"/>
              </a:rPr>
              <a:t>一天的差异是多么大呀！</a:t>
            </a:r>
            <a:endParaRPr lang="en-US" sz="4400" b="1" dirty="0">
              <a:solidFill>
                <a:srgbClr val="0033CC"/>
              </a:solidFill>
              <a:ea typeface="黑体" panose="02010609060101010101" pitchFamily="49" charset="-122"/>
            </a:endParaRPr>
          </a:p>
        </p:txBody>
      </p:sp>
      <p:sp>
        <p:nvSpPr>
          <p:cNvPr id="97283" name="Text Box 4"/>
          <p:cNvSpPr txBox="1">
            <a:spLocks noChangeArrowheads="1"/>
          </p:cNvSpPr>
          <p:nvPr/>
        </p:nvSpPr>
        <p:spPr bwMode="auto">
          <a:xfrm>
            <a:off x="250825" y="2852738"/>
            <a:ext cx="845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4400" b="1" dirty="0"/>
              <a:t>difference</a:t>
            </a:r>
            <a:r>
              <a:rPr lang="en-US" altLang="zh-CN" sz="4400" b="1" dirty="0">
                <a:solidFill>
                  <a:srgbClr val="0000CC"/>
                </a:solidFill>
              </a:rPr>
              <a:t>     n.</a:t>
            </a:r>
          </a:p>
        </p:txBody>
      </p:sp>
      <p:sp>
        <p:nvSpPr>
          <p:cNvPr id="97284" name="Text Box 10"/>
          <p:cNvSpPr txBox="1">
            <a:spLocks noChangeArrowheads="1"/>
          </p:cNvSpPr>
          <p:nvPr/>
        </p:nvSpPr>
        <p:spPr bwMode="auto">
          <a:xfrm>
            <a:off x="323850" y="3789363"/>
            <a:ext cx="845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4400" b="1" dirty="0"/>
              <a:t>different </a:t>
            </a:r>
            <a:r>
              <a:rPr lang="en-US" altLang="zh-CN" sz="4400" b="1" dirty="0">
                <a:solidFill>
                  <a:srgbClr val="0000CC"/>
                </a:solidFill>
              </a:rPr>
              <a:t>      adj.</a:t>
            </a:r>
          </a:p>
        </p:txBody>
      </p:sp>
      <p:sp>
        <p:nvSpPr>
          <p:cNvPr id="97285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53400" y="6248400"/>
            <a:ext cx="576263" cy="360363"/>
          </a:xfrm>
          <a:prstGeom prst="actionButtonHom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zh-CN" altLang="zh-CN" sz="3200">
              <a:latin typeface="Times New Roman" panose="02020603050405020304" pitchFamily="18" charset="0"/>
            </a:endParaRPr>
          </a:p>
        </p:txBody>
      </p:sp>
      <p:sp>
        <p:nvSpPr>
          <p:cNvPr id="97286" name="AutoShap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361238" y="6248400"/>
            <a:ext cx="576262" cy="433388"/>
          </a:xfrm>
          <a:prstGeom prst="actionButtonEnd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zh-CN" altLang="zh-CN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ldLvl="0" autoUpdateAnimBg="0"/>
      <p:bldP spid="97284" grpId="0" bldLvl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图片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4288" y="612775"/>
            <a:ext cx="9177338" cy="548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34925" y="909638"/>
            <a:ext cx="9074150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 marL="800100" indent="-342900"/>
            <a:lvl3pPr marL="1257300" indent="-342900"/>
            <a:lvl4pPr marL="1714500" indent="-342900"/>
            <a:lvl5pPr marL="2171700" indent="-342900"/>
            <a:lvl6pPr marL="2628900" indent="-342900"/>
            <a:lvl7pPr marL="3086100" indent="-342900"/>
            <a:lvl8pPr marL="3543300" indent="-342900"/>
            <a:lvl9pPr marL="4000500" indent="-342900"/>
          </a:lstStyle>
          <a:p>
            <a:pPr marL="342900" indent="-342900" algn="l">
              <a:spcBef>
                <a:spcPct val="25000"/>
              </a:spcBef>
            </a:pPr>
            <a:r>
              <a:rPr lang="en-US" altLang="zh-CN" sz="4400" b="1" dirty="0"/>
              <a:t>2. We</a:t>
            </a:r>
            <a:r>
              <a:rPr lang="en-US" altLang="zh-CN" sz="4400" b="1" i="1" dirty="0"/>
              <a:t> </a:t>
            </a:r>
            <a:r>
              <a:rPr lang="en-US" altLang="zh-CN" sz="4400" b="1" i="1" dirty="0">
                <a:solidFill>
                  <a:srgbClr val="7030A0"/>
                </a:solidFill>
              </a:rPr>
              <a:t>waited</a:t>
            </a:r>
            <a:r>
              <a:rPr lang="en-US" altLang="zh-CN" sz="4400" b="1" i="1" dirty="0"/>
              <a:t> </a:t>
            </a:r>
            <a:r>
              <a:rPr lang="en-US" altLang="zh-CN" sz="4400" b="1" dirty="0"/>
              <a:t>____ ____ ___ ____ (</a:t>
            </a:r>
            <a:r>
              <a:rPr lang="zh-CN" altLang="en-US" sz="4400" b="1" dirty="0">
                <a:solidFill>
                  <a:srgbClr val="0033CC"/>
                </a:solidFill>
              </a:rPr>
              <a:t>一个多小时</a:t>
            </a:r>
            <a:r>
              <a:rPr lang="en-US" altLang="zh-CN" sz="4400" b="1" dirty="0"/>
              <a:t>) </a:t>
            </a:r>
            <a:r>
              <a:rPr lang="en-US" altLang="zh-CN" sz="4400" b="1" i="1" dirty="0">
                <a:solidFill>
                  <a:srgbClr val="7030A0"/>
                </a:solidFill>
              </a:rPr>
              <a:t>for</a:t>
            </a:r>
            <a:r>
              <a:rPr lang="en-US" altLang="zh-CN" sz="4400" b="1" dirty="0"/>
              <a:t> the train because there were too many people.</a:t>
            </a:r>
          </a:p>
        </p:txBody>
      </p:sp>
      <p:sp>
        <p:nvSpPr>
          <p:cNvPr id="99331" name="Text Box 4"/>
          <p:cNvSpPr txBox="1">
            <a:spLocks noChangeArrowheads="1"/>
          </p:cNvSpPr>
          <p:nvPr/>
        </p:nvSpPr>
        <p:spPr bwMode="auto">
          <a:xfrm>
            <a:off x="3492500" y="908050"/>
            <a:ext cx="6172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4400" b="1">
                <a:solidFill>
                  <a:srgbClr val="FF0000"/>
                </a:solidFill>
              </a:rPr>
              <a:t>more than  an  hour</a:t>
            </a:r>
          </a:p>
        </p:txBody>
      </p:sp>
      <p:sp>
        <p:nvSpPr>
          <p:cNvPr id="99332" name="Text Box 5"/>
          <p:cNvSpPr txBox="1">
            <a:spLocks noChangeArrowheads="1"/>
          </p:cNvSpPr>
          <p:nvPr/>
        </p:nvSpPr>
        <p:spPr bwMode="auto">
          <a:xfrm>
            <a:off x="146050" y="5919788"/>
            <a:ext cx="35528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4400" b="1" dirty="0">
                <a:solidFill>
                  <a:srgbClr val="0000FF"/>
                </a:solidFill>
              </a:rPr>
              <a:t>more than</a:t>
            </a:r>
          </a:p>
        </p:txBody>
      </p:sp>
      <p:graphicFrame>
        <p:nvGraphicFramePr>
          <p:cNvPr id="99333" name="Object 6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5" r:id="rId3" imgW="918210" imgH="216535" progId="Equation.3">
                  <p:embed/>
                </p:oleObj>
              </mc:Choice>
              <mc:Fallback>
                <p:oleObj r:id="rId3" imgW="918210" imgH="21653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4" name="Text Box 7"/>
          <p:cNvSpPr txBox="1">
            <a:spLocks noChangeArrowheads="1"/>
          </p:cNvSpPr>
          <p:nvPr/>
        </p:nvSpPr>
        <p:spPr bwMode="auto">
          <a:xfrm>
            <a:off x="2916238" y="5919788"/>
            <a:ext cx="7921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4400" b="1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99335" name="Text Box 9"/>
          <p:cNvSpPr txBox="1">
            <a:spLocks noChangeArrowheads="1"/>
          </p:cNvSpPr>
          <p:nvPr/>
        </p:nvSpPr>
        <p:spPr bwMode="auto">
          <a:xfrm>
            <a:off x="3311525" y="5845175"/>
            <a:ext cx="345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4400" b="1" dirty="0">
                <a:solidFill>
                  <a:srgbClr val="0000FF"/>
                </a:solidFill>
              </a:rPr>
              <a:t>over</a:t>
            </a:r>
          </a:p>
        </p:txBody>
      </p:sp>
      <p:sp>
        <p:nvSpPr>
          <p:cNvPr id="99336" name="AutoShape 1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153400" y="6248400"/>
            <a:ext cx="576263" cy="360363"/>
          </a:xfrm>
          <a:prstGeom prst="actionButtonHom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zh-CN" altLang="zh-CN" sz="3200">
              <a:latin typeface="Times New Roman" panose="02020603050405020304" pitchFamily="18" charset="0"/>
            </a:endParaRPr>
          </a:p>
        </p:txBody>
      </p:sp>
      <p:sp>
        <p:nvSpPr>
          <p:cNvPr id="99337" name="AutoShape 1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361238" y="6248400"/>
            <a:ext cx="576262" cy="433388"/>
          </a:xfrm>
          <a:prstGeom prst="actionButtonEnd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zh-CN" altLang="zh-CN" sz="3200">
              <a:latin typeface="Times New Roman" panose="02020603050405020304" pitchFamily="18" charset="0"/>
            </a:endParaRPr>
          </a:p>
        </p:txBody>
      </p:sp>
      <p:sp>
        <p:nvSpPr>
          <p:cNvPr id="99338" name="文本框 1"/>
          <p:cNvSpPr txBox="1">
            <a:spLocks noChangeArrowheads="1"/>
          </p:cNvSpPr>
          <p:nvPr/>
        </p:nvSpPr>
        <p:spPr bwMode="auto">
          <a:xfrm>
            <a:off x="2232025" y="3119438"/>
            <a:ext cx="6570663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4400" b="1" dirty="0">
                <a:solidFill>
                  <a:srgbClr val="800080"/>
                </a:solidFill>
                <a:latin typeface="Times New Roman" panose="02020603050405020304" pitchFamily="18" charset="0"/>
              </a:rPr>
              <a:t>wait for </a:t>
            </a:r>
            <a:r>
              <a:rPr lang="zh-CN" altLang="en-US" sz="4400" b="1" dirty="0">
                <a:solidFill>
                  <a:srgbClr val="800080"/>
                </a:solidFill>
                <a:latin typeface="Times New Roman" panose="02020603050405020304" pitchFamily="18" charset="0"/>
              </a:rPr>
              <a:t>等待</a:t>
            </a:r>
          </a:p>
          <a:p>
            <a:pPr algn="l"/>
            <a:r>
              <a:rPr lang="en-US" altLang="zh-CN" sz="4400" b="1" dirty="0">
                <a:solidFill>
                  <a:srgbClr val="800080"/>
                </a:solidFill>
                <a:latin typeface="Times New Roman" panose="02020603050405020304" pitchFamily="18" charset="0"/>
              </a:rPr>
              <a:t>wait for me</a:t>
            </a:r>
          </a:p>
          <a:p>
            <a:pPr algn="l"/>
            <a:r>
              <a:rPr lang="en-US" altLang="zh-CN" sz="4400" b="1" dirty="0">
                <a:solidFill>
                  <a:srgbClr val="800080"/>
                </a:solidFill>
                <a:latin typeface="Times New Roman" panose="02020603050405020304" pitchFamily="18" charset="0"/>
              </a:rPr>
              <a:t>wait for the train</a:t>
            </a:r>
          </a:p>
          <a:p>
            <a:pPr algn="l"/>
            <a:r>
              <a:rPr lang="en-US" altLang="zh-CN" sz="4400" b="1" dirty="0">
                <a:solidFill>
                  <a:srgbClr val="800080"/>
                </a:solidFill>
                <a:latin typeface="Times New Roman" panose="02020603050405020304" pitchFamily="18" charset="0"/>
              </a:rPr>
              <a:t>wait+</a:t>
            </a:r>
            <a:r>
              <a:rPr lang="zh-CN" altLang="en-US" sz="4400" b="1" dirty="0">
                <a:solidFill>
                  <a:srgbClr val="800080"/>
                </a:solidFill>
                <a:latin typeface="Times New Roman" panose="02020603050405020304" pitchFamily="18" charset="0"/>
              </a:rPr>
              <a:t>时间 </a:t>
            </a:r>
            <a:r>
              <a:rPr lang="en-US" altLang="zh-CN" sz="4400" b="1" dirty="0">
                <a:solidFill>
                  <a:srgbClr val="800080"/>
                </a:solidFill>
                <a:latin typeface="Times New Roman" panose="02020603050405020304" pitchFamily="18" charset="0"/>
              </a:rPr>
              <a:t>for…</a:t>
            </a:r>
            <a:r>
              <a:rPr lang="zh-CN" altLang="en-US" sz="2400" b="1" dirty="0">
                <a:solidFill>
                  <a:srgbClr val="800080"/>
                </a:solidFill>
                <a:latin typeface="Times New Roman" panose="02020603050405020304" pitchFamily="18" charset="0"/>
              </a:rPr>
              <a:t>花了多长时间等</a:t>
            </a:r>
            <a:r>
              <a:rPr lang="en-US" altLang="zh-CN" sz="2400" b="1" dirty="0">
                <a:solidFill>
                  <a:srgbClr val="800080"/>
                </a:solidFill>
                <a:latin typeface="Times New Roman" panose="02020603050405020304" pitchFamily="18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750"/>
                                        <p:tgtEl>
                                          <p:spTgt spid="9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9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/>
      <p:bldP spid="99332" grpId="0"/>
      <p:bldP spid="9933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81000"/>
            <a:ext cx="9144000" cy="452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CN" altLang="zh-CN" sz="3600" dirty="0"/>
              <a:t>3. too many+</a:t>
            </a:r>
            <a:r>
              <a:rPr lang="zh-CN" altLang="en-US" sz="3600" dirty="0"/>
              <a:t>复数名词     </a:t>
            </a:r>
            <a:r>
              <a:rPr lang="zh-CN" altLang="en-US" sz="3600" dirty="0">
                <a:solidFill>
                  <a:srgbClr val="FF0000"/>
                </a:solidFill>
              </a:rPr>
              <a:t>太多</a:t>
            </a:r>
            <a:r>
              <a:rPr lang="zh-CN" altLang="zh-CN" sz="3600" dirty="0">
                <a:solidFill>
                  <a:srgbClr val="FF0000"/>
                </a:solidFill>
              </a:rPr>
              <a:t>.....</a:t>
            </a:r>
          </a:p>
          <a:p>
            <a:pPr>
              <a:lnSpc>
                <a:spcPct val="80000"/>
              </a:lnSpc>
            </a:pPr>
            <a:r>
              <a:rPr lang="zh-CN" altLang="zh-CN" sz="3600" dirty="0" smtClean="0"/>
              <a:t>too </a:t>
            </a:r>
            <a:r>
              <a:rPr lang="zh-CN" altLang="zh-CN" sz="3600" dirty="0"/>
              <a:t>much+ </a:t>
            </a:r>
            <a:r>
              <a:rPr lang="zh-CN" altLang="en-US" sz="3600" dirty="0"/>
              <a:t>不可数名词   </a:t>
            </a:r>
            <a:r>
              <a:rPr lang="zh-CN" altLang="en-US" sz="3600" dirty="0">
                <a:solidFill>
                  <a:srgbClr val="FF0000"/>
                </a:solidFill>
                <a:sym typeface="Arial" panose="020B0604020202020204" pitchFamily="34" charset="0"/>
              </a:rPr>
              <a:t>太多</a:t>
            </a:r>
            <a:r>
              <a:rPr lang="zh-CN" altLang="zh-CN" sz="3600" dirty="0">
                <a:solidFill>
                  <a:srgbClr val="FF0000"/>
                </a:solidFill>
                <a:sym typeface="Arial" panose="020B0604020202020204" pitchFamily="34" charset="0"/>
              </a:rPr>
              <a:t>....</a:t>
            </a:r>
          </a:p>
          <a:p>
            <a:pPr>
              <a:lnSpc>
                <a:spcPct val="80000"/>
              </a:lnSpc>
            </a:pPr>
            <a:r>
              <a:rPr lang="zh-CN" altLang="zh-CN" sz="3600" dirty="0" smtClean="0"/>
              <a:t>much </a:t>
            </a:r>
            <a:r>
              <a:rPr lang="zh-CN" altLang="zh-CN" sz="3600" dirty="0"/>
              <a:t>too +</a:t>
            </a:r>
            <a:r>
              <a:rPr lang="zh-CN" altLang="en-US" sz="3600" dirty="0"/>
              <a:t>形容词或副词   </a:t>
            </a:r>
            <a:r>
              <a:rPr lang="zh-CN" altLang="en-US" sz="3600" dirty="0">
                <a:solidFill>
                  <a:srgbClr val="FF0000"/>
                </a:solidFill>
                <a:sym typeface="Arial" panose="020B0604020202020204" pitchFamily="34" charset="0"/>
              </a:rPr>
              <a:t>非常</a:t>
            </a:r>
            <a:r>
              <a:rPr lang="en-US" altLang="zh-CN" sz="3600" dirty="0">
                <a:solidFill>
                  <a:srgbClr val="FF0000"/>
                </a:solidFill>
                <a:sym typeface="Arial" panose="020B0604020202020204" pitchFamily="34" charset="0"/>
              </a:rPr>
              <a:t>;</a:t>
            </a:r>
            <a:r>
              <a:rPr lang="zh-CN" altLang="en-US" sz="3600" dirty="0">
                <a:solidFill>
                  <a:srgbClr val="FF0000"/>
                </a:solidFill>
                <a:sym typeface="Arial" panose="020B0604020202020204" pitchFamily="34" charset="0"/>
              </a:rPr>
              <a:t>太</a:t>
            </a:r>
            <a:r>
              <a:rPr lang="zh-CN" altLang="en-US" sz="3600" dirty="0"/>
              <a:t> </a:t>
            </a:r>
          </a:p>
          <a:p>
            <a:pPr>
              <a:lnSpc>
                <a:spcPct val="80000"/>
              </a:lnSpc>
            </a:pPr>
            <a:endParaRPr lang="zh-CN" altLang="en-US" sz="3600" dirty="0"/>
          </a:p>
          <a:p>
            <a:pPr>
              <a:lnSpc>
                <a:spcPct val="80000"/>
              </a:lnSpc>
            </a:pPr>
            <a:r>
              <a:rPr lang="zh-CN" altLang="zh-CN" sz="3600" dirty="0"/>
              <a:t>e.g.</a:t>
            </a:r>
          </a:p>
          <a:p>
            <a:pPr>
              <a:lnSpc>
                <a:spcPct val="80000"/>
              </a:lnSpc>
            </a:pPr>
            <a:r>
              <a:rPr lang="zh-CN" altLang="zh-CN" sz="3600" dirty="0"/>
              <a:t>There were too many people in the park on weekends.</a:t>
            </a:r>
            <a:r>
              <a:rPr lang="zh-CN" altLang="en-US" sz="3600" dirty="0"/>
              <a:t>周末公园里太多人了</a:t>
            </a:r>
          </a:p>
          <a:p>
            <a:pPr>
              <a:lnSpc>
                <a:spcPct val="80000"/>
              </a:lnSpc>
            </a:pPr>
            <a:r>
              <a:rPr lang="zh-CN" altLang="zh-CN" sz="3600" dirty="0"/>
              <a:t>There is too much rain. </a:t>
            </a:r>
            <a:r>
              <a:rPr lang="zh-CN" altLang="en-US" sz="3600" dirty="0"/>
              <a:t>雨水太多了。</a:t>
            </a:r>
          </a:p>
          <a:p>
            <a:pPr>
              <a:lnSpc>
                <a:spcPct val="80000"/>
              </a:lnSpc>
            </a:pPr>
            <a:r>
              <a:rPr lang="zh-CN" altLang="zh-CN" sz="3600" dirty="0"/>
              <a:t>The shoes are much too small for me. </a:t>
            </a:r>
            <a:r>
              <a:rPr lang="zh-CN" altLang="en-US" sz="3600" dirty="0"/>
              <a:t>这鞋子我穿太小了。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0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03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03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03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5"/>
          <p:cNvSpPr txBox="1">
            <a:spLocks noChangeArrowheads="1"/>
          </p:cNvSpPr>
          <p:nvPr/>
        </p:nvSpPr>
        <p:spPr bwMode="auto">
          <a:xfrm>
            <a:off x="0" y="333375"/>
            <a:ext cx="9144000" cy="739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tabLst>
                <a:tab pos="807720" algn="l"/>
              </a:tabLst>
            </a:lvl1pPr>
            <a:lvl2pPr>
              <a:tabLst>
                <a:tab pos="807720" algn="l"/>
              </a:tabLst>
            </a:lvl2pPr>
            <a:lvl3pPr>
              <a:tabLst>
                <a:tab pos="807720" algn="l"/>
              </a:tabLst>
            </a:lvl3pPr>
            <a:lvl4pPr>
              <a:tabLst>
                <a:tab pos="807720" algn="l"/>
              </a:tabLst>
            </a:lvl4pPr>
            <a:lvl5pPr>
              <a:tabLst>
                <a:tab pos="807720" algn="l"/>
              </a:tabLst>
            </a:lvl5pPr>
            <a:lvl6pPr>
              <a:tabLst>
                <a:tab pos="807720" algn="l"/>
              </a:tabLst>
            </a:lvl6pPr>
            <a:lvl7pPr>
              <a:tabLst>
                <a:tab pos="807720" algn="l"/>
              </a:tabLst>
            </a:lvl7pPr>
            <a:lvl8pPr>
              <a:tabLst>
                <a:tab pos="807720" algn="l"/>
              </a:tabLst>
            </a:lvl8pPr>
            <a:lvl9pPr>
              <a:tabLst>
                <a:tab pos="807720" algn="l"/>
              </a:tabLst>
            </a:lvl9pPr>
          </a:lstStyle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zh-CN" sz="4400" b="1">
                <a:latin typeface="Times New Roman" panose="02020603050405020304" pitchFamily="18" charset="0"/>
              </a:rPr>
              <a:t>  4. </a:t>
            </a:r>
            <a:r>
              <a:rPr lang="en-US" altLang="zh-C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They didn’t go fishing </a:t>
            </a:r>
            <a:r>
              <a:rPr lang="en-US" altLang="zh-CN" sz="4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the weather was bad.(</a:t>
            </a:r>
            <a:r>
              <a:rPr lang="zh-CN" alt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同义句</a:t>
            </a:r>
            <a:r>
              <a:rPr lang="en-US" altLang="zh-C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They didn’t go fishing ______ ____ _____ _____ ________.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zh-C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4400" b="1">
                <a:solidFill>
                  <a:srgbClr val="800080"/>
                </a:solidFill>
                <a:latin typeface="Times New Roman" panose="02020603050405020304" pitchFamily="18" charset="0"/>
              </a:rPr>
              <a:t>因为天气不好所以他们没有去钓鱼。</a:t>
            </a:r>
            <a:endParaRPr lang="en-US" sz="4400" b="1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4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44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 </a:t>
            </a: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of </a:t>
            </a:r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sz="4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because + </a:t>
            </a:r>
            <a:r>
              <a:rPr lang="zh-CN" altLang="en-US" sz="4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句子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zh-C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because of+</a:t>
            </a:r>
            <a:r>
              <a:rPr lang="zh-CN" altLang="en-US" sz="4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名词、代词、名词性短语</a:t>
            </a:r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755650" y="1628775"/>
            <a:ext cx="7920038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because of   the     bad     weather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1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1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1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1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4"/>
          <p:cNvSpPr>
            <a:spLocks noChangeArrowheads="1" noChangeShapeType="1" noTextEdit="1"/>
          </p:cNvSpPr>
          <p:nvPr/>
        </p:nvSpPr>
        <p:spPr bwMode="auto">
          <a:xfrm>
            <a:off x="412750" y="549275"/>
            <a:ext cx="2143125" cy="966788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8750"/>
              </a:avLst>
            </a:prstTxWarp>
          </a:bodyPr>
          <a:lstStyle/>
          <a:p>
            <a:r>
              <a:rPr lang="en-US" altLang="zh-CN" sz="4000" b="1" kern="10" spc="-400">
                <a:ln w="12700">
                  <a:solidFill>
                    <a:srgbClr val="000099"/>
                  </a:solidFill>
                  <a:rou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/>
                <a:cs typeface="Arial" panose="020B0604020202020204"/>
              </a:rPr>
              <a:t>Discussion</a:t>
            </a:r>
            <a:endParaRPr lang="zh-CN" altLang="en-US" sz="4000" b="1" kern="10" spc="-400">
              <a:ln w="12700">
                <a:solidFill>
                  <a:srgbClr val="000099"/>
                </a:solidFill>
                <a:round/>
              </a:ln>
              <a:solidFill>
                <a:srgbClr val="FFFF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74755" name="Text Box 5"/>
          <p:cNvSpPr txBox="1">
            <a:spLocks noChangeArrowheads="1"/>
          </p:cNvSpPr>
          <p:nvPr/>
        </p:nvSpPr>
        <p:spPr bwMode="auto">
          <a:xfrm>
            <a:off x="3563938" y="476250"/>
            <a:ext cx="5040312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dirty="0">
                <a:solidFill>
                  <a:srgbClr val="0000FF"/>
                </a:solidFill>
              </a:rPr>
              <a:t>Discuss the questions with your partner. </a:t>
            </a:r>
          </a:p>
        </p:txBody>
      </p:sp>
      <p:sp>
        <p:nvSpPr>
          <p:cNvPr id="74756" name="Oval 2"/>
          <p:cNvSpPr>
            <a:spLocks noChangeArrowheads="1"/>
          </p:cNvSpPr>
          <p:nvPr/>
        </p:nvSpPr>
        <p:spPr bwMode="auto">
          <a:xfrm>
            <a:off x="2738438" y="620713"/>
            <a:ext cx="825500" cy="846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/>
              <a:t>2a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322263" y="2133600"/>
            <a:ext cx="8353425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30000"/>
              </a:lnSpc>
              <a:buFontTx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What do people usually do on vacation?</a:t>
            </a:r>
          </a:p>
          <a:p>
            <a:pPr algn="l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They usually __________________</a:t>
            </a:r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323850" y="3716338"/>
            <a:ext cx="8280400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 What activities do you find enjoyable?</a:t>
            </a:r>
          </a:p>
          <a:p>
            <a:pPr algn="l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Going fishing. ____________________</a:t>
            </a:r>
          </a:p>
        </p:txBody>
      </p:sp>
      <p:sp>
        <p:nvSpPr>
          <p:cNvPr id="74759" name="文本框 1"/>
          <p:cNvSpPr txBox="1">
            <a:spLocks noChangeArrowheads="1"/>
          </p:cNvSpPr>
          <p:nvPr/>
        </p:nvSpPr>
        <p:spPr bwMode="auto">
          <a:xfrm>
            <a:off x="3400425" y="2894013"/>
            <a:ext cx="53673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visit the museum on vacation.</a:t>
            </a:r>
            <a:endParaRPr lang="en-US" altLang="zh-CN" sz="3200">
              <a:latin typeface="Times New Roman" panose="02020603050405020304" pitchFamily="18" charset="0"/>
            </a:endParaRPr>
          </a:p>
        </p:txBody>
      </p:sp>
      <p:sp>
        <p:nvSpPr>
          <p:cNvPr id="74760" name="文本框 2"/>
          <p:cNvSpPr txBox="1">
            <a:spLocks noChangeArrowheads="1"/>
          </p:cNvSpPr>
          <p:nvPr/>
        </p:nvSpPr>
        <p:spPr bwMode="auto">
          <a:xfrm>
            <a:off x="3851275" y="4514850"/>
            <a:ext cx="40338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</a:rPr>
              <a:t>Going boating, going paragliding, visiting the countryside</a:t>
            </a:r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74755" grpId="0" autoUpdateAnimBg="0"/>
      <p:bldP spid="74756" grpId="0"/>
      <p:bldP spid="74757" grpId="0" autoUpdateAnimBg="0"/>
      <p:bldP spid="74758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5"/>
          <p:cNvSpPr txBox="1">
            <a:spLocks noChangeArrowheads="1"/>
          </p:cNvSpPr>
          <p:nvPr/>
        </p:nvSpPr>
        <p:spPr bwMode="auto">
          <a:xfrm>
            <a:off x="0" y="549275"/>
            <a:ext cx="9145588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08355" indent="-808355"/>
            <a:lvl2pPr marL="1273175"/>
            <a:lvl3pPr marL="1681480"/>
            <a:lvl4pPr marL="2089150"/>
            <a:lvl5pPr marL="2497455"/>
            <a:lvl6pPr marL="2954655"/>
            <a:lvl7pPr marL="3411855"/>
            <a:lvl8pPr marL="3869055"/>
            <a:lvl9pPr marL="4326255"/>
          </a:lstStyle>
          <a:p>
            <a:pPr algn="l">
              <a:lnSpc>
                <a:spcPct val="90000"/>
              </a:lnSpc>
              <a:spcBef>
                <a:spcPct val="25000"/>
              </a:spcBef>
            </a:pP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zh-CN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他因为生病而没有上学。 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90000"/>
              </a:lnSpc>
              <a:spcBef>
                <a:spcPct val="25000"/>
              </a:spcBef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didn’t go to school__________ he was ill.     </a:t>
            </a:r>
          </a:p>
          <a:p>
            <a:pPr algn="l">
              <a:lnSpc>
                <a:spcPct val="90000"/>
              </a:lnSpc>
              <a:spcBef>
                <a:spcPct val="25000"/>
              </a:spcBef>
            </a:pP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He didn’t go to school _________ his illness.        </a:t>
            </a: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5940425" y="1268413"/>
            <a:ext cx="20462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4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5940425" y="2636838"/>
            <a:ext cx="26511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4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of</a:t>
            </a:r>
          </a:p>
        </p:txBody>
      </p:sp>
      <p:sp>
        <p:nvSpPr>
          <p:cNvPr id="10240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53400" y="6248400"/>
            <a:ext cx="576263" cy="360363"/>
          </a:xfrm>
          <a:prstGeom prst="actionButtonHom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zh-CN" altLang="zh-CN" sz="3200">
              <a:latin typeface="Times New Roman" panose="02020603050405020304" pitchFamily="18" charset="0"/>
            </a:endParaRPr>
          </a:p>
        </p:txBody>
      </p:sp>
      <p:sp>
        <p:nvSpPr>
          <p:cNvPr id="102406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361238" y="6248400"/>
            <a:ext cx="576262" cy="433388"/>
          </a:xfrm>
          <a:prstGeom prst="actionButtonEnd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zh-CN" altLang="zh-CN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autoUpdateAnimBg="0"/>
      <p:bldP spid="102404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5"/>
          <p:cNvSpPr txBox="1">
            <a:spLocks noChangeArrowheads="1"/>
          </p:cNvSpPr>
          <p:nvPr/>
        </p:nvSpPr>
        <p:spPr bwMode="auto">
          <a:xfrm>
            <a:off x="762000" y="565698"/>
            <a:ext cx="7620000" cy="626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 marL="906780"/>
            <a:lvl3pPr marL="1314450"/>
            <a:lvl4pPr marL="1722755"/>
            <a:lvl5pPr marL="2130425"/>
            <a:lvl6pPr marL="2587625"/>
            <a:lvl7pPr marL="3044825"/>
            <a:lvl8pPr marL="3502025"/>
            <a:lvl9pPr marL="3959225"/>
          </a:lstStyle>
          <a:p>
            <a:pPr algn="l">
              <a:lnSpc>
                <a:spcPct val="120000"/>
              </a:lnSpc>
            </a:pPr>
            <a:r>
              <a:rPr lang="en-US" altLang="zh-CN" sz="3200" dirty="0">
                <a:latin typeface="Times New Roman" panose="02020603050405020304" pitchFamily="18" charset="0"/>
                <a:sym typeface="Arial" panose="020B0604020202020204" pitchFamily="34" charset="0"/>
              </a:rPr>
              <a:t>5.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below 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意为“在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下面，到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下面</a:t>
            </a:r>
            <a:r>
              <a:rPr lang="zh-CN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”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427" name="Rectangle 3"/>
          <p:cNvSpPr txBox="1">
            <a:spLocks noChangeArrowheads="1"/>
          </p:cNvSpPr>
          <p:nvPr/>
        </p:nvSpPr>
        <p:spPr bwMode="auto">
          <a:xfrm>
            <a:off x="904875" y="1641475"/>
            <a:ext cx="7600950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3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辨析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] below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与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under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的区别： 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342900" indent="-342900" algn="l">
              <a:lnSpc>
                <a:spcPct val="13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below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指某物处于较低的地方，但不一定</a:t>
            </a:r>
          </a:p>
          <a:p>
            <a:pPr marL="342900" indent="-342900" algn="l">
              <a:lnSpc>
                <a:spcPct val="13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是正下方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;  under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指处于某物的正下方。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342900" indent="-342900" algn="l"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e.g. 1.</a:t>
            </a:r>
            <a:r>
              <a:rPr lang="zh-CN" altLang="en-US" sz="2800" b="1" dirty="0">
                <a:latin typeface="Times New Roman" panose="02020603050405020304" pitchFamily="18" charset="0"/>
              </a:rPr>
              <a:t>我们在月下。</a:t>
            </a:r>
            <a:r>
              <a:rPr lang="en-US" altLang="zh-CN" sz="2800" b="1" dirty="0">
                <a:latin typeface="Times New Roman" panose="02020603050405020304" pitchFamily="18" charset="0"/>
              </a:rPr>
              <a:t>We are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below</a:t>
            </a:r>
            <a:r>
              <a:rPr lang="en-US" altLang="zh-CN" sz="2800" b="1" dirty="0">
                <a:latin typeface="Times New Roman" panose="02020603050405020304" pitchFamily="18" charset="0"/>
              </a:rPr>
              <a:t> the moon. </a:t>
            </a:r>
          </a:p>
          <a:p>
            <a:pPr marL="342900" indent="-342900" algn="l"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 2.</a:t>
            </a:r>
            <a:r>
              <a:rPr lang="zh-CN" altLang="en-US" sz="2800" b="1" dirty="0">
                <a:latin typeface="Times New Roman" panose="02020603050405020304" pitchFamily="18" charset="0"/>
              </a:rPr>
              <a:t>那名男孩子站在树下。</a:t>
            </a:r>
            <a:endParaRPr lang="en-US" sz="2800" b="1" dirty="0">
              <a:latin typeface="Times New Roman" panose="02020603050405020304" pitchFamily="18" charset="0"/>
            </a:endParaRPr>
          </a:p>
          <a:p>
            <a:pPr marL="342900" indent="-342900" algn="l">
              <a:lnSpc>
                <a:spcPct val="130000"/>
              </a:lnSpc>
            </a:pPr>
            <a:r>
              <a:rPr lang="en-US" sz="2800" b="1" dirty="0">
                <a:latin typeface="Times New Roman" panose="02020603050405020304" pitchFamily="18" charset="0"/>
              </a:rPr>
              <a:t>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The boy stood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under</a:t>
            </a:r>
            <a:r>
              <a:rPr lang="en-US" altLang="zh-CN" sz="2800" b="1" dirty="0">
                <a:latin typeface="Times New Roman" panose="02020603050405020304" pitchFamily="18" charset="0"/>
              </a:rPr>
              <a:t> the tree.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549275" y="765175"/>
            <a:ext cx="798512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6.My father didn't bring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enough</a:t>
            </a:r>
            <a:r>
              <a:rPr lang="en-US" altLang="zh-CN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 money.</a:t>
            </a:r>
          </a:p>
          <a:p>
            <a:pPr algn="l"/>
            <a:r>
              <a:rPr lang="en-US" altLang="zh-CN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   enough </a:t>
            </a:r>
            <a:r>
              <a:rPr lang="zh-CN" alt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作为形容词，意为“充足的，足</a:t>
            </a:r>
            <a:r>
              <a:rPr lang="zh-CN" altLang="en-US" sz="3600" b="1" dirty="0" smtClean="0">
                <a:latin typeface="Times New Roman" panose="02020603050405020304" pitchFamily="18" charset="0"/>
                <a:sym typeface="Arial" panose="020B0604020202020204" pitchFamily="34" charset="0"/>
              </a:rPr>
              <a:t>够的</a:t>
            </a:r>
            <a:r>
              <a:rPr lang="zh-CN" alt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，充分的”</a:t>
            </a:r>
          </a:p>
          <a:p>
            <a:pPr algn="l"/>
            <a:endParaRPr lang="zh-CN" altLang="en-US" sz="3600" b="1" dirty="0">
              <a:latin typeface="Times New Roman" panose="02020603050405020304" pitchFamily="18" charset="0"/>
              <a:sym typeface="Arial" panose="020B0604020202020204" pitchFamily="34" charset="0"/>
            </a:endParaRPr>
          </a:p>
          <a:p>
            <a:pPr algn="l"/>
            <a:r>
              <a:rPr lang="en-US" altLang="zh-CN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e.g. You have enough time to get there </a:t>
            </a:r>
          </a:p>
          <a:p>
            <a:pPr algn="l"/>
            <a:r>
              <a:rPr lang="en-US" altLang="zh-CN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     on time.  </a:t>
            </a:r>
            <a:r>
              <a:rPr lang="zh-CN" alt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你有足够多的睡觉按时到达那里</a:t>
            </a:r>
            <a:r>
              <a:rPr lang="zh-CN" altLang="en-US" sz="3600" b="1" dirty="0" smtClean="0">
                <a:latin typeface="Times New Roman" panose="02020603050405020304" pitchFamily="18" charset="0"/>
                <a:sym typeface="Arial" panose="020B0604020202020204" pitchFamily="34" charset="0"/>
              </a:rPr>
              <a:t>。</a:t>
            </a:r>
            <a:endParaRPr lang="zh-CN" altLang="en-US" sz="3600" b="1" dirty="0"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228600"/>
            <a:ext cx="8413750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5" name="文本框 1"/>
          <p:cNvSpPr txBox="1">
            <a:spLocks noChangeArrowheads="1"/>
          </p:cNvSpPr>
          <p:nvPr/>
        </p:nvSpPr>
        <p:spPr bwMode="auto">
          <a:xfrm>
            <a:off x="179388" y="5229225"/>
            <a:ext cx="8413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002060"/>
                </a:solidFill>
                <a:latin typeface="Times New Roman" panose="02020603050405020304" pitchFamily="18" charset="0"/>
              </a:rPr>
              <a:t>You are______   _____to look after yourselves.</a:t>
            </a:r>
          </a:p>
        </p:txBody>
      </p:sp>
      <p:sp>
        <p:nvSpPr>
          <p:cNvPr id="105476" name="文本框 2"/>
          <p:cNvSpPr txBox="1">
            <a:spLocks noChangeArrowheads="1"/>
          </p:cNvSpPr>
          <p:nvPr/>
        </p:nvSpPr>
        <p:spPr bwMode="auto">
          <a:xfrm>
            <a:off x="1555750" y="5105400"/>
            <a:ext cx="25812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600" b="1" dirty="0">
                <a:solidFill>
                  <a:srgbClr val="800080"/>
                </a:solidFill>
                <a:latin typeface="Times New Roman" panose="02020603050405020304" pitchFamily="18" charset="0"/>
              </a:rPr>
              <a:t>old</a:t>
            </a:r>
            <a:r>
              <a:rPr lang="en-US" altLang="zh-CN" sz="3600" b="1" dirty="0">
                <a:latin typeface="Times New Roman" panose="02020603050405020304" pitchFamily="18" charset="0"/>
              </a:rPr>
              <a:t>   </a:t>
            </a:r>
            <a:r>
              <a:rPr lang="en-US" altLang="zh-CN" sz="3600" b="1" dirty="0">
                <a:solidFill>
                  <a:srgbClr val="800080"/>
                </a:solidFill>
                <a:latin typeface="Times New Roman" panose="02020603050405020304" pitchFamily="18" charset="0"/>
              </a:rPr>
              <a:t>enough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/>
      <p:bldP spid="10547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Oval 2"/>
          <p:cNvSpPr>
            <a:spLocks noChangeArrowheads="1"/>
          </p:cNvSpPr>
          <p:nvPr/>
        </p:nvSpPr>
        <p:spPr bwMode="auto">
          <a:xfrm>
            <a:off x="323850" y="493713"/>
            <a:ext cx="792163" cy="7747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/>
              <a:t>2d</a:t>
            </a:r>
          </a:p>
        </p:txBody>
      </p:sp>
      <p:sp>
        <p:nvSpPr>
          <p:cNvPr id="106499" name="Text Box 5"/>
          <p:cNvSpPr txBox="1">
            <a:spLocks noChangeArrowheads="1"/>
          </p:cNvSpPr>
          <p:nvPr/>
        </p:nvSpPr>
        <p:spPr bwMode="auto">
          <a:xfrm>
            <a:off x="1187450" y="352425"/>
            <a:ext cx="770572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600" b="1">
                <a:solidFill>
                  <a:srgbClr val="0000FF"/>
                </a:solidFill>
              </a:rPr>
              <a:t>Complete the conversation about Jane’s trip to Penang using the information in the diary entries.</a:t>
            </a:r>
          </a:p>
        </p:txBody>
      </p:sp>
      <p:sp>
        <p:nvSpPr>
          <p:cNvPr id="106500" name="Text Box 5"/>
          <p:cNvSpPr txBox="1">
            <a:spLocks noChangeArrowheads="1"/>
          </p:cNvSpPr>
          <p:nvPr/>
        </p:nvSpPr>
        <p:spPr bwMode="auto">
          <a:xfrm>
            <a:off x="720725" y="2408238"/>
            <a:ext cx="8099425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CC00FF"/>
                </a:solidFill>
                <a:latin typeface="Times New Roman" panose="02020603050405020304" pitchFamily="18" charset="0"/>
              </a:rPr>
              <a:t>Anna</a:t>
            </a:r>
            <a:r>
              <a:rPr lang="en-US" altLang="zh-CN" sz="3600" b="1">
                <a:latin typeface="Times New Roman" panose="02020603050405020304" pitchFamily="18" charset="0"/>
              </a:rPr>
              <a:t>: Hi, Jane. Where did you go on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     vacation last week? 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Jane</a:t>
            </a:r>
            <a:r>
              <a:rPr lang="en-US" altLang="zh-CN" sz="3600" b="1">
                <a:latin typeface="Times New Roman" panose="02020603050405020304" pitchFamily="18" charset="0"/>
              </a:rPr>
              <a:t>:  I ______ to Penang in _________.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CC00FF"/>
                </a:solidFill>
                <a:latin typeface="Times New Roman" panose="02020603050405020304" pitchFamily="18" charset="0"/>
              </a:rPr>
              <a:t>Anna</a:t>
            </a:r>
            <a:r>
              <a:rPr lang="en-US" altLang="zh-CN" sz="3600" b="1">
                <a:latin typeface="Times New Roman" panose="02020603050405020304" pitchFamily="18" charset="0"/>
              </a:rPr>
              <a:t>:  Who _______ you go with?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Jane</a:t>
            </a:r>
            <a:r>
              <a:rPr lang="en-US" altLang="zh-CN" sz="3600" b="1">
                <a:latin typeface="Times New Roman" panose="02020603050405020304" pitchFamily="18" charset="0"/>
              </a:rPr>
              <a:t>:   I went with my _________.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CC00FF"/>
                </a:solidFill>
                <a:latin typeface="Times New Roman" panose="02020603050405020304" pitchFamily="18" charset="0"/>
              </a:rPr>
              <a:t>Anna</a:t>
            </a:r>
            <a:r>
              <a:rPr lang="en-US" altLang="zh-CN" sz="3600" b="1">
                <a:latin typeface="Times New Roman" panose="02020603050405020304" pitchFamily="18" charset="0"/>
              </a:rPr>
              <a:t>:  What did you do? 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6372225" y="3867150"/>
            <a:ext cx="23764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Malaysia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2339975" y="3867150"/>
            <a:ext cx="15128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went</a:t>
            </a:r>
          </a:p>
        </p:txBody>
      </p:sp>
      <p:sp>
        <p:nvSpPr>
          <p:cNvPr id="106503" name="Text Box 8"/>
          <p:cNvSpPr txBox="1">
            <a:spLocks noChangeArrowheads="1"/>
          </p:cNvSpPr>
          <p:nvPr/>
        </p:nvSpPr>
        <p:spPr bwMode="auto">
          <a:xfrm>
            <a:off x="3563938" y="4516438"/>
            <a:ext cx="1152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did</a:t>
            </a:r>
          </a:p>
        </p:txBody>
      </p:sp>
      <p:sp>
        <p:nvSpPr>
          <p:cNvPr id="106504" name="Text Box 9"/>
          <p:cNvSpPr txBox="1">
            <a:spLocks noChangeArrowheads="1"/>
          </p:cNvSpPr>
          <p:nvPr/>
        </p:nvSpPr>
        <p:spPr bwMode="auto">
          <a:xfrm>
            <a:off x="5508625" y="5164138"/>
            <a:ext cx="1584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family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499" grpId="0" autoUpdateAnimBg="0"/>
      <p:bldP spid="106500" grpId="0" autoUpdateAnimBg="0"/>
      <p:bldP spid="106501" grpId="0" autoUpdateAnimBg="0"/>
      <p:bldP spid="106502" grpId="0" autoUpdateAnimBg="0"/>
      <p:bldP spid="106503" grpId="0" autoUpdateAnimBg="0"/>
      <p:bldP spid="106504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5"/>
          <p:cNvSpPr txBox="1">
            <a:spLocks noChangeArrowheads="1"/>
          </p:cNvSpPr>
          <p:nvPr/>
        </p:nvSpPr>
        <p:spPr bwMode="auto">
          <a:xfrm>
            <a:off x="0" y="404813"/>
            <a:ext cx="9144000" cy="614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10000"/>
              </a:lnSpc>
            </a:pP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Jane</a:t>
            </a:r>
            <a:r>
              <a:rPr lang="en-US" altLang="zh-CN" sz="3600" b="1">
                <a:latin typeface="Times New Roman" panose="02020603050405020304" pitchFamily="18" charset="0"/>
              </a:rPr>
              <a:t>: The weather was hot and _______ on 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    Monday, so we went ____________ on 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    the beach. Then in the afternoon, we 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    _______ bicycles to Georgetown.   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>
                <a:solidFill>
                  <a:srgbClr val="CC00FF"/>
                </a:solidFill>
                <a:latin typeface="Times New Roman" panose="02020603050405020304" pitchFamily="18" charset="0"/>
              </a:rPr>
              <a:t>Anna</a:t>
            </a:r>
            <a:r>
              <a:rPr lang="en-US" altLang="zh-CN" sz="3600" b="1">
                <a:latin typeface="Times New Roman" panose="02020603050405020304" pitchFamily="18" charset="0"/>
              </a:rPr>
              <a:t>: Sounds great!  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Jane</a:t>
            </a:r>
            <a:r>
              <a:rPr lang="en-US" altLang="zh-CN" sz="3600" b="1">
                <a:latin typeface="Times New Roman" panose="02020603050405020304" pitchFamily="18" charset="0"/>
              </a:rPr>
              <a:t>: Well, but the next day was not as good. 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    My ________ and I went to Penang  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    Hill, but the weather _____ really bad  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    and rainy. We ________ a long time for  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    the train </a:t>
            </a:r>
          </a:p>
        </p:txBody>
      </p:sp>
      <p:sp>
        <p:nvSpPr>
          <p:cNvPr id="107523" name="Text Box 6"/>
          <p:cNvSpPr txBox="1">
            <a:spLocks noChangeArrowheads="1"/>
          </p:cNvSpPr>
          <p:nvPr/>
        </p:nvSpPr>
        <p:spPr bwMode="auto">
          <a:xfrm>
            <a:off x="2159000" y="4076700"/>
            <a:ext cx="2003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father</a:t>
            </a:r>
          </a:p>
        </p:txBody>
      </p:sp>
      <p:sp>
        <p:nvSpPr>
          <p:cNvPr id="107524" name="Text Box 8"/>
          <p:cNvSpPr txBox="1">
            <a:spLocks noChangeArrowheads="1"/>
          </p:cNvSpPr>
          <p:nvPr/>
        </p:nvSpPr>
        <p:spPr bwMode="auto">
          <a:xfrm>
            <a:off x="5508625" y="4724400"/>
            <a:ext cx="136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</a:p>
        </p:txBody>
      </p:sp>
      <p:sp>
        <p:nvSpPr>
          <p:cNvPr id="107525" name="Text Box 9"/>
          <p:cNvSpPr txBox="1">
            <a:spLocks noChangeArrowheads="1"/>
          </p:cNvSpPr>
          <p:nvPr/>
        </p:nvSpPr>
        <p:spPr bwMode="auto">
          <a:xfrm>
            <a:off x="4211638" y="5300663"/>
            <a:ext cx="21478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waited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6300788" y="476250"/>
            <a:ext cx="215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sunny</a:t>
            </a:r>
          </a:p>
        </p:txBody>
      </p:sp>
      <p:sp>
        <p:nvSpPr>
          <p:cNvPr id="107527" name="Text Box 8"/>
          <p:cNvSpPr txBox="1">
            <a:spLocks noChangeArrowheads="1"/>
          </p:cNvSpPr>
          <p:nvPr/>
        </p:nvSpPr>
        <p:spPr bwMode="auto">
          <a:xfrm>
            <a:off x="5435600" y="1052513"/>
            <a:ext cx="28082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paragliding</a:t>
            </a:r>
          </a:p>
        </p:txBody>
      </p:sp>
      <p:sp>
        <p:nvSpPr>
          <p:cNvPr id="107528" name="Text Box 9"/>
          <p:cNvSpPr txBox="1">
            <a:spLocks noChangeArrowheads="1"/>
          </p:cNvSpPr>
          <p:nvPr/>
        </p:nvSpPr>
        <p:spPr bwMode="auto">
          <a:xfrm>
            <a:off x="1547813" y="2282825"/>
            <a:ext cx="14398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rode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autoUpdateAnimBg="0"/>
      <p:bldP spid="107523" grpId="0" autoUpdateAnimBg="0"/>
      <p:bldP spid="107524" grpId="0" autoUpdateAnimBg="0"/>
      <p:bldP spid="107525" grpId="0" autoUpdateAnimBg="0"/>
      <p:bldP spid="107526" grpId="0" autoUpdateAnimBg="0"/>
      <p:bldP spid="107527" grpId="0" autoUpdateAnimBg="0"/>
      <p:bldP spid="107528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5"/>
          <p:cNvSpPr txBox="1">
            <a:spLocks noChangeArrowheads="1"/>
          </p:cNvSpPr>
          <p:nvPr/>
        </p:nvSpPr>
        <p:spPr bwMode="auto">
          <a:xfrm>
            <a:off x="539750" y="485775"/>
            <a:ext cx="8027988" cy="580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49680" indent="-1249680"/>
            <a:lvl2pPr marL="1714500"/>
            <a:lvl3pPr marL="2122805"/>
            <a:lvl4pPr marL="2530475"/>
            <a:lvl5pPr marL="2938780"/>
            <a:lvl6pPr marL="3395980"/>
            <a:lvl7pPr marL="3853180"/>
            <a:lvl8pPr marL="4310380"/>
            <a:lvl9pPr marL="4767580"/>
          </a:lstStyle>
          <a:p>
            <a:pPr algn="l"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    and we were _____ and cold because we forgot to bring an __________. </a:t>
            </a:r>
          </a:p>
          <a:p>
            <a:pPr algn="l">
              <a:lnSpc>
                <a:spcPct val="130000"/>
              </a:lnSpc>
            </a:pPr>
            <a:r>
              <a:rPr lang="en-US" altLang="zh-CN" sz="3600" b="1">
                <a:solidFill>
                  <a:srgbClr val="CC00FF"/>
                </a:solidFill>
                <a:latin typeface="Times New Roman" panose="02020603050405020304" pitchFamily="18" charset="0"/>
              </a:rPr>
              <a:t>Anna</a:t>
            </a:r>
            <a:r>
              <a:rPr lang="en-US" altLang="zh-CN" sz="3600" b="1">
                <a:latin typeface="Times New Roman" panose="02020603050405020304" pitchFamily="18" charset="0"/>
              </a:rPr>
              <a:t>: Oh, no!</a:t>
            </a:r>
          </a:p>
          <a:p>
            <a:pPr algn="l">
              <a:lnSpc>
                <a:spcPct val="130000"/>
              </a:lnSpc>
            </a:pPr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Jane</a:t>
            </a:r>
            <a:r>
              <a:rPr lang="en-US" altLang="zh-CN" sz="3600" b="1">
                <a:latin typeface="Times New Roman" panose="02020603050405020304" pitchFamily="18" charset="0"/>
              </a:rPr>
              <a:t>: And that’s not all! We also didn’t bring __________ money, so we only had one bowl of rice and some fish. </a:t>
            </a:r>
          </a:p>
        </p:txBody>
      </p:sp>
      <p:sp>
        <p:nvSpPr>
          <p:cNvPr id="108547" name="Text Box 6"/>
          <p:cNvSpPr txBox="1">
            <a:spLocks noChangeArrowheads="1"/>
          </p:cNvSpPr>
          <p:nvPr/>
        </p:nvSpPr>
        <p:spPr bwMode="auto">
          <a:xfrm>
            <a:off x="4468813" y="620713"/>
            <a:ext cx="13985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wet</a:t>
            </a:r>
          </a:p>
        </p:txBody>
      </p:sp>
      <p:sp>
        <p:nvSpPr>
          <p:cNvPr id="108548" name="Text Box 8"/>
          <p:cNvSpPr txBox="1">
            <a:spLocks noChangeArrowheads="1"/>
          </p:cNvSpPr>
          <p:nvPr/>
        </p:nvSpPr>
        <p:spPr bwMode="auto">
          <a:xfrm>
            <a:off x="1979613" y="2060575"/>
            <a:ext cx="2447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umbrella</a:t>
            </a:r>
          </a:p>
        </p:txBody>
      </p:sp>
      <p:sp>
        <p:nvSpPr>
          <p:cNvPr id="108549" name="Text Box 9"/>
          <p:cNvSpPr txBox="1">
            <a:spLocks noChangeArrowheads="1"/>
          </p:cNvSpPr>
          <p:nvPr/>
        </p:nvSpPr>
        <p:spPr bwMode="auto">
          <a:xfrm>
            <a:off x="3219450" y="4221163"/>
            <a:ext cx="23606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enough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utoUpdateAnimBg="0"/>
      <p:bldP spid="108547" grpId="0" autoUpdateAnimBg="0"/>
      <p:bldP spid="108548" grpId="0" autoUpdateAnimBg="0"/>
      <p:bldP spid="108549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Oval 2"/>
          <p:cNvSpPr>
            <a:spLocks noChangeArrowheads="1"/>
          </p:cNvSpPr>
          <p:nvPr/>
        </p:nvSpPr>
        <p:spPr bwMode="auto">
          <a:xfrm>
            <a:off x="323850" y="1412875"/>
            <a:ext cx="792163" cy="7762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/>
              <a:t>2e</a:t>
            </a:r>
          </a:p>
        </p:txBody>
      </p:sp>
      <p:sp>
        <p:nvSpPr>
          <p:cNvPr id="109571" name="Text Box 5"/>
          <p:cNvSpPr txBox="1">
            <a:spLocks noChangeArrowheads="1"/>
          </p:cNvSpPr>
          <p:nvPr/>
        </p:nvSpPr>
        <p:spPr bwMode="auto">
          <a:xfrm>
            <a:off x="1187450" y="1436688"/>
            <a:ext cx="7561263" cy="338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dirty="0">
                <a:solidFill>
                  <a:srgbClr val="0000FF"/>
                </a:solidFill>
              </a:rPr>
              <a:t>Imagine Jane went to Penang Hill again and had a great day. Fill in the blanks in her diary entry with the correct forms of the verbs in brackets.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5"/>
          <p:cNvSpPr txBox="1">
            <a:spLocks noChangeArrowheads="1"/>
          </p:cNvSpPr>
          <p:nvPr/>
        </p:nvSpPr>
        <p:spPr bwMode="auto">
          <a:xfrm>
            <a:off x="611188" y="620713"/>
            <a:ext cx="7920037" cy="509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r"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Thursday, July 18th</a:t>
            </a:r>
          </a:p>
          <a:p>
            <a:pPr algn="l"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Today ____ (be) a beautiful day. My father and I _____ (go) to Penang Hill again, but this time we _______ (walk) to the top. We _______ (start) at 9:30 a.m. and _____ (see) lots of special Malaysian flowers along the way. </a:t>
            </a:r>
          </a:p>
        </p:txBody>
      </p:sp>
      <p:sp>
        <p:nvSpPr>
          <p:cNvPr id="110595" name="Text Box 5"/>
          <p:cNvSpPr txBox="1">
            <a:spLocks noChangeArrowheads="1"/>
          </p:cNvSpPr>
          <p:nvPr/>
        </p:nvSpPr>
        <p:spPr bwMode="auto">
          <a:xfrm>
            <a:off x="3097213" y="2212975"/>
            <a:ext cx="13319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went</a:t>
            </a:r>
          </a:p>
        </p:txBody>
      </p:sp>
      <p:sp>
        <p:nvSpPr>
          <p:cNvPr id="110596" name="Text Box 6"/>
          <p:cNvSpPr txBox="1">
            <a:spLocks noChangeArrowheads="1"/>
          </p:cNvSpPr>
          <p:nvPr/>
        </p:nvSpPr>
        <p:spPr bwMode="auto">
          <a:xfrm>
            <a:off x="2014538" y="1492250"/>
            <a:ext cx="1152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was</a:t>
            </a:r>
          </a:p>
        </p:txBody>
      </p:sp>
      <p:sp>
        <p:nvSpPr>
          <p:cNvPr id="110597" name="Text Box 8"/>
          <p:cNvSpPr txBox="1">
            <a:spLocks noChangeArrowheads="1"/>
          </p:cNvSpPr>
          <p:nvPr/>
        </p:nvSpPr>
        <p:spPr bwMode="auto">
          <a:xfrm>
            <a:off x="5148263" y="2932113"/>
            <a:ext cx="18716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walked</a:t>
            </a:r>
          </a:p>
        </p:txBody>
      </p:sp>
      <p:sp>
        <p:nvSpPr>
          <p:cNvPr id="110598" name="Text Box 9"/>
          <p:cNvSpPr txBox="1">
            <a:spLocks noChangeArrowheads="1"/>
          </p:cNvSpPr>
          <p:nvPr/>
        </p:nvSpPr>
        <p:spPr bwMode="auto">
          <a:xfrm>
            <a:off x="3492500" y="3646488"/>
            <a:ext cx="19446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started</a:t>
            </a:r>
          </a:p>
        </p:txBody>
      </p:sp>
      <p:sp>
        <p:nvSpPr>
          <p:cNvPr id="110599" name="Text Box 6"/>
          <p:cNvSpPr txBox="1">
            <a:spLocks noChangeArrowheads="1"/>
          </p:cNvSpPr>
          <p:nvPr/>
        </p:nvSpPr>
        <p:spPr bwMode="auto">
          <a:xfrm>
            <a:off x="2484438" y="4371975"/>
            <a:ext cx="136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saw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autoUpdateAnimBg="0"/>
      <p:bldP spid="110595" grpId="0" autoUpdateAnimBg="0"/>
      <p:bldP spid="110596" grpId="0" autoUpdateAnimBg="0"/>
      <p:bldP spid="110597" grpId="0" autoUpdateAnimBg="0"/>
      <p:bldP spid="110598" grpId="0" autoUpdateAnimBg="0"/>
      <p:bldP spid="110599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113" y="1135063"/>
            <a:ext cx="8229600" cy="4525962"/>
          </a:xfrm>
        </p:spPr>
        <p:txBody>
          <a:bodyPr/>
          <a:lstStyle/>
          <a:p>
            <a:pPr marL="0" indent="0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About one hour later, we ________ (stop) and ______ (drink) some tea. Then we _______ (walk) for another two hours before we ____ (get) to the top. I _____ (be) quite tired, but the city _______ (look) wonderful from the top of the hill!</a:t>
            </a:r>
          </a:p>
        </p:txBody>
      </p:sp>
      <p:sp>
        <p:nvSpPr>
          <p:cNvPr id="111619" name="Text Box 8"/>
          <p:cNvSpPr txBox="1">
            <a:spLocks noChangeArrowheads="1"/>
          </p:cNvSpPr>
          <p:nvPr/>
        </p:nvSpPr>
        <p:spPr bwMode="auto">
          <a:xfrm>
            <a:off x="5580063" y="1268413"/>
            <a:ext cx="23034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stopped</a:t>
            </a:r>
          </a:p>
        </p:txBody>
      </p:sp>
      <p:sp>
        <p:nvSpPr>
          <p:cNvPr id="111620" name="Text Box 9"/>
          <p:cNvSpPr txBox="1">
            <a:spLocks noChangeArrowheads="1"/>
          </p:cNvSpPr>
          <p:nvPr/>
        </p:nvSpPr>
        <p:spPr bwMode="auto">
          <a:xfrm>
            <a:off x="1403350" y="1989138"/>
            <a:ext cx="14398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drank</a:t>
            </a:r>
          </a:p>
        </p:txBody>
      </p:sp>
      <p:sp>
        <p:nvSpPr>
          <p:cNvPr id="111621" name="Text Box 8"/>
          <p:cNvSpPr txBox="1">
            <a:spLocks noChangeArrowheads="1"/>
          </p:cNvSpPr>
          <p:nvPr/>
        </p:nvSpPr>
        <p:spPr bwMode="auto">
          <a:xfrm>
            <a:off x="539750" y="2708275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walked</a:t>
            </a:r>
          </a:p>
        </p:txBody>
      </p:sp>
      <p:sp>
        <p:nvSpPr>
          <p:cNvPr id="111622" name="Text Box 9"/>
          <p:cNvSpPr txBox="1">
            <a:spLocks noChangeArrowheads="1"/>
          </p:cNvSpPr>
          <p:nvPr/>
        </p:nvSpPr>
        <p:spPr bwMode="auto">
          <a:xfrm>
            <a:off x="2627313" y="3429000"/>
            <a:ext cx="1079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got</a:t>
            </a:r>
          </a:p>
        </p:txBody>
      </p:sp>
      <p:sp>
        <p:nvSpPr>
          <p:cNvPr id="111623" name="Text Box 6"/>
          <p:cNvSpPr txBox="1">
            <a:spLocks noChangeArrowheads="1"/>
          </p:cNvSpPr>
          <p:nvPr/>
        </p:nvSpPr>
        <p:spPr bwMode="auto">
          <a:xfrm>
            <a:off x="7019925" y="3435350"/>
            <a:ext cx="1187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was</a:t>
            </a:r>
          </a:p>
        </p:txBody>
      </p:sp>
      <p:sp>
        <p:nvSpPr>
          <p:cNvPr id="111624" name="Text Box 9"/>
          <p:cNvSpPr txBox="1">
            <a:spLocks noChangeArrowheads="1"/>
          </p:cNvSpPr>
          <p:nvPr/>
        </p:nvSpPr>
        <p:spPr bwMode="auto">
          <a:xfrm>
            <a:off x="6011863" y="4149725"/>
            <a:ext cx="17637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</a:rPr>
              <a:t>looked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 build="p" autoUpdateAnimBg="0"/>
      <p:bldP spid="111619" grpId="0" autoUpdateAnimBg="0"/>
      <p:bldP spid="111620" grpId="0" autoUpdateAnimBg="0"/>
      <p:bldP spid="111621" grpId="0" autoUpdateAnimBg="0"/>
      <p:bldP spid="111622" grpId="0" autoUpdateAnimBg="0"/>
      <p:bldP spid="111623" grpId="0" autoUpdateAnimBg="0"/>
      <p:bldP spid="1116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5463381" y="3276600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75778" name="Text Box 5"/>
          <p:cNvSpPr txBox="1">
            <a:spLocks noChangeArrowheads="1"/>
          </p:cNvSpPr>
          <p:nvPr/>
        </p:nvSpPr>
        <p:spPr bwMode="auto">
          <a:xfrm>
            <a:off x="2987675" y="5516563"/>
            <a:ext cx="35290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paragliding</a:t>
            </a:r>
          </a:p>
        </p:txBody>
      </p:sp>
      <p:pic>
        <p:nvPicPr>
          <p:cNvPr id="24579" name="Picture 4" descr="Nicea37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1775" y="1916113"/>
            <a:ext cx="2589213" cy="258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0" name="Text Box 5"/>
          <p:cNvSpPr txBox="1">
            <a:spLocks noChangeArrowheads="1"/>
          </p:cNvSpPr>
          <p:nvPr/>
        </p:nvSpPr>
        <p:spPr bwMode="auto">
          <a:xfrm>
            <a:off x="2411413" y="260350"/>
            <a:ext cx="41052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5400" b="1">
                <a:latin typeface="Times New Roman" panose="02020603050405020304" pitchFamily="18" charset="0"/>
              </a:rPr>
              <a:t>Let’s watch.</a:t>
            </a:r>
          </a:p>
        </p:txBody>
      </p:sp>
      <p:pic>
        <p:nvPicPr>
          <p:cNvPr id="24581" name="Picture 8" descr="B-2b-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27763" y="1196975"/>
            <a:ext cx="2389187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7" descr="8c1001e93901213f3c70827554e736d12e2e95dc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454400" y="2249488"/>
            <a:ext cx="3960813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8" descr="20110125230733-192719997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95288" y="1628775"/>
            <a:ext cx="3671887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8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8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80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WordArt 4"/>
          <p:cNvSpPr>
            <a:spLocks noChangeArrowheads="1" noChangeShapeType="1" noTextEdit="1"/>
          </p:cNvSpPr>
          <p:nvPr/>
        </p:nvSpPr>
        <p:spPr bwMode="auto">
          <a:xfrm>
            <a:off x="3132138" y="152400"/>
            <a:ext cx="2952750" cy="79216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1537"/>
              </a:avLst>
            </a:prstTxWarp>
          </a:bodyPr>
          <a:lstStyle/>
          <a:p>
            <a:r>
              <a:rPr lang="en-US" altLang="zh-CN" sz="4000" b="1" kern="10" dirty="0">
                <a:ln w="9525">
                  <a:solidFill>
                    <a:srgbClr val="99CC00"/>
                  </a:solidFill>
                  <a:round/>
                </a:ln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Exercise</a:t>
            </a:r>
            <a:endParaRPr lang="zh-CN" altLang="en-US" sz="4000" b="1" kern="10" dirty="0">
              <a:ln w="9525">
                <a:solidFill>
                  <a:srgbClr val="99CC00"/>
                </a:solidFill>
                <a:round/>
              </a:ln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112643" name="Text Box 5"/>
          <p:cNvSpPr txBox="1">
            <a:spLocks noChangeArrowheads="1"/>
          </p:cNvSpPr>
          <p:nvPr/>
        </p:nvSpPr>
        <p:spPr bwMode="auto">
          <a:xfrm>
            <a:off x="152400" y="768350"/>
            <a:ext cx="8748713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/>
            <a:lvl2pPr marL="1066800" indent="-609600"/>
            <a:lvl3pPr marL="1524000" indent="-609600"/>
            <a:lvl4pPr marL="1981200" indent="-609600"/>
            <a:lvl5pPr marL="2438400" indent="-609600"/>
            <a:lvl6pPr marL="2895600" indent="-609600"/>
            <a:lvl7pPr marL="3352800" indent="-609600"/>
            <a:lvl8pPr marL="3810000" indent="-609600"/>
            <a:lvl9pPr marL="4267200" indent="-609600"/>
          </a:lstStyle>
          <a:p>
            <a:pPr algn="l">
              <a:lnSpc>
                <a:spcPct val="120000"/>
              </a:lnSpc>
            </a:pPr>
            <a:r>
              <a:rPr lang="zh-CN" altLang="en-US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选词填空。</a:t>
            </a:r>
            <a:endParaRPr lang="en-US" sz="4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4400" b="1" dirty="0">
                <a:latin typeface="Times New Roman" panose="02020603050405020304" pitchFamily="18" charset="0"/>
              </a:rPr>
              <a:t>1. I feel like ______ (going/go) to Hong Kong for vacation next summer vacation. </a:t>
            </a:r>
          </a:p>
          <a:p>
            <a:pPr algn="l">
              <a:lnSpc>
                <a:spcPct val="120000"/>
              </a:lnSpc>
            </a:pPr>
            <a:r>
              <a:rPr lang="en-US" altLang="zh-CN" sz="4400" b="1" dirty="0">
                <a:latin typeface="Times New Roman" panose="02020603050405020304" pitchFamily="18" charset="0"/>
              </a:rPr>
              <a:t>2. He’s not going to buy that car   </a:t>
            </a:r>
          </a:p>
          <a:p>
            <a:pPr algn="l">
              <a:lnSpc>
                <a:spcPct val="120000"/>
              </a:lnSpc>
            </a:pPr>
            <a:r>
              <a:rPr lang="en-US" sz="4400" b="1" dirty="0">
                <a:latin typeface="Times New Roman" panose="02020603050405020304" pitchFamily="18" charset="0"/>
              </a:rPr>
              <a:t>    </a:t>
            </a:r>
            <a:r>
              <a:rPr lang="en-US" altLang="zh-CN" sz="4400" b="1" dirty="0">
                <a:latin typeface="Times New Roman" panose="02020603050405020304" pitchFamily="18" charset="0"/>
              </a:rPr>
              <a:t>_______ (because /because of) it’s too expensive. </a:t>
            </a:r>
          </a:p>
        </p:txBody>
      </p:sp>
      <p:sp>
        <p:nvSpPr>
          <p:cNvPr id="112644" name="Text Box 5"/>
          <p:cNvSpPr txBox="1">
            <a:spLocks noChangeArrowheads="1"/>
          </p:cNvSpPr>
          <p:nvPr/>
        </p:nvSpPr>
        <p:spPr bwMode="auto">
          <a:xfrm>
            <a:off x="692150" y="4945063"/>
            <a:ext cx="23399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4400" b="1">
                <a:solidFill>
                  <a:srgbClr val="0033CC"/>
                </a:solidFill>
                <a:latin typeface="Times New Roman" panose="02020603050405020304" pitchFamily="18" charset="0"/>
              </a:rPr>
              <a:t>because</a:t>
            </a:r>
          </a:p>
        </p:txBody>
      </p:sp>
      <p:sp>
        <p:nvSpPr>
          <p:cNvPr id="112645" name="Text Box 6"/>
          <p:cNvSpPr txBox="1">
            <a:spLocks noChangeArrowheads="1"/>
          </p:cNvSpPr>
          <p:nvPr/>
        </p:nvSpPr>
        <p:spPr bwMode="auto">
          <a:xfrm>
            <a:off x="2995613" y="1631950"/>
            <a:ext cx="19065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4400" b="1">
                <a:solidFill>
                  <a:srgbClr val="0033CC"/>
                </a:solidFill>
                <a:latin typeface="Times New Roman" panose="02020603050405020304" pitchFamily="18" charset="0"/>
              </a:rPr>
              <a:t>going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nimBg="1"/>
      <p:bldP spid="112644" grpId="0" autoUpdateAnimBg="0"/>
      <p:bldP spid="112645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WordArt 4"/>
          <p:cNvSpPr>
            <a:spLocks noChangeArrowheads="1" noChangeShapeType="1" noTextEdit="1"/>
          </p:cNvSpPr>
          <p:nvPr/>
        </p:nvSpPr>
        <p:spPr bwMode="auto">
          <a:xfrm>
            <a:off x="3132138" y="115887"/>
            <a:ext cx="2952750" cy="79216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1537"/>
              </a:avLst>
            </a:prstTxWarp>
          </a:bodyPr>
          <a:lstStyle/>
          <a:p>
            <a:r>
              <a:rPr lang="en-US" altLang="zh-CN" sz="4000" b="1" kern="10">
                <a:ln w="9525">
                  <a:solidFill>
                    <a:srgbClr val="99CC00"/>
                  </a:solidFill>
                  <a:round/>
                </a:ln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Exercise</a:t>
            </a:r>
            <a:endParaRPr lang="zh-CN" altLang="en-US" sz="4000" b="1" kern="10">
              <a:ln w="9525">
                <a:solidFill>
                  <a:srgbClr val="99CC00"/>
                </a:solidFill>
                <a:round/>
              </a:ln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113667" name="Text Box 5"/>
          <p:cNvSpPr txBox="1">
            <a:spLocks noChangeArrowheads="1"/>
          </p:cNvSpPr>
          <p:nvPr/>
        </p:nvSpPr>
        <p:spPr bwMode="auto">
          <a:xfrm>
            <a:off x="215900" y="908050"/>
            <a:ext cx="8748713" cy="250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/>
            <a:lvl2pPr marL="1066800" indent="-609600"/>
            <a:lvl3pPr marL="1524000" indent="-609600"/>
            <a:lvl4pPr marL="1981200" indent="-609600"/>
            <a:lvl5pPr marL="2438400" indent="-609600"/>
            <a:lvl6pPr marL="2895600" indent="-609600"/>
            <a:lvl7pPr marL="3352800" indent="-609600"/>
            <a:lvl8pPr marL="3810000" indent="-609600"/>
            <a:lvl9pPr marL="4267200" indent="-609600"/>
          </a:lstStyle>
          <a:p>
            <a:pPr algn="l">
              <a:lnSpc>
                <a:spcPct val="120000"/>
              </a:lnSpc>
            </a:pPr>
            <a:r>
              <a:rPr lang="en-US" altLang="zh-CN" sz="4400" b="1" dirty="0">
                <a:latin typeface="Times New Roman" panose="02020603050405020304" pitchFamily="18" charset="0"/>
              </a:rPr>
              <a:t>3. The train was late _________ (because/ because of) the heavy frog (</a:t>
            </a:r>
            <a:r>
              <a:rPr lang="zh-CN" altLang="en-US" sz="4400" b="1" dirty="0">
                <a:latin typeface="Times New Roman" panose="02020603050405020304" pitchFamily="18" charset="0"/>
              </a:rPr>
              <a:t>雾</a:t>
            </a:r>
            <a:r>
              <a:rPr lang="en-US" altLang="zh-CN" sz="4400" b="1" dirty="0">
                <a:latin typeface="Times New Roman" panose="02020603050405020304" pitchFamily="18" charset="0"/>
              </a:rPr>
              <a:t>).</a:t>
            </a:r>
          </a:p>
        </p:txBody>
      </p:sp>
      <p:sp>
        <p:nvSpPr>
          <p:cNvPr id="113668" name="Text Box 7"/>
          <p:cNvSpPr txBox="1">
            <a:spLocks noChangeArrowheads="1"/>
          </p:cNvSpPr>
          <p:nvPr/>
        </p:nvSpPr>
        <p:spPr bwMode="auto">
          <a:xfrm>
            <a:off x="5219700" y="1052513"/>
            <a:ext cx="2879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4400" b="1">
                <a:solidFill>
                  <a:srgbClr val="0033CC"/>
                </a:solidFill>
                <a:latin typeface="Times New Roman" panose="02020603050405020304" pitchFamily="18" charset="0"/>
              </a:rPr>
              <a:t>because of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179388" y="3500438"/>
            <a:ext cx="8748712" cy="270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30000"/>
              </a:lnSpc>
            </a:pPr>
            <a:r>
              <a:rPr lang="en-US" altLang="zh-CN" sz="4400" b="1" dirty="0">
                <a:latin typeface="Times New Roman" panose="02020603050405020304" pitchFamily="18" charset="0"/>
              </a:rPr>
              <a:t>4. He is _________ (enough tall/ </a:t>
            </a:r>
          </a:p>
          <a:p>
            <a:pPr algn="l">
              <a:lnSpc>
                <a:spcPct val="130000"/>
              </a:lnSpc>
            </a:pPr>
            <a:r>
              <a:rPr lang="en-US" altLang="zh-CN" sz="4400" b="1" dirty="0">
                <a:latin typeface="Times New Roman" panose="02020603050405020304" pitchFamily="18" charset="0"/>
              </a:rPr>
              <a:t>    tall enough) to reach the cup on the desk</a:t>
            </a:r>
            <a:r>
              <a:rPr lang="en-US" altLang="zh-CN" sz="4400" b="1" dirty="0" smtClean="0">
                <a:latin typeface="Times New Roman" panose="02020603050405020304" pitchFamily="18" charset="0"/>
              </a:rPr>
              <a:t>. </a:t>
            </a:r>
            <a:endParaRPr lang="en-US" altLang="zh-CN" sz="4400" b="1" dirty="0">
              <a:latin typeface="Times New Roman" panose="02020603050405020304" pitchFamily="18" charset="0"/>
            </a:endParaRP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2051050" y="3644900"/>
            <a:ext cx="3314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4400" b="1">
                <a:solidFill>
                  <a:srgbClr val="0033CC"/>
                </a:solidFill>
                <a:latin typeface="Times New Roman" panose="02020603050405020304" pitchFamily="18" charset="0"/>
              </a:rPr>
              <a:t>tall enough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3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animBg="1"/>
      <p:bldP spid="113668" grpId="0" autoUpdateAnimBg="0"/>
      <p:bldP spid="11367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200812414134799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2997200"/>
            <a:ext cx="4248150" cy="318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3" descr="u=2632501479,3216843318&amp;fm=5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549275"/>
            <a:ext cx="4032250" cy="301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5219700" y="1196975"/>
            <a:ext cx="3168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/>
              <a:t>Malaysia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 descr="1_Kek_Lok_Si-__Bukit_Bendera_View_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-417396">
            <a:off x="468313" y="476250"/>
            <a:ext cx="3552825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7" name="Text Box 6"/>
          <p:cNvSpPr txBox="1">
            <a:spLocks noChangeArrowheads="1"/>
          </p:cNvSpPr>
          <p:nvPr/>
        </p:nvSpPr>
        <p:spPr bwMode="auto">
          <a:xfrm>
            <a:off x="395288" y="3213100"/>
            <a:ext cx="3600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Penang Hill 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槟城山</a:t>
            </a:r>
          </a:p>
        </p:txBody>
      </p:sp>
      <p:sp>
        <p:nvSpPr>
          <p:cNvPr id="77828" name="Text Box 7"/>
          <p:cNvSpPr txBox="1">
            <a:spLocks noChangeArrowheads="1"/>
          </p:cNvSpPr>
          <p:nvPr/>
        </p:nvSpPr>
        <p:spPr bwMode="auto">
          <a:xfrm>
            <a:off x="4356100" y="2852738"/>
            <a:ext cx="37449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Weld Quay 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海墘街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29" name="Text Box 8"/>
          <p:cNvSpPr txBox="1">
            <a:spLocks noChangeArrowheads="1"/>
          </p:cNvSpPr>
          <p:nvPr/>
        </p:nvSpPr>
        <p:spPr bwMode="auto">
          <a:xfrm>
            <a:off x="827088" y="4941888"/>
            <a:ext cx="2374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Georgetown 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乔治市</a:t>
            </a:r>
          </a:p>
        </p:txBody>
      </p:sp>
      <p:pic>
        <p:nvPicPr>
          <p:cNvPr id="26630" name="Picture 10" descr="de50d834-df2c-4799-9374-b715beb78b5b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52377">
            <a:off x="4787900" y="404813"/>
            <a:ext cx="3313113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12" descr="1303180027833914139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40656">
            <a:off x="3348038" y="3860800"/>
            <a:ext cx="4176712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  <p:bldP spid="77828" grpId="0" autoUpdateAnimBg="0"/>
      <p:bldP spid="7782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5"/>
          <p:cNvSpPr txBox="1">
            <a:spLocks noChangeArrowheads="1"/>
          </p:cNvSpPr>
          <p:nvPr/>
        </p:nvSpPr>
        <p:spPr bwMode="auto">
          <a:xfrm>
            <a:off x="3792538" y="3074988"/>
            <a:ext cx="12842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</a:rPr>
              <a:t>bird</a:t>
            </a:r>
          </a:p>
        </p:txBody>
      </p:sp>
      <p:sp>
        <p:nvSpPr>
          <p:cNvPr id="78851" name="Text Box 6"/>
          <p:cNvSpPr txBox="1">
            <a:spLocks noChangeArrowheads="1"/>
          </p:cNvSpPr>
          <p:nvPr/>
        </p:nvSpPr>
        <p:spPr bwMode="auto">
          <a:xfrm>
            <a:off x="179388" y="3067050"/>
            <a:ext cx="28082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</a:rPr>
              <a:t>paragliding</a:t>
            </a:r>
          </a:p>
        </p:txBody>
      </p:sp>
      <p:sp>
        <p:nvSpPr>
          <p:cNvPr id="78852" name="Text Box 7"/>
          <p:cNvSpPr txBox="1">
            <a:spLocks noChangeArrowheads="1"/>
          </p:cNvSpPr>
          <p:nvPr/>
        </p:nvSpPr>
        <p:spPr bwMode="auto">
          <a:xfrm>
            <a:off x="6302375" y="2995613"/>
            <a:ext cx="20859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</a:rPr>
              <a:t>bicycle</a:t>
            </a:r>
          </a:p>
        </p:txBody>
      </p:sp>
      <p:sp>
        <p:nvSpPr>
          <p:cNvPr id="78853" name="Text Box 8"/>
          <p:cNvSpPr txBox="1">
            <a:spLocks noChangeArrowheads="1"/>
          </p:cNvSpPr>
          <p:nvPr/>
        </p:nvSpPr>
        <p:spPr bwMode="auto">
          <a:xfrm>
            <a:off x="412750" y="5949950"/>
            <a:ext cx="26463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</a:rPr>
              <a:t>building</a:t>
            </a:r>
          </a:p>
        </p:txBody>
      </p:sp>
      <p:sp>
        <p:nvSpPr>
          <p:cNvPr id="78854" name="Text Box 9"/>
          <p:cNvSpPr txBox="1">
            <a:spLocks noChangeArrowheads="1"/>
          </p:cNvSpPr>
          <p:nvPr/>
        </p:nvSpPr>
        <p:spPr bwMode="auto">
          <a:xfrm>
            <a:off x="3502025" y="6021388"/>
            <a:ext cx="2006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</a:rPr>
              <a:t>trader</a:t>
            </a:r>
          </a:p>
        </p:txBody>
      </p:sp>
      <p:sp>
        <p:nvSpPr>
          <p:cNvPr id="78855" name="Text Box 10"/>
          <p:cNvSpPr txBox="1">
            <a:spLocks noChangeArrowheads="1"/>
          </p:cNvSpPr>
          <p:nvPr/>
        </p:nvSpPr>
        <p:spPr bwMode="auto">
          <a:xfrm>
            <a:off x="5845175" y="5876925"/>
            <a:ext cx="2327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</a:rPr>
              <a:t>umbrella</a:t>
            </a:r>
          </a:p>
        </p:txBody>
      </p:sp>
      <p:pic>
        <p:nvPicPr>
          <p:cNvPr id="27656" name="Picture 2" descr="E:\图片库\动作\滑翔伞运动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1123950"/>
            <a:ext cx="2606675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7" name="Picture 16" descr="5_120911171330_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59113" y="979488"/>
            <a:ext cx="2592387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8" name="Picture 20" descr="11-11568880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84888" y="979488"/>
            <a:ext cx="2087562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9" name="Picture 22" descr="0438180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850" y="4292600"/>
            <a:ext cx="2447925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0" name="Picture 23" descr="~3IZ3SN3_F3SZ}9@NR`X4XT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867400" y="4076700"/>
            <a:ext cx="2387600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1" name="Picture 25" descr="bf4875637f07c2380c33fad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19475" y="3789363"/>
            <a:ext cx="1684338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62" name="WordArt 26"/>
          <p:cNvSpPr>
            <a:spLocks noChangeArrowheads="1" noChangeShapeType="1" noTextEdit="1"/>
          </p:cNvSpPr>
          <p:nvPr/>
        </p:nvSpPr>
        <p:spPr bwMode="auto">
          <a:xfrm>
            <a:off x="2484438" y="44450"/>
            <a:ext cx="3887787" cy="866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6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New words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6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utoUpdateAnimBg="0"/>
      <p:bldP spid="78851" grpId="0" autoUpdateAnimBg="0"/>
      <p:bldP spid="78852" grpId="0" autoUpdateAnimBg="0"/>
      <p:bldP spid="78853" grpId="0" autoUpdateAnimBg="0"/>
      <p:bldP spid="78854" grpId="0" autoUpdateAnimBg="0"/>
      <p:bldP spid="78855" grpId="0" autoUpdateAnimBg="0"/>
      <p:bldP spid="276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5"/>
          <p:cNvSpPr>
            <a:spLocks noChangeArrowheads="1" noChangeShapeType="1" noTextEdit="1"/>
          </p:cNvSpPr>
          <p:nvPr/>
        </p:nvSpPr>
        <p:spPr bwMode="auto">
          <a:xfrm rot="-983584">
            <a:off x="179388" y="476250"/>
            <a:ext cx="2411412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40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CC0000"/>
                </a:solidFill>
                <a:latin typeface="Arial" panose="020B0604020202020204"/>
                <a:cs typeface="Arial" panose="020B0604020202020204"/>
              </a:rPr>
              <a:t>Reading</a:t>
            </a:r>
            <a:endParaRPr lang="zh-CN" altLang="en-US" sz="4000" b="1" kern="10">
              <a:ln w="9525">
                <a:solidFill>
                  <a:srgbClr val="000000"/>
                </a:solidFill>
                <a:round/>
              </a:ln>
              <a:solidFill>
                <a:srgbClr val="CC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79875" name="Oval 2"/>
          <p:cNvSpPr>
            <a:spLocks noChangeArrowheads="1"/>
          </p:cNvSpPr>
          <p:nvPr/>
        </p:nvSpPr>
        <p:spPr bwMode="auto">
          <a:xfrm>
            <a:off x="1476375" y="1268413"/>
            <a:ext cx="863600" cy="7921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/>
              <a:t>2b</a:t>
            </a:r>
          </a:p>
        </p:txBody>
      </p:sp>
      <p:sp>
        <p:nvSpPr>
          <p:cNvPr id="79876" name="Text Box 5"/>
          <p:cNvSpPr txBox="1">
            <a:spLocks noChangeArrowheads="1"/>
          </p:cNvSpPr>
          <p:nvPr/>
        </p:nvSpPr>
        <p:spPr bwMode="auto">
          <a:xfrm>
            <a:off x="2700338" y="549275"/>
            <a:ext cx="6191250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10000"/>
              </a:lnSpc>
            </a:pPr>
            <a:r>
              <a:rPr lang="en-US" altLang="zh-CN" sz="3600" b="1" dirty="0">
                <a:solidFill>
                  <a:srgbClr val="0000FF"/>
                </a:solidFill>
              </a:rPr>
              <a:t>Read Jane’s diary entries about her vacation quickly and answer the questions.  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250825" y="2565400"/>
            <a:ext cx="84963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80000"/>
              </a:lnSpc>
              <a:spcBef>
                <a:spcPct val="30000"/>
              </a:spcBef>
              <a:buFontTx/>
              <a:buAutoNum type="arabicPeriod"/>
            </a:pPr>
            <a:r>
              <a:rPr lang="en-US" altLang="zh-CN" sz="4000" b="1" dirty="0">
                <a:latin typeface="Times New Roman" panose="02020603050405020304" pitchFamily="18" charset="0"/>
              </a:rPr>
              <a:t>Did Jane have a good time on Monday?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</a:pPr>
            <a:r>
              <a:rPr lang="en-US" altLang="zh-CN" sz="4000" b="1" dirty="0">
                <a:latin typeface="Times New Roman" panose="02020603050405020304" pitchFamily="18" charset="0"/>
              </a:rPr>
              <a:t> ________________________________</a:t>
            </a:r>
          </a:p>
          <a:p>
            <a:pPr algn="l">
              <a:lnSpc>
                <a:spcPct val="80000"/>
              </a:lnSpc>
              <a:spcBef>
                <a:spcPct val="30000"/>
              </a:spcBef>
            </a:pPr>
            <a:r>
              <a:rPr lang="en-US" altLang="zh-CN" sz="4000" b="1" dirty="0">
                <a:latin typeface="Times New Roman" panose="02020603050405020304" pitchFamily="18" charset="0"/>
              </a:rPr>
              <a:t>2. What about on Tuesday?   __________________________________</a:t>
            </a:r>
          </a:p>
        </p:txBody>
      </p:sp>
      <p:sp>
        <p:nvSpPr>
          <p:cNvPr id="79878" name="Text Box 5"/>
          <p:cNvSpPr txBox="1">
            <a:spLocks noChangeArrowheads="1"/>
          </p:cNvSpPr>
          <p:nvPr/>
        </p:nvSpPr>
        <p:spPr bwMode="auto">
          <a:xfrm>
            <a:off x="539750" y="3716338"/>
            <a:ext cx="3079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80000"/>
              </a:lnSpc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she did. 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684213" y="4941888"/>
            <a:ext cx="80645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80000"/>
              </a:lnSpc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didn’t have a good time on Tuesday.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400" decel="1000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" decel="1000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decel="1000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decel="1000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400" decel="1000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decel="1000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decel="1000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decel="1000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79875" grpId="0"/>
      <p:bldP spid="79876" grpId="0" autoUpdateAnimBg="0"/>
      <p:bldP spid="79877" grpId="0" autoUpdateAnimBg="0"/>
      <p:bldP spid="79878" grpId="0" autoUpdateAnimBg="0"/>
      <p:bldP spid="7987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Oval 2"/>
          <p:cNvSpPr>
            <a:spLocks noChangeArrowheads="1"/>
          </p:cNvSpPr>
          <p:nvPr/>
        </p:nvSpPr>
        <p:spPr bwMode="auto">
          <a:xfrm>
            <a:off x="468313" y="188913"/>
            <a:ext cx="898525" cy="8016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2800" b="1"/>
              <a:t>2c</a:t>
            </a:r>
          </a:p>
        </p:txBody>
      </p:sp>
      <p:sp>
        <p:nvSpPr>
          <p:cNvPr id="80899" name="Text Box 5"/>
          <p:cNvSpPr txBox="1">
            <a:spLocks noChangeArrowheads="1"/>
          </p:cNvSpPr>
          <p:nvPr/>
        </p:nvSpPr>
        <p:spPr bwMode="auto">
          <a:xfrm>
            <a:off x="1547813" y="39688"/>
            <a:ext cx="7345362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10000"/>
              </a:lnSpc>
            </a:pPr>
            <a:r>
              <a:rPr lang="en-US" altLang="zh-CN" sz="2800" b="1">
                <a:solidFill>
                  <a:srgbClr val="0000FF"/>
                </a:solidFill>
              </a:rPr>
              <a:t>Read Jane’s diary entries again. Fill in the chart.</a:t>
            </a:r>
          </a:p>
        </p:txBody>
      </p:sp>
      <p:graphicFrame>
        <p:nvGraphicFramePr>
          <p:cNvPr id="80900" name="Group 4"/>
          <p:cNvGraphicFramePr>
            <a:graphicFrameLocks noGrp="1"/>
          </p:cNvGraphicFramePr>
          <p:nvPr/>
        </p:nvGraphicFramePr>
        <p:xfrm>
          <a:off x="71438" y="1752600"/>
          <a:ext cx="8964612" cy="4629151"/>
        </p:xfrm>
        <a:graphic>
          <a:graphicData uri="http://schemas.openxmlformats.org/drawingml/2006/table">
            <a:tbl>
              <a:tblPr/>
              <a:tblGrid>
                <a:gridCol w="3424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2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39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Things Jane did or saw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Did she like it? (Yes/No)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Why or why not?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7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tried paragliding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1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They were delicious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9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walked around Georgetown</a:t>
                      </a: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0922" name="Text Box 5"/>
          <p:cNvSpPr txBox="1">
            <a:spLocks noChangeArrowheads="1"/>
          </p:cNvSpPr>
          <p:nvPr/>
        </p:nvSpPr>
        <p:spPr bwMode="auto">
          <a:xfrm>
            <a:off x="5905500" y="3276600"/>
            <a:ext cx="32385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0033CC"/>
                </a:solidFill>
              </a:rPr>
              <a:t>It was exciting.</a:t>
            </a:r>
          </a:p>
        </p:txBody>
      </p:sp>
      <p:sp>
        <p:nvSpPr>
          <p:cNvPr id="80923" name="Text Box 6"/>
          <p:cNvSpPr txBox="1">
            <a:spLocks noChangeArrowheads="1"/>
          </p:cNvSpPr>
          <p:nvPr/>
        </p:nvSpPr>
        <p:spPr bwMode="auto">
          <a:xfrm>
            <a:off x="4067175" y="3068638"/>
            <a:ext cx="11525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800080"/>
                </a:solidFill>
                <a:latin typeface="Times New Roman" panose="02020603050405020304" pitchFamily="18" charset="0"/>
              </a:rPr>
              <a:t>Yes</a:t>
            </a:r>
          </a:p>
        </p:txBody>
      </p:sp>
      <p:sp>
        <p:nvSpPr>
          <p:cNvPr id="80924" name="Text Box 7"/>
          <p:cNvSpPr txBox="1">
            <a:spLocks noChangeArrowheads="1"/>
          </p:cNvSpPr>
          <p:nvPr/>
        </p:nvSpPr>
        <p:spPr bwMode="auto">
          <a:xfrm>
            <a:off x="0" y="4221163"/>
            <a:ext cx="34925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80000"/>
              </a:lnSpc>
            </a:pPr>
            <a:r>
              <a:rPr lang="en-US" altLang="zh-CN" sz="2800" b="1">
                <a:solidFill>
                  <a:srgbClr val="0033CC"/>
                </a:solidFill>
              </a:rPr>
              <a:t>had Malaysian yellow noodles</a:t>
            </a:r>
          </a:p>
        </p:txBody>
      </p:sp>
      <p:sp>
        <p:nvSpPr>
          <p:cNvPr id="80925" name="矩形 11"/>
          <p:cNvSpPr>
            <a:spLocks noChangeArrowheads="1"/>
          </p:cNvSpPr>
          <p:nvPr/>
        </p:nvSpPr>
        <p:spPr bwMode="auto">
          <a:xfrm>
            <a:off x="4217988" y="4292600"/>
            <a:ext cx="73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</a:p>
        </p:txBody>
      </p:sp>
      <p:sp>
        <p:nvSpPr>
          <p:cNvPr id="80926" name="矩形 12"/>
          <p:cNvSpPr>
            <a:spLocks noChangeArrowheads="1"/>
          </p:cNvSpPr>
          <p:nvPr/>
        </p:nvSpPr>
        <p:spPr bwMode="auto">
          <a:xfrm>
            <a:off x="4259263" y="5589588"/>
            <a:ext cx="736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</a:p>
        </p:txBody>
      </p:sp>
      <p:sp>
        <p:nvSpPr>
          <p:cNvPr id="80927" name="Text Box 31"/>
          <p:cNvSpPr txBox="1">
            <a:spLocks noChangeArrowheads="1"/>
          </p:cNvSpPr>
          <p:nvPr/>
        </p:nvSpPr>
        <p:spPr bwMode="auto">
          <a:xfrm>
            <a:off x="5580063" y="5589588"/>
            <a:ext cx="381635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80000"/>
              </a:lnSpc>
            </a:pPr>
            <a:r>
              <a:rPr lang="en-US" altLang="zh-CN" sz="2800" b="1">
                <a:solidFill>
                  <a:srgbClr val="0033CC"/>
                </a:solidFill>
              </a:rPr>
              <a:t>There are many old buildings.</a:t>
            </a:r>
            <a:endParaRPr lang="en-US" altLang="zh-CN" sz="280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0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809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0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0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0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0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0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autoUpdateAnimBg="0"/>
      <p:bldP spid="80922" grpId="0" autoUpdateAnimBg="0"/>
      <p:bldP spid="80923" grpId="0" autoUpdateAnimBg="0"/>
      <p:bldP spid="80924" grpId="0" autoUpdateAnimBg="0"/>
      <p:bldP spid="80925" grpId="0" autoUpdateAnimBg="0"/>
      <p:bldP spid="80926" grpId="0" autoUpdateAnimBg="0"/>
      <p:bldP spid="80927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1953</Words>
  <Application>Microsoft Office PowerPoint</Application>
  <PresentationFormat>全屏显示(4:3)</PresentationFormat>
  <Paragraphs>256</Paragraphs>
  <Slides>41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41</vt:i4>
      </vt:variant>
    </vt:vector>
  </HeadingPairs>
  <TitlesOfParts>
    <vt:vector size="56" baseType="lpstr">
      <vt:lpstr>Arno Pro Smbd</vt:lpstr>
      <vt:lpstr>DotumChe</vt:lpstr>
      <vt:lpstr>Gulim</vt:lpstr>
      <vt:lpstr>Microsoft JhengHei</vt:lpstr>
      <vt:lpstr>黑体</vt:lpstr>
      <vt:lpstr>宋体</vt:lpstr>
      <vt:lpstr>微软雅黑</vt:lpstr>
      <vt:lpstr>幼圆</vt:lpstr>
      <vt:lpstr>Arial</vt:lpstr>
      <vt:lpstr>Calibri</vt:lpstr>
      <vt:lpstr>Monotype Corsiva</vt:lpstr>
      <vt:lpstr>Times New Roman</vt:lpstr>
      <vt:lpstr>Verdana</vt:lpstr>
      <vt:lpstr>WWW.2PPT.COM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2023-01-16T17:31:21Z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1BBEE4FCB31A40D4A80186483D9FB3B1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