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478" r:id="rId3"/>
    <p:sldId id="948" r:id="rId4"/>
    <p:sldId id="322" r:id="rId5"/>
    <p:sldId id="903" r:id="rId6"/>
    <p:sldId id="904" r:id="rId7"/>
    <p:sldId id="898" r:id="rId8"/>
    <p:sldId id="901" r:id="rId9"/>
    <p:sldId id="896" r:id="rId10"/>
    <p:sldId id="949" r:id="rId11"/>
    <p:sldId id="950" r:id="rId12"/>
    <p:sldId id="909" r:id="rId13"/>
    <p:sldId id="911" r:id="rId14"/>
    <p:sldId id="953" r:id="rId15"/>
    <p:sldId id="912" r:id="rId16"/>
    <p:sldId id="954" r:id="rId17"/>
    <p:sldId id="910" r:id="rId18"/>
    <p:sldId id="955" r:id="rId19"/>
    <p:sldId id="822" r:id="rId20"/>
    <p:sldId id="956" r:id="rId21"/>
    <p:sldId id="957" r:id="rId22"/>
    <p:sldId id="958" r:id="rId23"/>
    <p:sldId id="959" r:id="rId24"/>
    <p:sldId id="960" r:id="rId25"/>
    <p:sldId id="967" r:id="rId26"/>
    <p:sldId id="968" r:id="rId27"/>
    <p:sldId id="969" r:id="rId28"/>
    <p:sldId id="970" r:id="rId29"/>
    <p:sldId id="513" r:id="rId30"/>
  </p:sldIdLst>
  <p:sldSz cx="12192000" cy="6858000"/>
  <p:notesSz cx="6858000" cy="9144000"/>
  <p:embeddedFontLst>
    <p:embeddedFont>
      <p:font typeface="微软雅黑" panose="020B0503020204020204" pitchFamily="34" charset="-122"/>
      <p:regular r:id="rId32"/>
      <p:bold r:id="rId33"/>
    </p:embeddedFont>
    <p:embeddedFont>
      <p:font typeface="OPPOSans R" panose="02010600030101010101" charset="-122"/>
      <p:regular r:id="rId34"/>
    </p:embeddedFont>
    <p:embeddedFont>
      <p:font typeface="OPPOSans B" panose="02010600030101010101" charset="-122"/>
      <p:regular r:id="rId35"/>
    </p:embeddedFont>
    <p:embeddedFont>
      <p:font typeface="FandolFang R" panose="02010600030101010101" charset="-122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DD6AAA"/>
    <a:srgbClr val="B12973"/>
    <a:srgbClr val="862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93" autoAdjust="0"/>
    <p:restoredTop sz="94660"/>
  </p:normalViewPr>
  <p:slideViewPr>
    <p:cSldViewPr snapToGrid="0">
      <p:cViewPr>
        <p:scale>
          <a:sx n="75" d="100"/>
          <a:sy n="75" d="100"/>
        </p:scale>
        <p:origin x="106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259D1CA-E78F-4994-ABFE-01E2B28B230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FFFFCB-D24B-4BF6-904B-0F93C65682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交流平台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词句段运用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日积月累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课堂练习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L" panose="00020600040101010101" pitchFamily="18" charset="-122"/>
          <a:ea typeface="OPPOSans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3"/>
          <a:stretch>
            <a:fillRect/>
          </a:stretch>
        </p:blipFill>
        <p:spPr>
          <a:xfrm>
            <a:off x="0" y="0"/>
            <a:ext cx="12191998" cy="6858000"/>
          </a:xfrm>
          <a:custGeom>
            <a:avLst/>
            <a:gdLst>
              <a:gd name="connsiteX0" fmla="*/ 0 w 12191998"/>
              <a:gd name="connsiteY0" fmla="*/ 0 h 6858000"/>
              <a:gd name="connsiteX1" fmla="*/ 12191998 w 12191998"/>
              <a:gd name="connsiteY1" fmla="*/ 0 h 6858000"/>
              <a:gd name="connsiteX2" fmla="*/ 12191998 w 12191998"/>
              <a:gd name="connsiteY2" fmla="*/ 6858000 h 6858000"/>
              <a:gd name="connsiteX3" fmla="*/ 0 w 121919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6858000">
                <a:moveTo>
                  <a:pt x="0" y="0"/>
                </a:moveTo>
                <a:lnTo>
                  <a:pt x="12191998" y="0"/>
                </a:lnTo>
                <a:lnTo>
                  <a:pt x="1219199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673100" y="2128229"/>
            <a:ext cx="1084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第六单元  语文园地</a:t>
            </a:r>
            <a:endParaRPr lang="zh-CN" altLang="en-US" sz="9600" dirty="0">
              <a:solidFill>
                <a:schemeClr val="accent2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02584" y="1122912"/>
            <a:ext cx="3386832" cy="73574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40480" y="3775364"/>
            <a:ext cx="4511040" cy="562630"/>
          </a:xfrm>
          <a:prstGeom prst="roundRect">
            <a:avLst>
              <a:gd name="adj" fmla="val 50000"/>
            </a:avLst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27734" y="3642172"/>
            <a:ext cx="10507643" cy="1243995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Dot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见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识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广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高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远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瞩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调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兵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遣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将 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风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暴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雨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千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辛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万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苦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七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拼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八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胡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言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乱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27734" y="2123589"/>
            <a:ext cx="10507644" cy="97469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在平时的学习中,我们经常能遇到这些有趣的词语,要把它们积累下来。除了上面这些,你还知道哪些含有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近义词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的词语呢?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807745"/>
            <a:ext cx="2922707" cy="2922707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369118" y="1725706"/>
            <a:ext cx="3453765" cy="461665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练一练，学运用</a:t>
            </a:r>
            <a:endParaRPr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375810" y="2547069"/>
            <a:ext cx="5994101" cy="2282741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誉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之曰：              吾矛之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利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：       </a:t>
            </a:r>
          </a:p>
          <a:p>
            <a:pPr marL="0" marR="0" lvl="0" indent="4572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九岁：               当极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明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邪：       </a:t>
            </a:r>
          </a:p>
          <a:p>
            <a:pPr marL="0" marR="0" lvl="0" indent="4572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失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汲道：               揠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苗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助长：       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610251" y="2900620"/>
            <a:ext cx="117919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赞誉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47382" y="2918539"/>
            <a:ext cx="123444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锋利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33746" y="3649285"/>
            <a:ext cx="113157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年龄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47382" y="3665299"/>
            <a:ext cx="123444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明亮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33746" y="4429700"/>
            <a:ext cx="107823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失掉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47382" y="4358719"/>
            <a:ext cx="123444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禾苗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" grpId="0" bldLvl="0" animBg="1"/>
      <p:bldP spid="100" grpId="0"/>
      <p:bldP spid="3" grpId="0"/>
      <p:bldP spid="4" grpId="0"/>
      <p:bldP spid="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25158" y="3325979"/>
            <a:ext cx="10593741" cy="1436355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Dot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四十秒钟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，在平时看来很短，可是，当孩子落入大海之后，他的生命随时都会有危险，每一秒对于大家都是煎熬；所以，大家觉得时间太长。这种感觉，突出了孩子处境危险，表现了人们对于孩子的担心和不安。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25158" y="1839154"/>
            <a:ext cx="10593741" cy="97469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二十来个勇敢的水手已经跳进了大海：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四十秒钟——大家已经觉得时间太长了。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等孩子一浮上来，水手们就立刻抓住了他，把他救上了甲板。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057347"/>
            <a:ext cx="3673106" cy="3673106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184724" y="2803525"/>
            <a:ext cx="7229140" cy="143635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五分钟，十分钟，二十分钟，三十分钟……考试时间过去了一大半，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我才做了几道小题，看来这次考试成绩又要垫底了。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369118" y="1587500"/>
            <a:ext cx="3453765" cy="461665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练一练，学运用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r>
              <a:rPr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09882" y="2249157"/>
            <a:ext cx="6272866" cy="235968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整个下午我焦急地等待爸爸回来，等待爸爸给我带来生日礼物。将近七点钟的时候，我走到客厅窗前，望着回家的路。七点，七点一刻，七点半……爸爸还没有回来。我实在等不及了，跑到楼下，来到爸爸回家的必经之路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79" y="1691587"/>
            <a:ext cx="3673106" cy="3673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28312" y="2108051"/>
            <a:ext cx="5018405" cy="1859548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下面的材料节选自叶圣陶先生为一位中学生修改的作文，读一读，具体说说叶圣陶先生是怎样修改这篇作文的。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484556" y="1600948"/>
            <a:ext cx="3768725" cy="4351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4875130" y="2559987"/>
            <a:ext cx="6521840" cy="2475101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叶圣陶（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1894—1988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），男，原名叶绍钧，字秉臣、圣陶，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1894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28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日生于江苏苏州，现代作家、教育家、文学出版家和社会活动家，有“优秀的语言艺术家”之称。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4604657" y="1066801"/>
            <a:ext cx="2982686" cy="510778"/>
          </a:xfrm>
          <a:prstGeom prst="round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知识链接</a:t>
            </a:r>
          </a:p>
        </p:txBody>
      </p:sp>
      <p:pic>
        <p:nvPicPr>
          <p:cNvPr id="50" name="图片 49" descr="u=665077607,2365503654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9124" y="2013564"/>
            <a:ext cx="2744936" cy="3237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40813" y="2479990"/>
            <a:ext cx="7087573" cy="3052182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(1)改正错别字和使用不当的标点符号。</a:t>
            </a:r>
          </a:p>
          <a:p>
            <a:pPr marL="0" marR="0" lvl="0" indent="4572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(2)把用词不准确的地方改准确。</a:t>
            </a:r>
          </a:p>
          <a:p>
            <a:pPr marL="0" marR="0" lvl="0" indent="4572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(3)把不通顺的句子改通顺。</a:t>
            </a:r>
          </a:p>
          <a:p>
            <a:pPr marL="0" marR="0" lvl="0" indent="4572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(4)增删词句,使语言更规范,意思表达更清楚、完整。</a:t>
            </a:r>
          </a:p>
        </p:txBody>
      </p:sp>
      <p:sp>
        <p:nvSpPr>
          <p:cNvPr id="44" name="圆角矩形 43"/>
          <p:cNvSpPr/>
          <p:nvPr/>
        </p:nvSpPr>
        <p:spPr>
          <a:xfrm>
            <a:off x="4604657" y="1240972"/>
            <a:ext cx="2982686" cy="510778"/>
          </a:xfrm>
          <a:prstGeom prst="round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修改作文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89" y="2872292"/>
            <a:ext cx="2417098" cy="2417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340830" y="3565037"/>
            <a:ext cx="6939468" cy="974690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Dot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609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作文中好几处将“像”写成“象”，叶老先生都一一改正过来。标点符号方面修改也比较多。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340830" y="2555758"/>
            <a:ext cx="6939468" cy="466859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改正错别字和使用不当的标点符号。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4604657" y="1240972"/>
            <a:ext cx="2982686" cy="510778"/>
          </a:xfrm>
          <a:prstGeom prst="round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修改作文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87" y="2702806"/>
            <a:ext cx="2482380" cy="2482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89314" y="3212197"/>
            <a:ext cx="8991600" cy="1436355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Dot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609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把“一张画像”改为“一幅画像”，把“书包”改成“包皮纸”，把“我递给同桌小强看，还不停地给他讲着”，叶老先生将“不停”改为“悄悄”，符合当时正在上课的实际情况。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89314" y="2232446"/>
            <a:ext cx="6062348" cy="513026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把用词不准确的地方改准确。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4393615" y="1205154"/>
            <a:ext cx="2982686" cy="510778"/>
          </a:xfrm>
          <a:prstGeom prst="round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修改作文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5" r="24245"/>
          <a:stretch>
            <a:fillRect/>
          </a:stretch>
        </p:blipFill>
        <p:spPr>
          <a:xfrm>
            <a:off x="575355" y="0"/>
            <a:ext cx="5997277" cy="6858000"/>
          </a:xfrm>
          <a:prstGeom prst="rect">
            <a:avLst/>
          </a:prstGeom>
        </p:spPr>
      </p:pic>
      <p:sp>
        <p:nvSpPr>
          <p:cNvPr id="6" name="文本框 66"/>
          <p:cNvSpPr txBox="1">
            <a:spLocks noChangeArrowheads="1"/>
          </p:cNvSpPr>
          <p:nvPr/>
        </p:nvSpPr>
        <p:spPr bwMode="auto">
          <a:xfrm>
            <a:off x="7404144" y="114975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9" name="矩形 8"/>
          <p:cNvSpPr/>
          <p:nvPr/>
        </p:nvSpPr>
        <p:spPr>
          <a:xfrm flipH="1">
            <a:off x="0" y="6192520"/>
            <a:ext cx="12192000" cy="27863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14006" y="1347253"/>
            <a:ext cx="3519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00B050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defRPr>
            </a:lvl1pPr>
          </a:lstStyle>
          <a:p>
            <a:r>
              <a:rPr lang="zh-CN" altLang="en-US" sz="8800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5" name="文本框 66"/>
          <p:cNvSpPr txBox="1">
            <a:spLocks noChangeArrowheads="1"/>
          </p:cNvSpPr>
          <p:nvPr/>
        </p:nvSpPr>
        <p:spPr bwMode="auto">
          <a:xfrm>
            <a:off x="7404144" y="203333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16" name="文本框 66"/>
          <p:cNvSpPr txBox="1">
            <a:spLocks noChangeArrowheads="1"/>
          </p:cNvSpPr>
          <p:nvPr/>
        </p:nvSpPr>
        <p:spPr bwMode="auto">
          <a:xfrm>
            <a:off x="7404144" y="291691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 </a:t>
            </a:r>
            <a:r>
              <a:rPr lang="zh-CN" alt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17" name="文本框 66"/>
          <p:cNvSpPr txBox="1">
            <a:spLocks noChangeArrowheads="1"/>
          </p:cNvSpPr>
          <p:nvPr/>
        </p:nvSpPr>
        <p:spPr bwMode="auto">
          <a:xfrm>
            <a:off x="7404144" y="380049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日积月累</a:t>
            </a:r>
          </a:p>
        </p:txBody>
      </p:sp>
      <p:sp>
        <p:nvSpPr>
          <p:cNvPr id="18" name="文本框 66"/>
          <p:cNvSpPr txBox="1">
            <a:spLocks noChangeArrowheads="1"/>
          </p:cNvSpPr>
          <p:nvPr/>
        </p:nvSpPr>
        <p:spPr bwMode="auto">
          <a:xfrm>
            <a:off x="7404144" y="468407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05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9" name="矩形 18"/>
          <p:cNvSpPr/>
          <p:nvPr/>
        </p:nvSpPr>
        <p:spPr>
          <a:xfrm>
            <a:off x="3078480" y="2654561"/>
            <a:ext cx="944880" cy="55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62742" y="3072348"/>
            <a:ext cx="9405258" cy="1436355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Dot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609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“我的脸顿时变得通红”和“我的脸顿时臊得通红”两句都不真实，因为自己是看不到自己脸色的变化，应该改为“我的脸顿时一阵热”和“臊得我脸上顿时火辣辣地一阵热”，这就真实可信了。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62742" y="2027283"/>
            <a:ext cx="5107214" cy="466859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把不通顺的句子改通顺。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4604657" y="1110343"/>
            <a:ext cx="2982686" cy="510778"/>
          </a:xfrm>
          <a:prstGeom prst="round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修改作文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604657" y="3427464"/>
            <a:ext cx="6695767" cy="1436355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Dot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609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“还不住地呐喊”是大声喊叫、助威的意思，而画面是不可能出声的，改为“还吐出来几个字”，这样既符合画面的意思，又表示确切。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04657" y="2457545"/>
            <a:ext cx="6695767" cy="466859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把不通顺的句子改通顺。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4604657" y="1151779"/>
            <a:ext cx="2982686" cy="510778"/>
          </a:xfrm>
          <a:prstGeom prst="round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修改作文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057347"/>
            <a:ext cx="3673106" cy="3673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62742" y="3615963"/>
            <a:ext cx="6834123" cy="974690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Dot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609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文中“我被他的兴致勾引起来”这句话没说清楚，应该为“我的兴致被他勾引起来”。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62742" y="2485886"/>
            <a:ext cx="6834123" cy="466859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把不通顺的句子改通顺。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4604657" y="1358257"/>
            <a:ext cx="2982686" cy="510778"/>
          </a:xfrm>
          <a:prstGeom prst="round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修改作文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0" t="11806" r="28569" b="7934"/>
          <a:stretch>
            <a:fillRect/>
          </a:stretch>
        </p:blipFill>
        <p:spPr>
          <a:xfrm>
            <a:off x="8976744" y="1964453"/>
            <a:ext cx="2435436" cy="3250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65825" y="3904890"/>
            <a:ext cx="9860350" cy="974690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Dot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609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把“左边又画了两个少先队员拿着两簇鲜花”改为“靠左边又画了两个少先队员，手里拿着鲜花”，这样长句改为短句，表达更清楚、明白。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65825" y="2480549"/>
            <a:ext cx="9860350" cy="513026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增删词句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使语言更规范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意思表达更清楚、完整。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4604657" y="1569234"/>
            <a:ext cx="2982686" cy="510778"/>
          </a:xfrm>
          <a:prstGeom prst="round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修改作文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43"/>
          <p:cNvSpPr/>
          <p:nvPr/>
        </p:nvSpPr>
        <p:spPr>
          <a:xfrm>
            <a:off x="4604657" y="1135353"/>
            <a:ext cx="2982686" cy="510778"/>
          </a:xfrm>
          <a:prstGeom prst="round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修改作文</a:t>
            </a:r>
          </a:p>
        </p:txBody>
      </p:sp>
      <p:pic>
        <p:nvPicPr>
          <p:cNvPr id="45058" name="Picture 2" descr="https://timgsa.baidu.com/timg?image&amp;quality=80&amp;size=b9999_10000&amp;sec=1580547114519&amp;di=e2b767dbba779aa57acdb4c9cc0a01ef&amp;imgtype=0&amp;src=http%3A%2F%2Fn.sinaimg.cn%2Fcollect%2Fcrawl%2F447%2Fw550h697%2F20180716%2Fwm2z-hfkffak3417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161" y="2129864"/>
            <a:ext cx="3049405" cy="3725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圆角矩形标注 46"/>
          <p:cNvSpPr/>
          <p:nvPr/>
        </p:nvSpPr>
        <p:spPr>
          <a:xfrm>
            <a:off x="4321276" y="2625212"/>
            <a:ext cx="4731283" cy="2344993"/>
          </a:xfrm>
          <a:prstGeom prst="wedgeRoundRectCallout">
            <a:avLst>
              <a:gd name="adj1" fmla="val 56297"/>
              <a:gd name="adj2" fmla="val 18056"/>
              <a:gd name="adj3" fmla="val 166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叶圣陶老先生真是一位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治学严谨认真，平易近人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的语言大师。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0" t="11806" r="28569" b="7934"/>
          <a:stretch>
            <a:fillRect/>
          </a:stretch>
        </p:blipFill>
        <p:spPr>
          <a:xfrm>
            <a:off x="9541258" y="3056708"/>
            <a:ext cx="1977642" cy="2639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505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9"/>
          <p:cNvSpPr txBox="1">
            <a:spLocks noChangeArrowheads="1"/>
          </p:cNvSpPr>
          <p:nvPr/>
        </p:nvSpPr>
        <p:spPr bwMode="auto">
          <a:xfrm>
            <a:off x="3419356" y="1668678"/>
            <a:ext cx="1211394" cy="4001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857772" y="3238992"/>
            <a:ext cx="2032669" cy="461665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语文园地六</a:t>
            </a:r>
          </a:p>
        </p:txBody>
      </p:sp>
      <p:sp>
        <p:nvSpPr>
          <p:cNvPr id="25" name="文本框 16"/>
          <p:cNvSpPr txBox="1">
            <a:spLocks noChangeArrowheads="1"/>
          </p:cNvSpPr>
          <p:nvPr/>
        </p:nvSpPr>
        <p:spPr bwMode="auto">
          <a:xfrm>
            <a:off x="3330659" y="3506236"/>
            <a:ext cx="1624556" cy="4001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23" name="文本框 19"/>
          <p:cNvSpPr txBox="1">
            <a:spLocks noChangeArrowheads="1"/>
          </p:cNvSpPr>
          <p:nvPr/>
        </p:nvSpPr>
        <p:spPr bwMode="auto">
          <a:xfrm>
            <a:off x="5262697" y="4513538"/>
            <a:ext cx="3173136" cy="4001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学会修改作文</a:t>
            </a:r>
          </a:p>
        </p:txBody>
      </p:sp>
      <p:sp>
        <p:nvSpPr>
          <p:cNvPr id="24" name="文本框 16"/>
          <p:cNvSpPr txBox="1">
            <a:spLocks noChangeArrowheads="1"/>
          </p:cNvSpPr>
          <p:nvPr/>
        </p:nvSpPr>
        <p:spPr bwMode="auto">
          <a:xfrm>
            <a:off x="3330659" y="5516860"/>
            <a:ext cx="2140748" cy="4001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"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日积月累</a:t>
            </a:r>
          </a:p>
        </p:txBody>
      </p:sp>
      <p:sp>
        <p:nvSpPr>
          <p:cNvPr id="28" name="左大括号 27"/>
          <p:cNvSpPr/>
          <p:nvPr/>
        </p:nvSpPr>
        <p:spPr>
          <a:xfrm>
            <a:off x="2924563" y="2068126"/>
            <a:ext cx="480053" cy="3739568"/>
          </a:xfrm>
          <a:prstGeom prst="leftBrace">
            <a:avLst>
              <a:gd name="adj1" fmla="val 16439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文本框 16"/>
          <p:cNvSpPr txBox="1">
            <a:spLocks noChangeArrowheads="1"/>
          </p:cNvSpPr>
          <p:nvPr/>
        </p:nvSpPr>
        <p:spPr bwMode="auto">
          <a:xfrm>
            <a:off x="5259977" y="1469586"/>
            <a:ext cx="3249597" cy="707886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遇到困难，根据情况，正确选择</a:t>
            </a:r>
          </a:p>
        </p:txBody>
      </p:sp>
      <p:sp>
        <p:nvSpPr>
          <p:cNvPr id="49" name="文本框 16"/>
          <p:cNvSpPr txBox="1">
            <a:spLocks noChangeArrowheads="1"/>
          </p:cNvSpPr>
          <p:nvPr/>
        </p:nvSpPr>
        <p:spPr bwMode="auto">
          <a:xfrm>
            <a:off x="5249352" y="3687356"/>
            <a:ext cx="3156984" cy="4001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"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体验后写一写</a:t>
            </a:r>
          </a:p>
        </p:txBody>
      </p:sp>
      <p:sp>
        <p:nvSpPr>
          <p:cNvPr id="50" name="文本框 16"/>
          <p:cNvSpPr txBox="1">
            <a:spLocks noChangeArrowheads="1"/>
          </p:cNvSpPr>
          <p:nvPr/>
        </p:nvSpPr>
        <p:spPr bwMode="auto">
          <a:xfrm>
            <a:off x="5269016" y="2910608"/>
            <a:ext cx="3137319" cy="4001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"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古文中的字</a:t>
            </a:r>
          </a:p>
        </p:txBody>
      </p:sp>
      <p:sp>
        <p:nvSpPr>
          <p:cNvPr id="51" name="左大括号 50"/>
          <p:cNvSpPr/>
          <p:nvPr/>
        </p:nvSpPr>
        <p:spPr>
          <a:xfrm>
            <a:off x="4955215" y="3111910"/>
            <a:ext cx="163706" cy="1578077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0" t="11806" r="28569" b="7934"/>
          <a:stretch>
            <a:fillRect/>
          </a:stretch>
        </p:blipFill>
        <p:spPr>
          <a:xfrm>
            <a:off x="8875837" y="2615483"/>
            <a:ext cx="2697210" cy="3599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5" grpId="0" bldLvl="0" animBg="1"/>
      <p:bldP spid="25" grpId="0" bldLvl="0" animBg="1"/>
      <p:bldP spid="23" grpId="0" bldLvl="0" animBg="1"/>
      <p:bldP spid="24" grpId="0" bldLvl="0" animBg="1"/>
      <p:bldP spid="28" grpId="0" bldLvl="0" animBg="1"/>
      <p:bldP spid="48" grpId="0" bldLvl="0" animBg="1"/>
      <p:bldP spid="49" grpId="0" bldLvl="0" animBg="1"/>
      <p:bldP spid="50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0400" y="1929674"/>
            <a:ext cx="10858500" cy="2259658"/>
          </a:xfrm>
          <a:prstGeom prst="rect">
            <a:avLst/>
          </a:prstGeom>
          <a:ln w="12700" cmpd="sng">
            <a:solidFill>
              <a:srgbClr val="0000FF"/>
            </a:solidFill>
            <a:prstDash val="lgDashDot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这堂课我们学习了遇到问题，应该（              ），选择合适的办法。了解了古文中有些字的读音和意思和这个字组词的意思一样，学会利用时间来表达心情，学会（               ）的常用方法，积累了古代人不同（       ）的称谓。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179015" y="2245407"/>
            <a:ext cx="2085794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分析情况</a:t>
            </a:r>
            <a:endParaRPr kumimoji="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844699" y="3030928"/>
            <a:ext cx="2619863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修改文章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932231" y="3791425"/>
            <a:ext cx="1005403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年龄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8" grpId="0"/>
      <p:bldP spid="29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660400" y="1420679"/>
            <a:ext cx="5962469" cy="461665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一、下列说法正确的一组是（           ）。</a:t>
            </a:r>
          </a:p>
        </p:txBody>
      </p:sp>
      <p:sp>
        <p:nvSpPr>
          <p:cNvPr id="47" name="矩形 46"/>
          <p:cNvSpPr/>
          <p:nvPr/>
        </p:nvSpPr>
        <p:spPr>
          <a:xfrm>
            <a:off x="1572989" y="2418380"/>
            <a:ext cx="5554726" cy="513026"/>
          </a:xfrm>
          <a:prstGeom prst="rect">
            <a:avLst/>
          </a:prstGeom>
          <a:ln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“及笄”指男子年满十五岁。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</a:p>
        </p:txBody>
      </p:sp>
      <p:sp>
        <p:nvSpPr>
          <p:cNvPr id="48" name="矩形 47"/>
          <p:cNvSpPr/>
          <p:nvPr/>
        </p:nvSpPr>
        <p:spPr>
          <a:xfrm>
            <a:off x="5117924" y="1420679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571897" y="3439775"/>
            <a:ext cx="5554726" cy="513026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男子三十岁左右的年纪，古人称之为“弱冠”。</a:t>
            </a:r>
          </a:p>
        </p:txBody>
      </p:sp>
      <p:sp>
        <p:nvSpPr>
          <p:cNvPr id="43" name="矩形 42"/>
          <p:cNvSpPr/>
          <p:nvPr/>
        </p:nvSpPr>
        <p:spPr>
          <a:xfrm>
            <a:off x="1565603" y="4592405"/>
            <a:ext cx="5554726" cy="51302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我们遇到问题，要认真分析，选择合适办法。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47" grpId="0" bldLvl="0" animBg="1"/>
      <p:bldP spid="48" grpId="0"/>
      <p:bldP spid="42" grpId="0" animBg="1"/>
      <p:bldP spid="43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/>
          <p:cNvSpPr/>
          <p:nvPr/>
        </p:nvSpPr>
        <p:spPr>
          <a:xfrm>
            <a:off x="721391" y="1537812"/>
            <a:ext cx="7600888" cy="461665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二、将下列搭配恰当的词语用线连起来。</a:t>
            </a:r>
          </a:p>
        </p:txBody>
      </p:sp>
      <p:sp>
        <p:nvSpPr>
          <p:cNvPr id="20" name="矩形 20"/>
          <p:cNvSpPr/>
          <p:nvPr/>
        </p:nvSpPr>
        <p:spPr>
          <a:xfrm>
            <a:off x="4144806" y="2707179"/>
            <a:ext cx="2376264" cy="49096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古稀</a:t>
            </a:r>
          </a:p>
        </p:txBody>
      </p:sp>
      <p:sp>
        <p:nvSpPr>
          <p:cNvPr id="3" name="矩形 2"/>
          <p:cNvSpPr/>
          <p:nvPr/>
        </p:nvSpPr>
        <p:spPr>
          <a:xfrm>
            <a:off x="4144805" y="3441208"/>
            <a:ext cx="2376264" cy="49096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不惑</a:t>
            </a:r>
          </a:p>
        </p:txBody>
      </p:sp>
      <p:sp>
        <p:nvSpPr>
          <p:cNvPr id="4" name="矩形 20"/>
          <p:cNvSpPr/>
          <p:nvPr/>
        </p:nvSpPr>
        <p:spPr>
          <a:xfrm>
            <a:off x="4144806" y="4178603"/>
            <a:ext cx="2376264" cy="49096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而立</a:t>
            </a:r>
          </a:p>
        </p:txBody>
      </p:sp>
      <p:sp>
        <p:nvSpPr>
          <p:cNvPr id="23" name="矩形 20"/>
          <p:cNvSpPr/>
          <p:nvPr/>
        </p:nvSpPr>
        <p:spPr>
          <a:xfrm>
            <a:off x="7357580" y="2707179"/>
            <a:ext cx="1393222" cy="49096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岁</a:t>
            </a:r>
          </a:p>
        </p:txBody>
      </p:sp>
      <p:sp>
        <p:nvSpPr>
          <p:cNvPr id="24" name="矩形 20"/>
          <p:cNvSpPr/>
          <p:nvPr/>
        </p:nvSpPr>
        <p:spPr>
          <a:xfrm>
            <a:off x="7357580" y="3403700"/>
            <a:ext cx="1393222" cy="49096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岁</a:t>
            </a:r>
          </a:p>
        </p:txBody>
      </p:sp>
      <p:sp>
        <p:nvSpPr>
          <p:cNvPr id="25" name="矩形 20"/>
          <p:cNvSpPr/>
          <p:nvPr/>
        </p:nvSpPr>
        <p:spPr>
          <a:xfrm>
            <a:off x="7357580" y="4100220"/>
            <a:ext cx="1393222" cy="49096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岁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4931396" y="2910930"/>
            <a:ext cx="2342709" cy="14159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022137" y="3667998"/>
            <a:ext cx="2160240" cy="7466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003795" y="2914479"/>
            <a:ext cx="2250590" cy="7330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0"/>
          <p:cNvSpPr/>
          <p:nvPr/>
        </p:nvSpPr>
        <p:spPr>
          <a:xfrm>
            <a:off x="4144806" y="4904602"/>
            <a:ext cx="2376264" cy="49096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期颐</a:t>
            </a:r>
          </a:p>
        </p:txBody>
      </p:sp>
      <p:sp>
        <p:nvSpPr>
          <p:cNvPr id="30" name="矩形 20"/>
          <p:cNvSpPr/>
          <p:nvPr/>
        </p:nvSpPr>
        <p:spPr>
          <a:xfrm>
            <a:off x="7357580" y="4936515"/>
            <a:ext cx="1393222" cy="49096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岁</a:t>
            </a: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4913720" y="5149215"/>
            <a:ext cx="2263140" cy="19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3"/>
          <a:stretch>
            <a:fillRect/>
          </a:stretch>
        </p:blipFill>
        <p:spPr>
          <a:xfrm>
            <a:off x="0" y="0"/>
            <a:ext cx="12191998" cy="6858000"/>
          </a:xfrm>
          <a:custGeom>
            <a:avLst/>
            <a:gdLst>
              <a:gd name="connsiteX0" fmla="*/ 0 w 12191998"/>
              <a:gd name="connsiteY0" fmla="*/ 0 h 6858000"/>
              <a:gd name="connsiteX1" fmla="*/ 12191998 w 12191998"/>
              <a:gd name="connsiteY1" fmla="*/ 0 h 6858000"/>
              <a:gd name="connsiteX2" fmla="*/ 12191998 w 12191998"/>
              <a:gd name="connsiteY2" fmla="*/ 6858000 h 6858000"/>
              <a:gd name="connsiteX3" fmla="*/ 0 w 121919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6858000">
                <a:moveTo>
                  <a:pt x="0" y="0"/>
                </a:moveTo>
                <a:lnTo>
                  <a:pt x="12191998" y="0"/>
                </a:lnTo>
                <a:lnTo>
                  <a:pt x="1219199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3429000" y="2128229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感谢观看</a:t>
            </a:r>
            <a:endParaRPr lang="zh-CN" altLang="en-US" sz="9600" dirty="0">
              <a:solidFill>
                <a:schemeClr val="accent2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02584" y="1122912"/>
            <a:ext cx="3386832" cy="73574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40480" y="3775364"/>
            <a:ext cx="4511040" cy="562630"/>
          </a:xfrm>
          <a:prstGeom prst="roundRect">
            <a:avLst>
              <a:gd name="adj" fmla="val 50000"/>
            </a:avLst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1138192" y="3549443"/>
            <a:ext cx="705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400" y="4904999"/>
            <a:ext cx="10858500" cy="974690"/>
          </a:xfrm>
          <a:prstGeom prst="rect">
            <a:avLst/>
          </a:prstGeom>
          <a:solidFill>
            <a:srgbClr val="FFFFFF">
              <a:alpha val="31000"/>
            </a:srgbClr>
          </a:solidFill>
          <a:ln w="12700" cmpd="sng">
            <a:solidFill>
              <a:srgbClr val="010BDB"/>
            </a:solidFill>
            <a:prstDash val="lgDashDot"/>
          </a:ln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同学们,我们已经学习了本单元的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三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篇课文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了解人物的思维过程。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今天,我们一起来学习“语文园地”的内容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94212" name="Picture 4" descr="https://timgsa.baidu.com/timg?image&amp;quality=80&amp;size=b9999_10000&amp;sec=1580536953530&amp;di=76844ea7a5255aa61f08f0ecafa7f01b&amp;imgtype=0&amp;src=http%3A%2F%2Fhiphotos.baidu.com%2Fdahuasoft%2Fpic%2Fitem%2F3845ba516246132643a75b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1421" y="1387485"/>
            <a:ext cx="2590800" cy="2934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4214" name="Picture 6" descr="https://timgsa.baidu.com/timg?image&amp;quality=80&amp;size=b9999_10000&amp;sec=1580537059557&amp;di=9379f5677b6de7cbf8a8627d12049fa2&amp;imgtype=0&amp;src=http%3A%2F%2Fwww.hnstrip.com%2Fuploads%2Fallimg%2F160217%2F1-16021G440563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891" y="1992169"/>
            <a:ext cx="3229897" cy="2167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4216" name="Picture 8" descr="https://timgsa.baidu.com/timg?image&amp;quality=80&amp;size=b9999_10000&amp;sec=1580537133363&amp;di=d3ec012ca77a007c35f5b78b0bd25b6e&amp;imgtype=0&amp;src=http%3A%2F%2F1833.img.pp.sohu.com.cn%2Fimages%2Fblog%2F2009%2F5%2F1%2F10%2F2%2F121a589b803g2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3711" y="1874781"/>
            <a:ext cx="3398787" cy="25650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42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圆角矩形标注 42"/>
          <p:cNvSpPr/>
          <p:nvPr/>
        </p:nvSpPr>
        <p:spPr>
          <a:xfrm>
            <a:off x="3973285" y="2087880"/>
            <a:ext cx="7407680" cy="2190208"/>
          </a:xfrm>
          <a:prstGeom prst="wedgeRoundRectCallout">
            <a:avLst>
              <a:gd name="adj1" fmla="val -61719"/>
              <a:gd name="adj2" fmla="val 32811"/>
              <a:gd name="adj3" fmla="val 166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720725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请同学们回顾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田忌赛马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跳水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两篇课文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想一想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: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每篇课文讲了什么故事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?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推测一下人物当时的思维过程是怎样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?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5" y="2392891"/>
            <a:ext cx="2934109" cy="2772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73235" y="1992645"/>
            <a:ext cx="7545665" cy="143635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学习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《田忌赛马》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时，可以推测孙膑制定计策的思维过程：当时，齐威王每个等级的马都比田忌的强，但是又快不了多少，如果田忌用上、中、下三个等级的马一一对阵，肯定会输。</a:t>
            </a:r>
          </a:p>
        </p:txBody>
      </p:sp>
      <p:pic>
        <p:nvPicPr>
          <p:cNvPr id="2" name="内容占位符 1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993893" y="3826495"/>
            <a:ext cx="2666649" cy="188849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973235" y="4050045"/>
            <a:ext cx="7545665" cy="126746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4000"/>
            </a:schemeClr>
          </a:solidFill>
          <a:ln w="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只有用更换马的出场顺序的方法，田忌才有可能三局两胜，获得整体的胜利。</a:t>
            </a:r>
          </a:p>
        </p:txBody>
      </p:sp>
      <p:pic>
        <p:nvPicPr>
          <p:cNvPr id="46" name="Picture 2" descr="https://timgsa.baidu.com/timg?image&amp;quality=80&amp;size=b9999_10000&amp;sec=1580536821767&amp;di=7f9485576961cb2f8671f8b721cdde91&amp;imgtype=0&amp;src=http%3A%2F%2Flishi.zhuixue.net%2Fuploads%2Fallimg%2F160105%2F1-1601051KQ0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9302" y="1412240"/>
            <a:ext cx="2755830" cy="20167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719830" y="1605280"/>
            <a:ext cx="7737475" cy="189802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学习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《跳水》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时，可以推测船长的思维过程：当时，孩子在高高的横木上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进退两难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随时会一失足而丧失生命。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而海面上风平浪静，水手们都在甲板上，如果让孩子跳进海里，反倒相对安全一些。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719829" y="3898900"/>
            <a:ext cx="7661135" cy="185547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4000"/>
            </a:schemeClr>
          </a:solidFill>
          <a:ln w="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孩子没有勇气往下跳的，船长手里拿着枪，所以用枪逼迫孩子跳下海是最快最安全的办法。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5" y="2392891"/>
            <a:ext cx="2934109" cy="2772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2000567" y="3138805"/>
            <a:ext cx="8190865" cy="126746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4000"/>
            </a:schemeClr>
          </a:solidFill>
          <a:ln w="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《跳水》中,船长在儿子万分危急的情况下,根据具体情况,综合考量,做出让儿子跳水的决定,最后使儿子脱险获救。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2000567" y="4744720"/>
            <a:ext cx="8190865" cy="126746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4000"/>
            </a:schemeClr>
          </a:solidFill>
          <a:ln w="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他们的机智和谋略不由得让人叹服。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2000567" y="1532890"/>
            <a:ext cx="8190865" cy="126746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4000"/>
            </a:schemeClr>
          </a:solidFill>
          <a:ln w="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《田忌赛马》中,孙膑通过仔细观察,发现只要调整马的出场顺序就能转败为胜。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bldLvl="0" animBg="1"/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05524" y="2499226"/>
            <a:ext cx="6138518" cy="1859548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生活中,我们经常遇到一些问题,对于这些问题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思维不同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行动则不同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我们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应该理性思考,具体分析当时的情况,再选择恰当的方法解决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10" y="2071182"/>
            <a:ext cx="3255356" cy="3075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60400" y="2524498"/>
            <a:ext cx="7807325" cy="513026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Dot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善盾之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坚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固           弗能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应 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 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0401" y="1742440"/>
            <a:ext cx="4632362" cy="461665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读一读,你发现了什么?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60400" y="3696073"/>
            <a:ext cx="7807325" cy="513026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"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道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旁李  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道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路             问其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故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缘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故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0400" y="4872728"/>
            <a:ext cx="7868285" cy="513026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"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冀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复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得兔    重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复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守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株待兔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守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候</a:t>
            </a:r>
          </a:p>
        </p:txBody>
      </p:sp>
      <p:sp>
        <p:nvSpPr>
          <p:cNvPr id="6" name="线形标注 1 5"/>
          <p:cNvSpPr/>
          <p:nvPr/>
        </p:nvSpPr>
        <p:spPr>
          <a:xfrm>
            <a:off x="8920442" y="2085422"/>
            <a:ext cx="2493768" cy="2256503"/>
          </a:xfrm>
          <a:prstGeom prst="borderCallout1">
            <a:avLst>
              <a:gd name="adj1" fmla="val 18750"/>
              <a:gd name="adj2" fmla="val -8333"/>
              <a:gd name="adj3" fmla="val 62040"/>
              <a:gd name="adj4" fmla="val -7973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文言文中有些字的意思和这个字组成的词语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读音、意思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相同。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1116</Words>
  <Application>Microsoft Office PowerPoint</Application>
  <PresentationFormat>宽屏</PresentationFormat>
  <Paragraphs>129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Arial</vt:lpstr>
      <vt:lpstr>微软雅黑</vt:lpstr>
      <vt:lpstr>OPPOSans R</vt:lpstr>
      <vt:lpstr>OPPOSans L</vt:lpstr>
      <vt:lpstr>OPPOSans B</vt:lpstr>
      <vt:lpstr>思源黑体 CN Regular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2021-05-12T01:07:54Z</dcterms:created>
  <dcterms:modified xsi:type="dcterms:W3CDTF">2023-01-10T05:40:52Z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4F6F73DF777641A0BE27B099CA533D5B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