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0" r:id="rId2"/>
    <p:sldId id="296" r:id="rId3"/>
    <p:sldId id="293" r:id="rId4"/>
    <p:sldId id="294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7" r:id="rId14"/>
    <p:sldId id="308" r:id="rId15"/>
    <p:sldId id="309" r:id="rId16"/>
    <p:sldId id="311" r:id="rId17"/>
    <p:sldId id="312" r:id="rId18"/>
    <p:sldId id="313" r:id="rId19"/>
    <p:sldId id="314" r:id="rId20"/>
    <p:sldId id="310" r:id="rId21"/>
    <p:sldId id="315" r:id="rId22"/>
    <p:sldId id="317" r:id="rId23"/>
    <p:sldId id="318" r:id="rId24"/>
    <p:sldId id="316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5" autoAdjust="0"/>
    <p:restoredTop sz="93982" autoAdjust="0"/>
  </p:normalViewPr>
  <p:slideViewPr>
    <p:cSldViewPr snapToGrid="0">
      <p:cViewPr>
        <p:scale>
          <a:sx n="100" d="100"/>
          <a:sy n="100" d="100"/>
        </p:scale>
        <p:origin x="-1944" y="-816"/>
      </p:cViewPr>
      <p:guideLst>
        <p:guide orient="horz" pos="1650"/>
        <p:guide pos="29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cs typeface="Times New Roman" panose="02020603050405020304" pitchFamily="18" charset="0"/>
              </a:defRPr>
            </a:lvl1pPr>
          </a:lstStyle>
          <a:p>
            <a:fld id="{7D862F68-E52B-42C8-9E44-88B19E19ECC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ea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ea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ea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cs typeface="Times New Roman" panose="02020603050405020304" pitchFamily="18" charset="0"/>
              </a:defRPr>
            </a:lvl1pPr>
          </a:lstStyle>
          <a:p>
            <a:fld id="{D6CBAD3B-975D-4B66-9613-DBCF2269B8E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Times New Roman" panose="02020603050405020304" pitchFamily="18" charset="0"/>
        <a:cs typeface="Times New Roman" panose="02020603050405020304" pitchFamily="18" charset="0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Times New Roman" panose="02020603050405020304" pitchFamily="18" charset="0"/>
        <a:cs typeface="Times New Roman" panose="02020603050405020304" pitchFamily="18" charset="0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Times New Roman" panose="02020603050405020304" pitchFamily="18" charset="0"/>
        <a:cs typeface="Times New Roman" panose="02020603050405020304" pitchFamily="18" charset="0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Times New Roman" panose="02020603050405020304" pitchFamily="18" charset="0"/>
        <a:cs typeface="Times New Roman" panose="02020603050405020304" pitchFamily="18" charset="0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Times New Roman" panose="02020603050405020304" pitchFamily="18" charset="0"/>
        <a:cs typeface="Times New Roman" panose="02020603050405020304" pitchFamily="18" charset="0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fld id="{2064F173-4652-4CB9-B178-146BD1BE723A}" type="slidenum">
              <a:rPr lang="zh-CN" altLang="en-US">
                <a:ea typeface="微软雅黑" panose="020B0503020204020204" pitchFamily="34" charset="-122"/>
              </a:rPr>
              <a:t>1</a:t>
            </a:fld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0286841-3A0F-4B48-8733-3F5D4645C7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lIns="67500" tIns="35100" rIns="67500" bIns="351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F05E571-76C7-4E9D-B768-CD5E1681AF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19C4E96-84AB-4DF8-8FCD-1C64AA39B9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4ACC16A-D410-4519-89A0-9463E13290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4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87CAAE3-9BAC-400A-A307-01D5DEEF14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5D3AA78-A1FE-4560-9DBD-24AF960356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A0B294C-8089-402D-ABDF-C7057E3A04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lIns="76200" tIns="28575" rIns="57150" bIns="28575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355A28E-D5AE-41CF-9661-C26E95BED1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37C2930-FF14-4A63-A4EB-1ACE4AFF0E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29AB1BC-27CE-4CAC-9848-F7D8F4FF60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EFD9D74-47D9-4702-A33C-335B63B48DB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303AA4C-5222-4277-A316-8CF9EB5328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r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2F36C25-F9D8-46C8-9A37-4CF68EF832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2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6"/>
            </p:custDataLst>
          </p:nvPr>
        </p:nvSpPr>
        <p:spPr bwMode="auto"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7"/>
            </p:custDataLst>
          </p:nvPr>
        </p:nvSpPr>
        <p:spPr bwMode="auto"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5100" rIns="67500" bIns="3510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459581" y="4736307"/>
            <a:ext cx="2024063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3087291" y="4736307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 noProof="1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6657975" y="4736307"/>
            <a:ext cx="2025254" cy="23693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fld id="{EE7E3B36-162B-4141-8797-B1ABCEAF8FDE}" type="slidenum">
              <a:rPr lang="zh-CN" altLang="en-US"/>
              <a:t>‹#›</a:t>
            </a:fld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fontAlgn="base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pitchFamily="2" charset="2"/>
        <a:buChar char=""/>
        <a:tabLst>
          <a:tab pos="1207135" algn="l"/>
          <a:tab pos="1207135" algn="l"/>
          <a:tab pos="1207135" algn="l"/>
          <a:tab pos="1207135" algn="l"/>
        </a:tabLst>
        <a:defRPr sz="11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tabLst>
          <a:tab pos="1207135" algn="l"/>
          <a:tab pos="1207135" algn="l"/>
          <a:tab pos="1207135" algn="l"/>
          <a:tab pos="1207135" algn="l"/>
        </a:tabLst>
        <a:defRPr sz="11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&#30446;&#24405;.ppt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7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dirty="0" smtClean="0">
              <a:ea typeface="Times New Roman" panose="02020603050405020304" pitchFamily="18" charset="0"/>
            </a:endParaRPr>
          </a:p>
        </p:txBody>
      </p:sp>
      <p:sp>
        <p:nvSpPr>
          <p:cNvPr id="15362" name="图片 6"/>
          <p:cNvSpPr>
            <a:spLocks noChangeAspect="1" noChangeArrowheads="1"/>
          </p:cNvSpPr>
          <p:nvPr/>
        </p:nvSpPr>
        <p:spPr bwMode="auto">
          <a:xfrm>
            <a:off x="8470107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>
              <a:cs typeface="Times New Roman" panose="02020603050405020304" pitchFamily="18" charset="0"/>
            </a:endParaRPr>
          </a:p>
        </p:txBody>
      </p:sp>
      <p:grpSp>
        <p:nvGrpSpPr>
          <p:cNvPr id="15363" name="组合 8"/>
          <p:cNvGrpSpPr/>
          <p:nvPr/>
        </p:nvGrpSpPr>
        <p:grpSpPr bwMode="auto">
          <a:xfrm>
            <a:off x="607218" y="993580"/>
            <a:ext cx="7862887" cy="1619055"/>
            <a:chOff x="231328" y="1443754"/>
            <a:chExt cx="8987608" cy="2157259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2878345" y="1443754"/>
              <a:ext cx="3693575" cy="76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en-US" altLang="zh-CN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微软雅黑" panose="020B0503020204020204" pitchFamily="34" charset="-122"/>
                </a:rPr>
                <a:t>Module 7 Great books</a:t>
              </a:r>
            </a:p>
          </p:txBody>
        </p:sp>
        <p:sp>
          <p:nvSpPr>
            <p:cNvPr id="6154" name="TextBox 2"/>
            <p:cNvSpPr txBox="1">
              <a:spLocks noChangeArrowheads="1"/>
            </p:cNvSpPr>
            <p:nvPr/>
          </p:nvSpPr>
          <p:spPr bwMode="auto">
            <a:xfrm>
              <a:off x="231328" y="2463021"/>
              <a:ext cx="8987608" cy="1137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en-US" altLang="zh-CN" sz="33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微软雅黑" panose="020B0503020204020204" pitchFamily="34" charset="-122"/>
                </a:rPr>
                <a:t>Unit 2  It  is  still read and loved.</a:t>
              </a:r>
            </a:p>
          </p:txBody>
        </p:sp>
      </p:grpSp>
      <p:sp>
        <p:nvSpPr>
          <p:cNvPr id="15366" name="图片 2"/>
          <p:cNvSpPr>
            <a:spLocks noChangeAspect="1" noChangeArrowheads="1"/>
          </p:cNvSpPr>
          <p:nvPr/>
        </p:nvSpPr>
        <p:spPr bwMode="auto">
          <a:xfrm>
            <a:off x="6020991" y="775098"/>
            <a:ext cx="3044428" cy="430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115734"/>
            <a:ext cx="914400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210866" y="651272"/>
            <a:ext cx="7391400" cy="8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Clr>
                <a:srgbClr val="0000FF"/>
              </a:buClr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Read the passage again and complete the table with the information about 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The Adventures of Tom Sawyer.</a:t>
            </a:r>
            <a:endParaRPr lang="en-US" altLang="zh-CN" sz="2400" b="1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1426369" y="1762125"/>
          <a:ext cx="5951936" cy="3037758"/>
        </p:xfrm>
        <a:graphic>
          <a:graphicData uri="http://schemas.openxmlformats.org/drawingml/2006/table">
            <a:tbl>
              <a:tblPr/>
              <a:tblGrid>
                <a:gridCol w="194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2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Adventures of Tom Sawyer</a:t>
                      </a: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Your </a:t>
                      </a:r>
                      <a:r>
                        <a:rPr kumimoji="0" lang="en-US" altLang="zh-CN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favourite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book </a:t>
                      </a: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Writer</a:t>
                      </a:r>
                    </a:p>
                  </a:txBody>
                  <a:tcPr marL="68576" marR="68576" marT="34288" marB="3428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Place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where the story is set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Main c</a:t>
                      </a:r>
                      <a:r>
                        <a:rPr kumimoji="0" lang="en-US" altLang="zh-CN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haracters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37" name="Text Box 38"/>
          <p:cNvSpPr txBox="1">
            <a:spLocks noChangeArrowheads="1"/>
          </p:cNvSpPr>
          <p:nvPr/>
        </p:nvSpPr>
        <p:spPr bwMode="auto">
          <a:xfrm>
            <a:off x="3456385" y="2771775"/>
            <a:ext cx="23050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Mark Twain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38" name="Text Box 39"/>
          <p:cNvSpPr txBox="1">
            <a:spLocks noChangeArrowheads="1"/>
          </p:cNvSpPr>
          <p:nvPr/>
        </p:nvSpPr>
        <p:spPr bwMode="auto">
          <a:xfrm>
            <a:off x="3427810" y="3175398"/>
            <a:ext cx="2770584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St. Petersburg, </a:t>
            </a:r>
          </a:p>
          <a:p>
            <a:pPr eaLnBrk="0" hangingPunct="0">
              <a:lnSpc>
                <a:spcPct val="9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Missouri, US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39" name="Text Box 25"/>
          <p:cNvSpPr txBox="1">
            <a:spLocks noChangeArrowheads="1"/>
          </p:cNvSpPr>
          <p:nvPr/>
        </p:nvSpPr>
        <p:spPr bwMode="auto">
          <a:xfrm>
            <a:off x="3324225" y="3904060"/>
            <a:ext cx="2586038" cy="81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Tom Sawyer, Huck Finn, Becky, Aunt Polly, Injun Joe 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/>
      <p:bldP spid="13338" grpId="0"/>
      <p:bldP spid="133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1376363" y="651273"/>
          <a:ext cx="6001941" cy="4335066"/>
        </p:xfrm>
        <a:graphic>
          <a:graphicData uri="http://schemas.openxmlformats.org/drawingml/2006/table">
            <a:tbl>
              <a:tblPr/>
              <a:tblGrid>
                <a:gridCol w="1899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4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Story it 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tells</a:t>
                      </a:r>
                    </a:p>
                  </a:txBody>
                  <a:tcPr marL="68576" marR="68576" marT="34288" marB="3428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Theme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（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主题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）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7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Features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特色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）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Reason for its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greatness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（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伟大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）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3276601" y="901303"/>
            <a:ext cx="2726531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</a:rPr>
              <a:t>Some exciting stories about a boy who has many adventures</a:t>
            </a:r>
            <a:endParaRPr lang="en-US" altLang="zh-CN" sz="15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1" name="Text Box 26"/>
          <p:cNvSpPr txBox="1">
            <a:spLocks noChangeArrowheads="1"/>
          </p:cNvSpPr>
          <p:nvPr/>
        </p:nvSpPr>
        <p:spPr bwMode="auto">
          <a:xfrm>
            <a:off x="3286126" y="1713310"/>
            <a:ext cx="2736056" cy="109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</a:rPr>
              <a:t>People's life in the southern states of America; how young man grow up; how people love each other and how bad people pay for their actions</a:t>
            </a:r>
            <a:endParaRPr lang="en-US" altLang="zh-CN" sz="15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2" name="Text Box 27"/>
          <p:cNvSpPr txBox="1">
            <a:spLocks noChangeArrowheads="1"/>
          </p:cNvSpPr>
          <p:nvPr/>
        </p:nvSpPr>
        <p:spPr bwMode="auto">
          <a:xfrm>
            <a:off x="3358754" y="3334941"/>
            <a:ext cx="2736056" cy="27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</a:rPr>
              <a:t>More an adventure story </a:t>
            </a:r>
            <a:endParaRPr lang="en-US" altLang="zh-CN" sz="15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3319463" y="4132660"/>
            <a:ext cx="2736056" cy="68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</a:rPr>
              <a:t>written in everyday English and the dialogues sound especially real </a:t>
            </a:r>
            <a:endParaRPr lang="en-US" altLang="zh-CN" sz="15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/>
      <p:bldP spid="14361" grpId="0"/>
      <p:bldP spid="14362" grpId="0"/>
      <p:bldP spid="143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1262062" y="578644"/>
            <a:ext cx="67389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Complete the passage with the correct form of the words in the box.</a:t>
            </a:r>
            <a:endParaRPr lang="en-US" altLang="zh-CN" b="1"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068117" y="963216"/>
            <a:ext cx="5212556" cy="54887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 eaLnBrk="0" hangingPunct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dialogue   everyday   neighbour  state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289447" y="1657351"/>
            <a:ext cx="5038725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Set in the (1)_______ of  Missouri, the US, The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</a:rPr>
              <a:t>Adventures of Tom Sawyer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is a lively story full of fun. Tom and his friend Huck have many adventures. My favourite part is when their family and (2)__________ go to church because they think Tom and Huck are dead! The book is also full of wonderful (3)____________. The conversations are written in the (4)_________ English of nineteenth century of Missouri, and sound especially real. It is a truly great book!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664619" y="1649016"/>
            <a:ext cx="109656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state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684860" y="2982516"/>
            <a:ext cx="133469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neighbours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727847" y="3602831"/>
            <a:ext cx="1471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adventures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80360" y="3960019"/>
            <a:ext cx="109656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everyday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6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7444" y="2158603"/>
            <a:ext cx="2549129" cy="189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  <p:bldP spid="153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52525" y="665560"/>
            <a:ext cx="7218760" cy="429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2100" b="1" dirty="0">
                <a:solidFill>
                  <a:srgbClr val="CC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Key sentences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 tells some exciting stories about a boy who has many adventures.   </a:t>
            </a: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它（《汤姆·索亚历险记》）讲述了一个有许多冒险经历的小男孩的一些刺激的故事。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who has many adventure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 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是定语从句，修饰先行词boy。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2. He does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not like people telling him what to do.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他不喜欢人们告诉他做什么。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what to do“疑问词+不定式结构”，在句中作宾语，相当于特殊疑问句作宾语。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We all know what to do. = We all know what we should do.</a:t>
            </a:r>
          </a:p>
        </p:txBody>
      </p:sp>
      <p:sp>
        <p:nvSpPr>
          <p:cNvPr id="28674" name="文本框 2"/>
          <p:cNvSpPr txBox="1">
            <a:spLocks noChangeArrowheads="1"/>
          </p:cNvSpPr>
          <p:nvPr/>
        </p:nvSpPr>
        <p:spPr bwMode="auto">
          <a:xfrm>
            <a:off x="169069" y="838200"/>
            <a:ext cx="22026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</a:rPr>
              <a:t>Key sentences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166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charRg st="166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charRg st="166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217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8">
                                            <p:txEl>
                                              <p:charRg st="217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charRg st="217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235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charRg st="235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charRg st="235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281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charRg st="281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charRg st="281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83482" y="586979"/>
            <a:ext cx="6807994" cy="443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... a bad man called Injun Joe is looking for him. 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 ……一个名叫I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njun Joe的坏人正在寻找他。 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called过去分词作定语。例如，the bridge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built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in 1820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look for 寻找（强调动作）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 My favourite part of the book is when Tom and 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Huck start their adventures on the island ...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书中我最喜欢的部分是汤姆和哈克在岛上开始他们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的探险的时候……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  when .... 是表语从句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891778" y="736998"/>
            <a:ext cx="7529513" cy="426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5. ... they see their family and neighbours coming to their </a:t>
            </a: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funeral in the church.  </a:t>
            </a: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他们看见他们的家人和邻居们正在来教堂参加他们的葬礼。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 see sb. doing sth. “看见某人正在做某事” （正在进行非全过程）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 see sb. do sth. “看见某人做某事”（全过程或经常性的）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 I 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saw him running</a:t>
            </a: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this morning when I walk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past the </a:t>
            </a: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park.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 I often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see him run</a:t>
            </a: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in the morning.</a:t>
            </a:r>
          </a:p>
          <a:p>
            <a:pPr eaLnBrk="0" hangingPunct="0"/>
            <a:endParaRPr lang="zh-CN" altLang="en-US" sz="21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681163" y="2105025"/>
            <a:ext cx="6100762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05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①</a:t>
            </a:r>
            <a:r>
              <a:rPr lang="zh-CN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dead  </a:t>
            </a:r>
            <a:r>
              <a:rPr lang="zh-CN" altLang="en-US" sz="2000" b="1" dirty="0">
                <a:solidFill>
                  <a:srgbClr val="0099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adj.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死的、无生命的</a:t>
            </a:r>
          </a:p>
          <a:p>
            <a:pPr eaLnBrk="0" hangingPunct="0">
              <a:lnSpc>
                <a:spcPct val="105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在句子中可作表语, 表示状态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05000"/>
              </a:lnSpc>
            </a:pPr>
            <a:r>
              <a:rPr lang="zh-CN" altLang="en-US" sz="2000" b="1" dirty="0" smtClean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</a:t>
            </a:r>
            <a:r>
              <a:rPr lang="zh-CN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dead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可以和表示时间段的状语连用。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005013" y="1348979"/>
            <a:ext cx="5211366" cy="488156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FF99CC"/>
            </a:solidFill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zh-CN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dead</a:t>
            </a: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zh-CN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die</a:t>
            </a: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和 </a:t>
            </a:r>
            <a:r>
              <a:rPr lang="zh-CN" altLang="zh-CN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death</a:t>
            </a: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的用法区别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34741" y="3412332"/>
            <a:ext cx="6409134" cy="1300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tree has </a:t>
            </a:r>
            <a:r>
              <a:rPr lang="zh-CN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been dead</a:t>
            </a:r>
            <a:r>
              <a:rPr lang="zh-CN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for ten years.</a:t>
            </a:r>
          </a:p>
          <a:p>
            <a:pPr eaLnBrk="0" hangingPunct="0"/>
            <a:r>
              <a:rPr lang="zh-CN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这棵树死了有十年了。 </a:t>
            </a:r>
            <a:br>
              <a:rPr lang="zh-CN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zh-CN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animals </a:t>
            </a:r>
            <a:r>
              <a:rPr lang="zh-CN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are </a:t>
            </a:r>
            <a:r>
              <a:rPr lang="zh-CN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all </a:t>
            </a:r>
            <a:r>
              <a:rPr lang="zh-CN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dead</a:t>
            </a:r>
            <a:r>
              <a:rPr lang="zh-CN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</a:p>
          <a:p>
            <a:pPr eaLnBrk="0" hangingPunct="0"/>
            <a:r>
              <a:rPr lang="zh-CN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这些动物都是死的。 </a:t>
            </a:r>
          </a:p>
        </p:txBody>
      </p:sp>
      <p:sp>
        <p:nvSpPr>
          <p:cNvPr id="31748" name="文本框 1"/>
          <p:cNvSpPr txBox="1">
            <a:spLocks noChangeArrowheads="1"/>
          </p:cNvSpPr>
          <p:nvPr/>
        </p:nvSpPr>
        <p:spPr bwMode="auto">
          <a:xfrm>
            <a:off x="2955131" y="688181"/>
            <a:ext cx="3835004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Language points</a:t>
            </a:r>
          </a:p>
        </p:txBody>
      </p:sp>
      <p:sp>
        <p:nvSpPr>
          <p:cNvPr id="31749" name="文本框 5"/>
          <p:cNvSpPr txBox="1">
            <a:spLocks noChangeArrowheads="1"/>
          </p:cNvSpPr>
          <p:nvPr/>
        </p:nvSpPr>
        <p:spPr bwMode="auto">
          <a:xfrm>
            <a:off x="169069" y="838200"/>
            <a:ext cx="1464469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Language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animBg="1"/>
      <p:bldP spid="235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351360" y="1460897"/>
            <a:ext cx="612219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My grandpa </a:t>
            </a:r>
            <a:r>
              <a:rPr lang="zh-CN" altLang="zh-CN" sz="21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died </a:t>
            </a: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two years ago.</a:t>
            </a:r>
          </a:p>
          <a:p>
            <a:pPr eaLnBrk="0" hangingPunct="0">
              <a:lnSpc>
                <a:spcPct val="95000"/>
              </a:lnSpc>
            </a:pP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我爷爷两年前去世了。 </a:t>
            </a:r>
            <a:b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young trees </a:t>
            </a:r>
            <a:r>
              <a:rPr lang="zh-CN" altLang="zh-CN" sz="21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died</a:t>
            </a: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 few days ago. </a:t>
            </a:r>
          </a:p>
          <a:p>
            <a:pPr eaLnBrk="0" hangingPunct="0">
              <a:lnSpc>
                <a:spcPct val="95000"/>
              </a:lnSpc>
            </a:pP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这些小树几天前死了。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351360" y="3340894"/>
            <a:ext cx="6329363" cy="129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memorial hall was built one year after his </a:t>
            </a:r>
            <a:r>
              <a:rPr lang="zh-CN" altLang="zh-CN" sz="21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death</a:t>
            </a: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b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他死后一年，纪念馆建成了。 </a:t>
            </a:r>
            <a:b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His </a:t>
            </a:r>
            <a:r>
              <a:rPr lang="zh-CN" altLang="zh-CN" sz="21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death</a:t>
            </a: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is a great loss to us.</a:t>
            </a:r>
          </a:p>
          <a:p>
            <a:pPr eaLnBrk="0" hangingPunct="0">
              <a:lnSpc>
                <a:spcPct val="95000"/>
              </a:lnSpc>
            </a:pP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他的死是我们的巨大损失。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351360" y="2949179"/>
            <a:ext cx="3826669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③</a:t>
            </a:r>
            <a:r>
              <a:rPr lang="zh-CN" altLang="en-US" sz="21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death  </a:t>
            </a:r>
            <a:r>
              <a:rPr lang="zh-CN" altLang="en-US" sz="2100" b="1" dirty="0">
                <a:solidFill>
                  <a:srgbClr val="0099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100" b="1" dirty="0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死, 死亡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351360" y="804863"/>
            <a:ext cx="7542609" cy="68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②</a:t>
            </a:r>
            <a:r>
              <a:rPr lang="zh-CN" altLang="en-US" sz="21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die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2100" b="1" dirty="0">
                <a:solidFill>
                  <a:srgbClr val="0099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v.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2100" b="1" dirty="0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死、死亡</a:t>
            </a:r>
          </a:p>
          <a:p>
            <a:pPr eaLnBrk="0" hangingPunct="0">
              <a:lnSpc>
                <a:spcPct val="95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是一个瞬间动词, 不能和表示时间段的状语连用。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  <p:bldP spid="245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12044" y="860822"/>
            <a:ext cx="7208044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1. Everyone </a:t>
            </a:r>
            <a:r>
              <a:rPr lang="zh-CN" altLang="zh-CN" sz="27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 surprised to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see him but they</a:t>
            </a: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'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re also pleased to see him alive. 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所有人看见他都很</a:t>
            </a:r>
            <a:r>
              <a:rPr lang="zh-CN" altLang="zh-CN" sz="27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惊讶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, 但大家还是很高兴看到他还活着。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63291" y="2995613"/>
            <a:ext cx="6305550" cy="130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surprised to do sth.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惊奇地做某事</a:t>
            </a:r>
          </a:p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surprised at sth.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对某事感到惊讶</a:t>
            </a:r>
          </a:p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one</a:t>
            </a:r>
            <a:r>
              <a:rPr lang="en-US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'</a:t>
            </a:r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 surprise      </a:t>
            </a:r>
            <a:r>
              <a:rPr lang="en-US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使某人惊奇的是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422798" y="1951435"/>
            <a:ext cx="6265069" cy="302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pleased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2400" b="1">
                <a:solidFill>
                  <a:srgbClr val="0099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adj.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高兴的, 喜欢的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①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pleased to do sth.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高兴地做某事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(其中</a:t>
            </a: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是不定式符号)</a:t>
            </a:r>
          </a:p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②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pleased </a:t>
            </a: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with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+ sb./sth.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24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对……满意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 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am very pleased</a:t>
            </a: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to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be able to help you. 我很高兴能帮上你的忙。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The teacher 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 pleased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with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you. 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老师对你很满意。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23988" y="676275"/>
            <a:ext cx="6506766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2. …but they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'</a:t>
            </a: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also </a:t>
            </a: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pleased to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see him alive. </a:t>
            </a:r>
          </a:p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……, 但大家还是很高兴看到他还活着。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w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952500"/>
            <a:ext cx="2937272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media20001127735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51310"/>
            <a:ext cx="2969419" cy="367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08348" y="763191"/>
            <a:ext cx="1182290" cy="37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 eaLnBrk="0" hangingPunct="0"/>
            <a:r>
              <a:rPr lang="zh-CN" altLang="zh-CN" b="1" dirty="0">
                <a:latin typeface="Times New Roman" panose="02020603050405020304" pitchFamily="18" charset="0"/>
              </a:rPr>
              <a:t>Warming up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494235" y="4629150"/>
            <a:ext cx="62103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zh-CN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is a famous writer</a:t>
            </a:r>
            <a:r>
              <a:rPr lang="zh-CN" altLang="zh-CN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Mark Twain.</a:t>
            </a:r>
            <a:endParaRPr lang="zh-CN" altLang="zh-CN" sz="27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854179" y="564356"/>
            <a:ext cx="4158853" cy="1614488"/>
          </a:xfrm>
          <a:prstGeom prst="cloudCallout">
            <a:avLst>
              <a:gd name="adj1" fmla="val -48625"/>
              <a:gd name="adj2" fmla="val 127847"/>
            </a:avLst>
          </a:prstGeom>
          <a:solidFill>
            <a:srgbClr val="CCFFFF"/>
          </a:solidFill>
          <a:ln w="9525">
            <a:solidFill>
              <a:srgbClr val="009900"/>
            </a:solidFill>
            <a:round/>
          </a:ln>
        </p:spPr>
        <p:txBody>
          <a:bodyPr lIns="68580" tIns="34290" rIns="68580" bIns="34290"/>
          <a:lstStyle/>
          <a:p>
            <a:pPr algn="ctr" eaLnBrk="0" hangingPunct="0"/>
            <a:r>
              <a:rPr lang="zh-CN" altLang="zh-CN" sz="2700" b="1" dirty="0"/>
              <a:t>Do you know about his works?</a:t>
            </a:r>
            <a:endParaRPr lang="zh-CN" altLang="zh-CN" sz="27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idx="1"/>
          </p:nvPr>
        </p:nvSpPr>
        <p:spPr>
          <a:xfrm>
            <a:off x="1232298" y="1700213"/>
            <a:ext cx="7284244" cy="2788444"/>
          </a:xfrm>
        </p:spPr>
        <p:txBody>
          <a:bodyPr>
            <a:normAutofit fontScale="57500" lnSpcReduction="10000"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sz="2700" b="1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dead  </a:t>
            </a:r>
            <a:r>
              <a:rPr altLang="zh-CN" sz="2700" b="1">
                <a:solidFill>
                  <a:srgbClr val="0099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adj.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sz="2700" b="1">
                <a:latin typeface="Times New Roman" panose="02020603050405020304" pitchFamily="18" charset="0"/>
                <a:sym typeface="Calibri" panose="020F0502020204030204" pitchFamily="34" charset="0"/>
              </a:rPr>
              <a:t>①</a:t>
            </a:r>
            <a:r>
              <a:rPr altLang="zh-CN" sz="2700" b="1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死的, 枯的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sz="2700" b="1">
                <a:latin typeface="Times New Roman" panose="02020603050405020304" pitchFamily="18" charset="0"/>
                <a:sym typeface="Calibri" panose="020F0502020204030204" pitchFamily="34" charset="0"/>
              </a:rPr>
              <a:t>②</a:t>
            </a:r>
            <a:r>
              <a:rPr altLang="zh-CN" sz="2700" b="1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无效的, 失效的</a:t>
            </a:r>
            <a:endParaRPr altLang="zh-CN" sz="2700" b="1"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sz="2700" b="1">
                <a:latin typeface="Times New Roman" panose="02020603050405020304" pitchFamily="18" charset="0"/>
                <a:sym typeface="Calibri" panose="020F0502020204030204" pitchFamily="34" charset="0"/>
              </a:rPr>
              <a:t>It is a </a:t>
            </a:r>
            <a:r>
              <a:rPr altLang="zh-CN" sz="2700" b="1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dead</a:t>
            </a:r>
            <a:r>
              <a:rPr altLang="zh-CN" sz="2700" b="1">
                <a:latin typeface="Times New Roman" panose="02020603050405020304" pitchFamily="18" charset="0"/>
                <a:sym typeface="Calibri" panose="020F0502020204030204" pitchFamily="34" charset="0"/>
              </a:rPr>
              <a:t> volcano.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sz="2700" b="1">
                <a:latin typeface="Times New Roman" panose="02020603050405020304" pitchFamily="18" charset="0"/>
                <a:sym typeface="Calibri" panose="020F0502020204030204" pitchFamily="34" charset="0"/>
              </a:rPr>
              <a:t>那是座死火山。</a:t>
            </a:r>
            <a:endParaRPr altLang="zh-CN" sz="2700" b="1">
              <a:solidFill>
                <a:srgbClr val="0000FF"/>
              </a:solidFill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sz="2700" b="1">
                <a:latin typeface="Times New Roman" panose="02020603050405020304" pitchFamily="18" charset="0"/>
                <a:sym typeface="Calibri" panose="020F0502020204030204" pitchFamily="34" charset="0"/>
              </a:rPr>
              <a:t>Our radio receiver went </a:t>
            </a:r>
            <a:r>
              <a:rPr altLang="zh-CN" sz="2700" b="1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dead</a:t>
            </a:r>
            <a:r>
              <a:rPr altLang="zh-CN" sz="2700" b="1">
                <a:latin typeface="Times New Roman" panose="02020603050405020304" pitchFamily="18" charset="0"/>
                <a:sym typeface="Calibri" panose="020F0502020204030204" pitchFamily="34" charset="0"/>
              </a:rPr>
              <a:t>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sz="2700" b="1">
                <a:latin typeface="Times New Roman" panose="02020603050405020304" pitchFamily="18" charset="0"/>
                <a:sym typeface="Calibri" panose="020F0502020204030204" pitchFamily="34" charset="0"/>
              </a:rPr>
              <a:t>我们的无线电接收机失灵了。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91803" y="11907"/>
            <a:ext cx="6596063" cy="173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3. …when everyone thinks Tom is </a:t>
            </a:r>
            <a:r>
              <a:rPr lang="zh-CN" altLang="zh-CN" sz="27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dead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, he decided to go to his own funeral.</a:t>
            </a:r>
          </a:p>
          <a:p>
            <a:pPr eaLnBrk="0" hangingPunct="0"/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……当所有的人都认为汤姆死了, 他却决定参加自己的葬礼。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  <p:bldP spid="225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939404" y="379810"/>
            <a:ext cx="7259240" cy="4872038"/>
          </a:xfrm>
        </p:spPr>
        <p:txBody>
          <a:bodyPr/>
          <a:lstStyle/>
          <a:p>
            <a:pPr marL="0" indent="0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4. Everyone is surprised to see him but they</a:t>
            </a:r>
            <a:r>
              <a:rPr lang="en-US"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'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re also pleased to see him </a:t>
            </a: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alive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.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所有人看见他都很惊讶, 但大家还是很高兴看到他还活着。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alive   </a:t>
            </a:r>
            <a:r>
              <a:rPr altLang="zh-CN" b="1" smtClean="0">
                <a:solidFill>
                  <a:srgbClr val="0099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adj.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①</a:t>
            </a:r>
            <a:r>
              <a:rPr altLang="zh-CN" b="1" smtClean="0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活着的; 现存的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②</a:t>
            </a:r>
            <a:r>
              <a:rPr altLang="zh-CN" b="1" smtClean="0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有活力的, 有生气的, 活跃的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We don</a:t>
            </a:r>
            <a:r>
              <a:rPr lang="en-US"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'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t know whether he</a:t>
            </a:r>
            <a:r>
              <a:rPr lang="en-US"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'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s </a:t>
            </a: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alive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or dead. 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我们不知道他是死是活。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She came </a:t>
            </a: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alive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as she talked about her job.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谈到她的工作精神就来了。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344216" y="370285"/>
            <a:ext cx="7429500" cy="4157663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5. The themes of the story are to do with…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小说的主题和……相关。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theme  </a:t>
            </a:r>
            <a:r>
              <a:rPr altLang="zh-CN" b="1" smtClean="0">
                <a:solidFill>
                  <a:srgbClr val="0099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n.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①</a:t>
            </a:r>
            <a:r>
              <a:rPr altLang="zh-CN" b="1" smtClean="0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论题, 话题, 题目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②</a:t>
            </a:r>
            <a:r>
              <a:rPr altLang="zh-CN" b="1" smtClean="0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主题, 主题思想; 题材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The main </a:t>
            </a: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theme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of discussion was press 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censorship.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讨论的主题是新闻审查制度。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The </a:t>
            </a: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theme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of the poem is love and peace.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这首诗的主题是爱与和平。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213248" y="2333626"/>
            <a:ext cx="5968603" cy="2917031"/>
          </a:xfrm>
        </p:spPr>
        <p:txBody>
          <a:bodyPr/>
          <a:lstStyle/>
          <a:p>
            <a:pPr marL="457200" indent="-457200" fontAlgn="base">
              <a:lnSpc>
                <a:spcPct val="10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grow up</a:t>
            </a:r>
          </a:p>
          <a:p>
            <a:pPr marL="457200" indent="-457200" fontAlgn="base">
              <a:lnSpc>
                <a:spcPct val="10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①</a:t>
            </a:r>
            <a:r>
              <a:rPr altLang="zh-CN" b="1" smtClean="0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成长</a:t>
            </a:r>
          </a:p>
          <a:p>
            <a:pPr marL="457200" indent="-457200" fontAlgn="base">
              <a:lnSpc>
                <a:spcPct val="10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②</a:t>
            </a:r>
            <a:r>
              <a:rPr altLang="zh-CN" b="1" smtClean="0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逐渐形成</a:t>
            </a:r>
          </a:p>
          <a:p>
            <a:pPr marL="457200" indent="-457200" fontAlgn="base">
              <a:lnSpc>
                <a:spcPct val="10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The boys </a:t>
            </a: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grew up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.</a:t>
            </a:r>
          </a:p>
          <a:p>
            <a:pPr marL="457200" indent="-457200" fontAlgn="base">
              <a:lnSpc>
                <a:spcPct val="10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孩子们长大了。</a:t>
            </a:r>
            <a:endParaRPr altLang="zh-CN" b="1" smtClean="0">
              <a:solidFill>
                <a:srgbClr val="0000FF"/>
              </a:solidFill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 marL="457200" indent="-457200" fontAlgn="base">
              <a:lnSpc>
                <a:spcPct val="10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A warm friendship </a:t>
            </a:r>
            <a:r>
              <a:rPr altLang="zh-CN" b="1" smtClean="0">
                <a:solidFill>
                  <a:srgbClr val="FF33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grew up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between</a:t>
            </a:r>
          </a:p>
          <a:p>
            <a:pPr marL="457200" indent="-457200" fontAlgn="base">
              <a:lnSpc>
                <a:spcPct val="10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the two men.</a:t>
            </a:r>
          </a:p>
          <a:p>
            <a:pPr marL="457200" indent="-457200" fontAlgn="base">
              <a:lnSpc>
                <a:spcPct val="100000"/>
              </a:lnSpc>
              <a:spcBef>
                <a:spcPct val="0"/>
              </a:spcBef>
              <a:buNone/>
            </a:pPr>
            <a:r>
              <a:rPr altLang="zh-CN" b="1" smtClean="0">
                <a:solidFill>
                  <a:srgbClr val="0000FF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  </a:t>
            </a:r>
            <a:r>
              <a:rPr altLang="zh-CN" b="1" smtClean="0">
                <a:solidFill>
                  <a:srgbClr val="595959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两人逐渐产生了友情。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64457" y="626269"/>
            <a:ext cx="696634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6. The themes of the story are to do with children </a:t>
            </a:r>
            <a:r>
              <a:rPr lang="zh-CN" altLang="zh-CN" sz="21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growing up</a:t>
            </a:r>
            <a:r>
              <a:rPr lang="zh-CN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and becoming more serious.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小说的主题和孩子们的成长以及变得更加成熟稳重相关。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94210" y="701279"/>
            <a:ext cx="6719888" cy="433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7. It tells how young peolpe grow  ... 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它讲述了年轻人如何成长……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how young people grow 特殊疑问句作宾语从句，其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 结构：疑问词how + 陈述语序。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  Could you tell me 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how I can get to</a:t>
            </a: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the post office?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8. ... it is thought to be one of the great</a:t>
            </a: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est American  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  stories.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  ……它被认为是美国最经典的故事之一。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it is thought to be ... 被认为是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It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'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s though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t to be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very rude to leave without saying 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  anything.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2"/>
          <p:cNvSpPr txBox="1">
            <a:spLocks noChangeArrowheads="1"/>
          </p:cNvSpPr>
          <p:nvPr/>
        </p:nvSpPr>
        <p:spPr bwMode="auto">
          <a:xfrm>
            <a:off x="1601391" y="2409825"/>
            <a:ext cx="5940028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He was so proud of his son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'</a:t>
            </a: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 good _________ (行为).</a:t>
            </a:r>
          </a:p>
          <a:p>
            <a:pPr eaLnBrk="0" hangingPunct="0"/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Every student has the ________ (自由) of speech in our school. </a:t>
            </a:r>
          </a:p>
        </p:txBody>
      </p:sp>
      <p:sp>
        <p:nvSpPr>
          <p:cNvPr id="40962" name="Rectangle 5"/>
          <p:cNvSpPr>
            <a:spLocks noChangeArrowheads="1"/>
          </p:cNvSpPr>
          <p:nvPr/>
        </p:nvSpPr>
        <p:spPr bwMode="auto">
          <a:xfrm>
            <a:off x="1547813" y="1524000"/>
            <a:ext cx="664368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zh-CN" altLang="zh-CN" sz="2400" b="1" dirty="0">
                <a:solidFill>
                  <a:srgbClr val="99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一、根据句意及汉语提示, 写出相应的单词。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355431" y="3287316"/>
            <a:ext cx="1782366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freedom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439466" y="2821781"/>
            <a:ext cx="1999059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700" b="1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behaviour</a:t>
            </a:r>
          </a:p>
        </p:txBody>
      </p:sp>
      <p:sp>
        <p:nvSpPr>
          <p:cNvPr id="40965" name="文本框 8"/>
          <p:cNvSpPr txBox="1">
            <a:spLocks noChangeArrowheads="1"/>
          </p:cNvSpPr>
          <p:nvPr/>
        </p:nvSpPr>
        <p:spPr bwMode="auto">
          <a:xfrm>
            <a:off x="169069" y="838200"/>
            <a:ext cx="226992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Consolidation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503635" y="926307"/>
            <a:ext cx="835104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3. They found some interesting _____ (洞穴), and then they took some beautiful photos there.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4. You told me so much, but I still can</a:t>
            </a: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'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t understand what your article</a:t>
            </a: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'</a:t>
            </a: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s ______ (主题) is.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5. It is said that the rich man has put his ________ (宝藏) onto a secret island.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982766" y="1048941"/>
            <a:ext cx="1512094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/>
              <a:t> </a:t>
            </a:r>
            <a:r>
              <a:rPr lang="zh-CN" altLang="zh-CN" sz="2700" b="1">
                <a:solidFill>
                  <a:srgbClr val="FF3300"/>
                </a:solidFill>
              </a:rPr>
              <a:t>caves</a:t>
            </a:r>
            <a:endParaRPr lang="zh-CN" altLang="zh-CN" sz="2700" b="1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167063" y="2830116"/>
            <a:ext cx="1512094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/>
              <a:t>  </a:t>
            </a:r>
            <a:r>
              <a:rPr lang="zh-CN" altLang="zh-CN" sz="2700" b="1">
                <a:solidFill>
                  <a:srgbClr val="FF3300"/>
                </a:solidFill>
              </a:rPr>
              <a:t>theme</a:t>
            </a:r>
            <a:endParaRPr lang="zh-CN" altLang="zh-CN" sz="2700" b="1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6494860" y="3437335"/>
            <a:ext cx="17811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FF3300"/>
                </a:solidFill>
              </a:rPr>
              <a:t>treasure</a:t>
            </a:r>
            <a:r>
              <a:rPr lang="zh-CN" altLang="zh-CN" sz="2700" b="1"/>
              <a:t> </a:t>
            </a:r>
            <a:endParaRPr lang="zh-CN" altLang="zh-CN" sz="2700" b="1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  <p:bldP spid="399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1106091" y="822723"/>
            <a:ext cx="7304484" cy="426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marL="342900" indent="-342900" eaLnBrk="0" hangingPunct="0">
              <a:lnSpc>
                <a:spcPct val="110000"/>
              </a:lnSpc>
            </a:pPr>
            <a:r>
              <a:rPr lang="zh-CN" altLang="en-US" sz="2700" b="1">
                <a:solidFill>
                  <a:srgbClr val="99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二、句型转换(每空一词)。</a:t>
            </a:r>
          </a:p>
          <a:p>
            <a:pPr marL="342900" indent="-342900" eaLnBrk="0" hangingPunct="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zh-CN" altLang="en-US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Lily cleans her bedroom every day. </a:t>
            </a:r>
          </a:p>
          <a:p>
            <a:pPr marL="342900" indent="-342900" eaLnBrk="0" hangingPunct="0">
              <a:lnSpc>
                <a:spcPct val="150000"/>
              </a:lnSpc>
            </a:pPr>
            <a:r>
              <a:rPr lang="zh-CN" altLang="en-US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(改为被动语态)</a:t>
            </a:r>
          </a:p>
          <a:p>
            <a:pPr marL="342900" indent="-342900" eaLnBrk="0" hangingPunct="0">
              <a:lnSpc>
                <a:spcPct val="150000"/>
              </a:lnSpc>
            </a:pPr>
            <a:r>
              <a:rPr lang="zh-CN" altLang="en-US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Her bedroom __ ______ by Lily every day. </a:t>
            </a:r>
          </a:p>
          <a:p>
            <a:pPr marL="342900" indent="-342900" eaLnBrk="0" hangingPunct="0">
              <a:lnSpc>
                <a:spcPct val="150000"/>
              </a:lnSpc>
            </a:pPr>
            <a:r>
              <a:rPr lang="zh-CN" altLang="en-US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2. When I saw her in the street, I was surprised. (改为同义句)</a:t>
            </a:r>
          </a:p>
          <a:p>
            <a:pPr marL="342900" indent="-342900" eaLnBrk="0" hangingPunct="0">
              <a:lnSpc>
                <a:spcPct val="150000"/>
              </a:lnSpc>
            </a:pPr>
            <a:r>
              <a:rPr lang="zh-CN" altLang="en-US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 I was surprised __ ___   her in the street. 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212306" y="2715816"/>
            <a:ext cx="1944291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 cleaned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752851" y="4471987"/>
            <a:ext cx="140374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see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1150144" y="500062"/>
            <a:ext cx="823912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3. My favourite book is </a:t>
            </a:r>
            <a:r>
              <a:rPr lang="zh-CN" altLang="zh-CN" sz="2400" b="1" i="1" u="sng">
                <a:latin typeface="Times New Roman" panose="02020603050405020304" pitchFamily="18" charset="0"/>
                <a:ea typeface="微软雅黑" panose="020B0503020204020204" pitchFamily="34" charset="-122"/>
              </a:rPr>
              <a:t>The Adventures of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400" b="1" i="1" u="sng">
                <a:latin typeface="Times New Roman" panose="02020603050405020304" pitchFamily="18" charset="0"/>
                <a:ea typeface="微软雅黑" panose="020B0503020204020204" pitchFamily="34" charset="-122"/>
              </a:rPr>
              <a:t>Tom Sawyer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 (对划线部分提问)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______ _____ is your favourite?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4. Wang Li lost her way in the new city.   (改为同义句)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Wang Li ___ ___ in the new city.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5. The old man has been dead for ten years.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(改为同义句)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The old man ____ ten years ____. 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365647" y="1694260"/>
            <a:ext cx="173829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Which book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659857" y="2811066"/>
            <a:ext cx="146566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got lost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019426" y="4443413"/>
            <a:ext cx="434578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died                   ago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  <p:bldP spid="4198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1628775" y="1128712"/>
            <a:ext cx="6190060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marL="342900" indent="-342900" eaLnBrk="0" hangingPunct="0">
              <a:lnSpc>
                <a:spcPct val="135000"/>
              </a:lnSpc>
              <a:tabLst>
                <a:tab pos="171450" algn="l"/>
              </a:tabLst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1. 我们的客座作家 ________________</a:t>
            </a:r>
          </a:p>
          <a:p>
            <a:pPr marL="342900" indent="-342900" eaLnBrk="0" hangingPunct="0">
              <a:lnSpc>
                <a:spcPct val="135000"/>
              </a:lnSpc>
              <a:tabLst>
                <a:tab pos="171450" algn="l"/>
              </a:tabLst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2. 和某人住在一起 ________________</a:t>
            </a:r>
          </a:p>
          <a:p>
            <a:pPr marL="342900" indent="-342900" eaLnBrk="0" hangingPunct="0">
              <a:lnSpc>
                <a:spcPct val="135000"/>
              </a:lnSpc>
              <a:tabLst>
                <a:tab pos="171450" algn="l"/>
              </a:tabLst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3. 在安静的街上 __________________</a:t>
            </a:r>
          </a:p>
          <a:p>
            <a:pPr marL="342900" indent="-342900" eaLnBrk="0" hangingPunct="0">
              <a:lnSpc>
                <a:spcPct val="135000"/>
              </a:lnSpc>
              <a:tabLst>
                <a:tab pos="171450" algn="l"/>
              </a:tabLst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4. 故事的主题 ____________________</a:t>
            </a:r>
          </a:p>
          <a:p>
            <a:pPr marL="342900" indent="-342900" eaLnBrk="0" hangingPunct="0">
              <a:lnSpc>
                <a:spcPct val="135000"/>
              </a:lnSpc>
              <a:tabLst>
                <a:tab pos="171450" algn="l"/>
              </a:tabLst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5. 一个活泼聪明的小男孩</a:t>
            </a:r>
          </a:p>
          <a:p>
            <a:pPr marL="342900" indent="-342900" eaLnBrk="0" hangingPunct="0">
              <a:lnSpc>
                <a:spcPct val="135000"/>
              </a:lnSpc>
              <a:tabLst>
                <a:tab pos="171450" algn="l"/>
              </a:tabLst>
            </a:pPr>
            <a:r>
              <a:rPr lang="zh-CN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__________________________</a:t>
            </a:r>
          </a:p>
        </p:txBody>
      </p:sp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656160" y="573881"/>
            <a:ext cx="3132534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700" b="1">
                <a:solidFill>
                  <a:srgbClr val="99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三、汉译英。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463654" y="1113235"/>
            <a:ext cx="2912269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our guest writer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463654" y="1658541"/>
            <a:ext cx="2426494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live with sb.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139804" y="2247900"/>
            <a:ext cx="3240881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the quiet street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819525" y="2787254"/>
            <a:ext cx="4376738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themes of the story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2031207" y="3868341"/>
            <a:ext cx="513278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0000FE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 lively and clever young boy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  <p:bldP spid="43015" grpId="0"/>
      <p:bldP spid="430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496992" y="1004887"/>
            <a:ext cx="259199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adventure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get into trouble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run away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escape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cave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dead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for a time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neighbour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funeral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surprised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3098007" y="471487"/>
            <a:ext cx="280749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 anchor="ctr"/>
          <a:lstStyle/>
          <a:p>
            <a:pPr algn="ctr" defTabSz="684530" eaLnBrk="0" hangingPunct="0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New words</a:t>
            </a:r>
            <a:endParaRPr lang="en-US" altLang="zh-CN" sz="3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1729979" y="1054894"/>
            <a:ext cx="2740819" cy="38552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/>
          <a:lstStyle/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冒险（经历）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遇上麻烦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逃走；逃跑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逃离；逃脱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洞穴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死的；去世的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一小段时间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邻居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葬礼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惊奇的；惊讶的</a:t>
            </a:r>
          </a:p>
        </p:txBody>
      </p:sp>
      <p:pic>
        <p:nvPicPr>
          <p:cNvPr id="18436" name="Picture 5" descr="105304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1079" y="1016794"/>
            <a:ext cx="67508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文本框 5"/>
          <p:cNvSpPr txBox="1">
            <a:spLocks noChangeArrowheads="1"/>
          </p:cNvSpPr>
          <p:nvPr/>
        </p:nvSpPr>
        <p:spPr bwMode="auto">
          <a:xfrm>
            <a:off x="169069" y="838200"/>
            <a:ext cx="146446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latin typeface="Times New Roman" panose="02020603050405020304" pitchFamily="18" charset="0"/>
              </a:rPr>
              <a:t>Vocabulary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345406" y="823913"/>
            <a:ext cx="5416154" cy="334566"/>
          </a:xfrm>
        </p:spPr>
        <p:txBody>
          <a:bodyPr anchor="t">
            <a:normAutofit fontScale="90000"/>
          </a:bodyPr>
          <a:lstStyle/>
          <a:p>
            <a:pPr fontAlgn="base"/>
            <a:r>
              <a:rPr sz="2100">
                <a:solidFill>
                  <a:srgbClr val="CC00FF"/>
                </a:solidFill>
                <a:latin typeface="Times New Roman" panose="02020603050405020304" pitchFamily="18" charset="0"/>
                <a:sym typeface="Calibri Light" panose="020F0302020204030204" pitchFamily="34" charset="0"/>
              </a:rPr>
              <a:t>四</a:t>
            </a:r>
            <a:r>
              <a:rPr lang="en-US" altLang="zh-CN" sz="2100">
                <a:solidFill>
                  <a:srgbClr val="CC00FF"/>
                </a:solidFill>
                <a:latin typeface="Times New Roman" panose="02020603050405020304" pitchFamily="18" charset="0"/>
                <a:sym typeface="Calibri Light" panose="020F0302020204030204" pitchFamily="34" charset="0"/>
              </a:rPr>
              <a:t>. </a:t>
            </a:r>
            <a:r>
              <a:rPr sz="2100">
                <a:solidFill>
                  <a:srgbClr val="CC00FF"/>
                </a:solidFill>
                <a:latin typeface="Times New Roman" panose="02020603050405020304" pitchFamily="18" charset="0"/>
                <a:sym typeface="Calibri Light" panose="020F0302020204030204" pitchFamily="34" charset="0"/>
              </a:rPr>
              <a:t>用所给单词的适当形式填空。</a:t>
            </a:r>
          </a:p>
        </p:txBody>
      </p:sp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1358503" y="1121569"/>
            <a:ext cx="646271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The ________(outside) sees the most of the game.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We are all very ________(please) with our teacher's decision.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The fish we caught is still ________(live).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 No student in this class is from the_________ (south) part of China.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5. Who was the most famous scientist in the ___________ (nineteen) century?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6. Jin Yong is a famous ______(write) of the time.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143125" y="1178719"/>
            <a:ext cx="1138238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outsider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529013" y="1546622"/>
            <a:ext cx="982266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pleased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695826" y="2437210"/>
            <a:ext cx="67871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alive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638801" y="2857500"/>
            <a:ext cx="1146572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southern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497806" y="4114800"/>
            <a:ext cx="1339454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nineteenth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110038" y="4516041"/>
            <a:ext cx="865585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writer </a:t>
            </a: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160735" y="732235"/>
            <a:ext cx="1782365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Practice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  <p:bldP spid="44038" grpId="0"/>
      <p:bldP spid="44039" grpId="0"/>
      <p:bldP spid="44040" grpId="0"/>
      <p:bldP spid="440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1334691" y="490538"/>
            <a:ext cx="6666309" cy="362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五、</a:t>
            </a: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连词成句。 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Wang Baoqiang, guest, actor, is, today's (.)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__________________________________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her, lives, village, with, grandparents, quiet, in, Jane, small, a (.)</a:t>
            </a:r>
            <a:endParaRPr lang="en-US" altLang="zh-CN" sz="2100" b="1" u="sng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________________________________________________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329929" y="1845469"/>
            <a:ext cx="4650581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Today's guest actor is Wang Baoqiang.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271587" y="3540919"/>
            <a:ext cx="6643688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Jane lives in a quiet small village with her grandparents.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2"/>
          <p:cNvSpPr txBox="1">
            <a:spLocks noChangeArrowheads="1"/>
          </p:cNvSpPr>
          <p:nvPr/>
        </p:nvSpPr>
        <p:spPr bwMode="auto">
          <a:xfrm>
            <a:off x="1294210" y="584597"/>
            <a:ext cx="6519863" cy="3437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3. great, do, you, book, is, think, why, </a:t>
            </a:r>
            <a:r>
              <a:rPr lang="en-US" altLang="zh-CN" sz="2100" b="1" i="1">
                <a:solidFill>
                  <a:srgbClr val="0000FF"/>
                </a:solidFill>
                <a:latin typeface="Times New Roman" panose="02020603050405020304" pitchFamily="18" charset="0"/>
              </a:rPr>
              <a:t>Journey to the West</a:t>
            </a: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, a (?)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_______________________________________________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4. important, film, there, two, the, characters, are, in, other (.)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</a:t>
            </a:r>
            <a:endParaRPr lang="en-US" altLang="zh-CN"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304925" y="1712119"/>
            <a:ext cx="6376988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Why do you think 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</a:rPr>
              <a:t>Journey to the West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is a great book? 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289448" y="3487341"/>
            <a:ext cx="6249590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There are two other important characters in the film.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2"/>
          <p:cNvSpPr txBox="1">
            <a:spLocks noChangeArrowheads="1"/>
          </p:cNvSpPr>
          <p:nvPr/>
        </p:nvSpPr>
        <p:spPr bwMode="auto">
          <a:xfrm>
            <a:off x="1321594" y="601266"/>
            <a:ext cx="6977063" cy="375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5. themes, the, with, are, the, to, of, do, children, story(.)   </a:t>
            </a:r>
            <a:endParaRPr lang="en-US" altLang="zh-CN" sz="21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6. my, men, face, comes, scene, favourite, the, is, some, 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terrible, when, hero, to, face, with(.) </a:t>
            </a:r>
            <a:endParaRPr lang="en-US" altLang="zh-CN" sz="21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</a:t>
            </a:r>
            <a:endParaRPr lang="en-US" altLang="zh-CN"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321594" y="1214438"/>
            <a:ext cx="5598319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The themes of the story are to do with children. 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364456" y="3015854"/>
            <a:ext cx="641985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My favourite scene is when the hero comes face to face with some terrible men. 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S0055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91213" y="644129"/>
            <a:ext cx="162044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Text Box 6"/>
          <p:cNvSpPr txBox="1">
            <a:spLocks noChangeArrowheads="1"/>
          </p:cNvSpPr>
          <p:nvPr/>
        </p:nvSpPr>
        <p:spPr bwMode="auto">
          <a:xfrm>
            <a:off x="1340644" y="1751410"/>
            <a:ext cx="6149579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Write a passage about your favourite great book.Use the passage in Activity 2.</a:t>
            </a:r>
          </a:p>
          <a:p>
            <a:pPr eaLnBrk="0" hangingPunct="0"/>
            <a:endParaRPr lang="en-US" altLang="zh-CN" sz="21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zh-CN" altLang="en-US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My favorite great book is 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rry Potter and the Philosopher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'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 Stone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by J. K. Rowling. It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'</a:t>
            </a:r>
            <a:r>
              <a:rPr lang="zh-CN" altLang="en-US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s a story about a young boy</a:t>
            </a:r>
            <a:r>
              <a:rPr lang="zh-CN" altLang="en-US" sz="21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sz="21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0179" name="Group 4"/>
          <p:cNvGrpSpPr/>
          <p:nvPr/>
        </p:nvGrpSpPr>
        <p:grpSpPr bwMode="auto">
          <a:xfrm>
            <a:off x="2857501" y="828676"/>
            <a:ext cx="2099072" cy="660797"/>
            <a:chOff x="0" y="0"/>
            <a:chExt cx="1763" cy="555"/>
          </a:xfrm>
        </p:grpSpPr>
        <p:pic>
          <p:nvPicPr>
            <p:cNvPr id="50180" name="Picture 5" descr="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09"/>
              <a:ext cx="176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81" name="Rectangle 6"/>
            <p:cNvSpPr>
              <a:spLocks noChangeArrowheads="1"/>
            </p:cNvSpPr>
            <p:nvPr/>
          </p:nvSpPr>
          <p:spPr bwMode="auto">
            <a:xfrm>
              <a:off x="437" y="128"/>
              <a:ext cx="1175" cy="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zh-CN" altLang="en-US">
                <a:cs typeface="Times New Roman" panose="02020603050405020304" pitchFamily="18" charset="0"/>
              </a:endParaRPr>
            </a:p>
          </p:txBody>
        </p:sp>
        <p:sp>
          <p:nvSpPr>
            <p:cNvPr id="50182" name="Text Box 7"/>
            <p:cNvSpPr txBox="1">
              <a:spLocks noChangeArrowheads="1"/>
            </p:cNvSpPr>
            <p:nvPr/>
          </p:nvSpPr>
          <p:spPr bwMode="auto">
            <a:xfrm>
              <a:off x="340" y="0"/>
              <a:ext cx="139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 b="1">
                  <a:latin typeface="Times New Roman" panose="02020603050405020304" pitchFamily="18" charset="0"/>
                  <a:ea typeface="隶书" panose="02010509060101010101" pitchFamily="49" charset="-122"/>
                </a:rPr>
                <a:t>Homework</a:t>
              </a:r>
            </a:p>
          </p:txBody>
        </p:sp>
      </p:grpSp>
      <p:sp>
        <p:nvSpPr>
          <p:cNvPr id="50183" name="文本框 1"/>
          <p:cNvSpPr txBox="1">
            <a:spLocks noChangeArrowheads="1"/>
          </p:cNvSpPr>
          <p:nvPr/>
        </p:nvSpPr>
        <p:spPr bwMode="auto">
          <a:xfrm>
            <a:off x="169069" y="838200"/>
            <a:ext cx="146446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</a:rPr>
              <a:t>Homework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8"/>
          <p:cNvSpPr txBox="1">
            <a:spLocks noChangeArrowheads="1"/>
          </p:cNvSpPr>
          <p:nvPr/>
        </p:nvSpPr>
        <p:spPr bwMode="auto">
          <a:xfrm>
            <a:off x="1447801" y="1709738"/>
            <a:ext cx="6260306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3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 good book is the best of friends, the same today and forever. </a:t>
            </a:r>
          </a:p>
          <a:p>
            <a:pPr algn="ctr" eaLnBrk="0" hangingPunct="0">
              <a:lnSpc>
                <a:spcPct val="150000"/>
              </a:lnSpc>
            </a:pPr>
            <a:r>
              <a:rPr lang="zh-CN" altLang="en-US" sz="23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好书如挚友，相伴人一生。</a:t>
            </a:r>
          </a:p>
        </p:txBody>
      </p:sp>
      <p:pic>
        <p:nvPicPr>
          <p:cNvPr id="51202" name="Picture 3" descr="末页放的彩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9204" y="878681"/>
            <a:ext cx="2276475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3" name="Picture 4">
            <a:hlinkClick r:id="rId3" action="ppaction://hlinkpres?slideindex=1&amp;slidetitle=" tooltip="点击返回目录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1794" y="4300538"/>
            <a:ext cx="1019175" cy="71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文本框 4"/>
          <p:cNvSpPr txBox="1">
            <a:spLocks noChangeArrowheads="1"/>
          </p:cNvSpPr>
          <p:nvPr/>
        </p:nvSpPr>
        <p:spPr bwMode="auto">
          <a:xfrm>
            <a:off x="169069" y="838200"/>
            <a:ext cx="146446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Wrap up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454129" y="1682354"/>
            <a:ext cx="2591990" cy="252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alive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southern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state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pay for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action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everyday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 dialogue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Rectangle 8"/>
          <p:cNvSpPr>
            <a:spLocks noChangeArrowheads="1"/>
          </p:cNvSpPr>
          <p:nvPr/>
        </p:nvSpPr>
        <p:spPr bwMode="auto">
          <a:xfrm>
            <a:off x="3055144" y="1148953"/>
            <a:ext cx="280749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 anchor="ctr"/>
          <a:lstStyle/>
          <a:p>
            <a:pPr algn="ctr" defTabSz="684530" eaLnBrk="0" hangingPunct="0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New words</a:t>
            </a:r>
            <a:endParaRPr lang="en-US" altLang="zh-CN" sz="3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9"/>
          <p:cNvSpPr>
            <a:spLocks noChangeArrowheads="1"/>
          </p:cNvSpPr>
          <p:nvPr/>
        </p:nvSpPr>
        <p:spPr bwMode="auto">
          <a:xfrm>
            <a:off x="1713310" y="1694260"/>
            <a:ext cx="2740819" cy="24062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/>
          <a:lstStyle/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活着的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南方的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州；邦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付出代价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举止；行为；情节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日常的，普通的</a:t>
            </a:r>
          </a:p>
          <a:p>
            <a:pPr marL="257175" indent="-257175" defTabSz="684530" eaLnBrk="0" hangingPunct="0"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对话</a:t>
            </a:r>
          </a:p>
        </p:txBody>
      </p:sp>
      <p:pic>
        <p:nvPicPr>
          <p:cNvPr id="19460" name="Picture 5" descr="105304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216" y="1694260"/>
            <a:ext cx="67508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1340644" y="797719"/>
            <a:ext cx="25527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我最喜欢的书之一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故事的主角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陷入麻烦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逃跑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带走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首先；起初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暂时，一度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不止；超过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为……付出代价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全世界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706416" y="794147"/>
            <a:ext cx="3397405" cy="431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300" b="1">
                <a:solidFill>
                  <a:srgbClr val="0000FF"/>
                </a:solidFill>
                <a:latin typeface="Times New Roman" panose="02020603050405020304" pitchFamily="18" charset="0"/>
              </a:rPr>
              <a:t>one of my favourite books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300" b="1">
                <a:solidFill>
                  <a:srgbClr val="0000FF"/>
                </a:solidFill>
                <a:latin typeface="Times New Roman" panose="02020603050405020304" pitchFamily="18" charset="0"/>
              </a:rPr>
              <a:t>the hero of the story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300" b="1">
                <a:solidFill>
                  <a:srgbClr val="0000FF"/>
                </a:solidFill>
                <a:latin typeface="Times New Roman" panose="02020603050405020304" pitchFamily="18" charset="0"/>
              </a:rPr>
              <a:t>get into trouble</a:t>
            </a:r>
            <a:endParaRPr lang="en-US" altLang="zh-CN" sz="23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300" b="1">
                <a:solidFill>
                  <a:srgbClr val="0000FF"/>
                </a:solidFill>
                <a:latin typeface="Times New Roman" panose="02020603050405020304" pitchFamily="18" charset="0"/>
              </a:rPr>
              <a:t>run away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300" b="1">
                <a:solidFill>
                  <a:srgbClr val="0000FF"/>
                </a:solidFill>
                <a:latin typeface="Times New Roman" panose="02020603050405020304" pitchFamily="18" charset="0"/>
              </a:rPr>
              <a:t>take away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300" b="1">
                <a:solidFill>
                  <a:srgbClr val="0000FF"/>
                </a:solidFill>
                <a:latin typeface="Times New Roman" panose="02020603050405020304" pitchFamily="18" charset="0"/>
              </a:rPr>
              <a:t>at first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300" b="1">
                <a:solidFill>
                  <a:srgbClr val="0000FF"/>
                </a:solidFill>
                <a:latin typeface="Times New Roman" panose="02020603050405020304" pitchFamily="18" charset="0"/>
              </a:rPr>
              <a:t>for a time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300" b="1">
                <a:solidFill>
                  <a:srgbClr val="0000FF"/>
                </a:solidFill>
                <a:latin typeface="Times New Roman" panose="02020603050405020304" pitchFamily="18" charset="0"/>
              </a:rPr>
              <a:t>more than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300" b="1">
                <a:solidFill>
                  <a:srgbClr val="0000FF"/>
                </a:solidFill>
                <a:latin typeface="Times New Roman" panose="02020603050405020304" pitchFamily="18" charset="0"/>
              </a:rPr>
              <a:t>pay for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300" b="1">
                <a:solidFill>
                  <a:srgbClr val="0000FF"/>
                </a:solidFill>
                <a:latin typeface="Times New Roman" panose="02020603050405020304" pitchFamily="18" charset="0"/>
              </a:rPr>
              <a:t>all over the world</a:t>
            </a:r>
            <a:endParaRPr lang="zh-CN" altLang="en-US" sz="23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158479" y="481013"/>
            <a:ext cx="5469731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Key </a:t>
            </a:r>
            <a:r>
              <a:rPr lang="zh-CN" altLang="en-US" sz="2100" b="1">
                <a:solidFill>
                  <a:srgbClr val="CC00FF"/>
                </a:solidFill>
                <a:latin typeface="Times New Roman" panose="02020603050405020304" pitchFamily="18" charset="0"/>
              </a:rPr>
              <a:t>phrases</a:t>
            </a:r>
            <a:endParaRPr lang="en-US" altLang="zh-CN" sz="2100" b="1"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2"/>
          <p:cNvGrpSpPr/>
          <p:nvPr/>
        </p:nvGrpSpPr>
        <p:grpSpPr bwMode="auto">
          <a:xfrm>
            <a:off x="331009" y="742950"/>
            <a:ext cx="1464454" cy="578710"/>
            <a:chOff x="-793" y="204"/>
            <a:chExt cx="2430" cy="1041"/>
          </a:xfrm>
        </p:grpSpPr>
        <p:sp>
          <p:nvSpPr>
            <p:cNvPr id="21506" name="Rectangle 5"/>
            <p:cNvSpPr>
              <a:spLocks noChangeArrowheads="1"/>
            </p:cNvSpPr>
            <p:nvPr/>
          </p:nvSpPr>
          <p:spPr bwMode="auto">
            <a:xfrm>
              <a:off x="441" y="204"/>
              <a:ext cx="1196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zh-CN" altLang="en-US">
                <a:cs typeface="Times New Roman" panose="02020603050405020304" pitchFamily="18" charset="0"/>
              </a:endParaRPr>
            </a:p>
          </p:txBody>
        </p:sp>
        <p:sp>
          <p:nvSpPr>
            <p:cNvPr id="21507" name="Text Box 6"/>
            <p:cNvSpPr txBox="1">
              <a:spLocks noChangeArrowheads="1"/>
            </p:cNvSpPr>
            <p:nvPr/>
          </p:nvSpPr>
          <p:spPr bwMode="auto">
            <a:xfrm>
              <a:off x="-793" y="331"/>
              <a:ext cx="1551" cy="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zh-CN" b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Lead in</a:t>
              </a:r>
            </a:p>
          </p:txBody>
        </p:sp>
      </p:grp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1634729" y="1045369"/>
            <a:ext cx="5436394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Talk something about the book.</a:t>
            </a:r>
            <a:endParaRPr lang="en-US" altLang="zh-CN" sz="27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2428875" y="1738312"/>
            <a:ext cx="362545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10" tIns="26455" rIns="52910" bIns="2645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</a:rPr>
              <a:t>The Adventures of Tom Sawyer</a:t>
            </a:r>
            <a:endParaRPr lang="en-US" altLang="zh-CN" sz="21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5" name="Picture 4" descr="bkbk5093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74107" y="2170510"/>
            <a:ext cx="1945481" cy="223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5" descr="27_547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80323" y="2170510"/>
            <a:ext cx="1945481" cy="222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143000" y="729853"/>
            <a:ext cx="6723460" cy="481013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7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7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Let's meet some </a:t>
            </a:r>
            <a:r>
              <a:rPr lang="en-US" altLang="zh-CN" sz="2700" b="1" i="1" dirty="0">
                <a:solidFill>
                  <a:srgbClr val="CC0000"/>
                </a:solidFill>
                <a:latin typeface="Times New Roman" panose="02020603050405020304" pitchFamily="18" charset="0"/>
              </a:rPr>
              <a:t>characters</a:t>
            </a:r>
            <a:r>
              <a:rPr lang="en-US" altLang="zh-CN" sz="27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of the story.</a:t>
            </a:r>
            <a:endParaRPr lang="en-US" altLang="zh-CN" sz="2700" b="1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397229" y="2613423"/>
            <a:ext cx="2562225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</a:rPr>
              <a:t>Injun Joe ,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</a:rPr>
              <a:t>a bad man</a:t>
            </a:r>
            <a:endParaRPr lang="en-US" altLang="zh-CN" sz="27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701279" y="3096816"/>
            <a:ext cx="3492103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</a:rPr>
              <a:t>Tom, Huck Finn, Joe   </a:t>
            </a:r>
            <a:endParaRPr lang="en-US" altLang="zh-CN" sz="27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2" name="Picture 6" descr="汤姆历险记[18201211101557GMT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1556" y="1384698"/>
            <a:ext cx="3024188" cy="178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 descr="汤姆历险记[18201211101248GMT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37335" y="3631407"/>
            <a:ext cx="2476500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IMG_04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22057" y="1418035"/>
            <a:ext cx="1783556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1565672" y="4317206"/>
            <a:ext cx="221456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</a:rPr>
              <a:t>Tom and Betty</a:t>
            </a:r>
            <a:endParaRPr lang="en-US" altLang="zh-CN" sz="27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6" name="文本框 9"/>
          <p:cNvSpPr txBox="1">
            <a:spLocks noChangeArrowheads="1"/>
          </p:cNvSpPr>
          <p:nvPr/>
        </p:nvSpPr>
        <p:spPr bwMode="auto">
          <a:xfrm>
            <a:off x="101204" y="820342"/>
            <a:ext cx="146446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latin typeface="Times New Roman" panose="02020603050405020304" pitchFamily="18" charset="0"/>
              </a:rPr>
              <a:t>Presentation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图片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81163" y="498873"/>
            <a:ext cx="2305050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247776" y="1218010"/>
            <a:ext cx="6603206" cy="311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What kind of story is 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Adventures of Tom Sawyer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When and where is the story set?</a:t>
            </a: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What do you think happens in the book?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631156" y="1949053"/>
            <a:ext cx="5801916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10" tIns="26455" rIns="52910" bIns="2645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 tells some exciting stories about a boy who has many adventures.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690688" y="4400550"/>
            <a:ext cx="287536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10" tIns="26455" rIns="52910" bIns="2645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Students' own answers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1615679" y="3052762"/>
            <a:ext cx="5936456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10" tIns="26455" rIns="52910" bIns="2645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 is set in the town of St Petersburg, Missouri, in the southern US in the nineteenth century. 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8" name="文本框 7"/>
          <p:cNvSpPr txBox="1">
            <a:spLocks noChangeArrowheads="1"/>
          </p:cNvSpPr>
          <p:nvPr/>
        </p:nvSpPr>
        <p:spPr bwMode="auto">
          <a:xfrm>
            <a:off x="169069" y="838200"/>
            <a:ext cx="146446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</a:rPr>
              <a:t>Practice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13335" y="1390651"/>
            <a:ext cx="5940028" cy="274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spcBef>
                <a:spcPct val="50000"/>
              </a:spcBef>
              <a:defRPr/>
            </a:pPr>
            <a:r>
              <a:rPr lang="en-US" altLang="zh-CN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</a:t>
            </a:r>
            <a:r>
              <a:rPr lang="zh-CN" altLang="zh-CN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is the themes of the story?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AutoNum type="arabicPeriod"/>
              <a:defRPr/>
            </a:pPr>
            <a:endParaRPr lang="zh-CN" altLang="zh-CN" sz="27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AutoNum type="arabicPeriod"/>
              <a:defRPr/>
            </a:pPr>
            <a:endParaRPr lang="zh-CN" altLang="zh-CN" sz="27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n-US" altLang="zh-CN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</a:t>
            </a:r>
            <a:r>
              <a:rPr lang="zh-CN" altLang="zh-CN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When  did Mark Twain write the story?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5512" y="1807369"/>
            <a:ext cx="6225779" cy="131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7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themes of the story are to do with children growing up and becoming more serious.</a:t>
            </a:r>
            <a:endParaRPr lang="zh-CN" altLang="zh-CN" sz="27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49091" y="4137422"/>
            <a:ext cx="4751784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700" b="1">
                <a:solidFill>
                  <a:srgbClr val="FF3300"/>
                </a:solidFill>
                <a:latin typeface="Times New Roman" panose="02020603050405020304" pitchFamily="18" charset="0"/>
              </a:rPr>
              <a:t>He wrote the story in 1876.</a:t>
            </a:r>
            <a:endParaRPr lang="zh-CN" altLang="zh-CN" sz="27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2296</Words>
  <Application>Microsoft Office PowerPoint</Application>
  <PresentationFormat>全屏显示(16:9)</PresentationFormat>
  <Paragraphs>303</Paragraphs>
  <Slides>35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4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四. 用所给单词的适当形式填空。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2020-06-27T06:29:00Z</dcterms:created>
  <dcterms:modified xsi:type="dcterms:W3CDTF">2023-01-16T17:31:26Z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BDCF68E066AF44AC932F27A0911E5134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