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24" r:id="rId14"/>
    <p:sldId id="325" r:id="rId15"/>
    <p:sldId id="328" r:id="rId16"/>
    <p:sldId id="329" r:id="rId17"/>
    <p:sldId id="330" r:id="rId18"/>
    <p:sldId id="331" r:id="rId19"/>
    <p:sldId id="335" r:id="rId20"/>
    <p:sldId id="338" r:id="rId21"/>
    <p:sldId id="339" r:id="rId22"/>
    <p:sldId id="337" r:id="rId23"/>
    <p:sldId id="333" r:id="rId24"/>
    <p:sldId id="334" r:id="rId25"/>
    <p:sldId id="340" r:id="rId26"/>
    <p:sldId id="341" r:id="rId27"/>
    <p:sldId id="348" r:id="rId28"/>
    <p:sldId id="343" r:id="rId29"/>
    <p:sldId id="346" r:id="rId30"/>
    <p:sldId id="347" r:id="rId31"/>
    <p:sldId id="345" r:id="rId32"/>
    <p:sldId id="302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2BB7-9CDA-4D00-A9B2-AC374DE1F48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4E5B-0FA7-4571-84EA-30A6ACB51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E5B-0FA7-4571-84EA-30A6ACB517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3858-A014-4E60-8A26-4A9D7452D2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D4A72-FB3C-48E9-B54F-27BF5B11EE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1D5B9-33DA-4FA9-BB04-21D3C9F8F0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9EA47F-AADD-4107-881C-45B3AAA327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A05491-76AD-4E27-84AA-8C64C900BD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441FC-E7C3-45A4-BC65-4E42EE462F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5DBD7-850C-49F2-884E-D0A647731C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CAE35-E2F0-4DB0-ACF2-C59CE61A0E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14C5F-EAA0-4520-9742-414962E0B1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F0B047-02D0-4135-97DD-F2AD92AB35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1AD52-1BAC-4ADF-8D83-D9F5A59B76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28E87F-B2F2-4AC0-823F-CBA2AFC85D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15EF82-E891-4368-B8AC-339369DF11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DDAA6-E006-4151-83F6-764677993D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15E99-D78F-492E-AC90-1C9EA87B86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9768-2E7C-42AA-AC19-9DFE38D810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F49C5-1E49-4183-9F1A-37525226AE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9CE92-3143-44B7-B283-885D77394C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B02D3-D34C-4502-9962-A34A0F11A5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2DC1-A8C9-43B6-902B-E7F9558C7C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51C8-BD93-4636-9457-4372027E9E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203512A-84D5-43A7-B4DB-38B3E6AA4CC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7" descr="QQ截图2013010709514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C2AF040-198A-4FA4-8057-740F3451E7A0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52231" name="Picture 7" descr="QQ截图2013010709514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38142;&#25509;&#36164;&#28304;/P3%20U1-T1B-1a.swf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38142;&#25509;&#36164;&#28304;/U1T1B-1a.mp3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38142;&#25509;&#36164;&#28304;/3a.mp3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.youku.com/v_show/id_XMTI1Njk4NTI=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ouston%20Rokets.ppt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203452152.rm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1"/>
            <a:ext cx="82296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 </a:t>
            </a: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1 </a:t>
            </a:r>
          </a:p>
          <a:p>
            <a:pPr algn="ctr">
              <a:buFontTx/>
              <a:buNone/>
            </a:pPr>
            <a:endParaRPr lang="en-US" altLang="zh-CN" sz="2800" b="1" dirty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r>
              <a:rPr lang="en-US" altLang="zh-CN" sz="48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I’m </a:t>
            </a: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going to play basketball.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Section B </a:t>
            </a:r>
          </a:p>
        </p:txBody>
      </p:sp>
      <p:sp>
        <p:nvSpPr>
          <p:cNvPr id="5" name="矩形 4"/>
          <p:cNvSpPr/>
          <p:nvPr/>
        </p:nvSpPr>
        <p:spPr>
          <a:xfrm>
            <a:off x="2886440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042988" y="765175"/>
            <a:ext cx="6915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Bookman Old Style" panose="02050604050505020204" pitchFamily="18" charset="0"/>
              </a:rPr>
              <a:t>Who’s your favorite </a:t>
            </a:r>
            <a:r>
              <a:rPr lang="en-US" altLang="zh-CN" sz="3600" b="1">
                <a:solidFill>
                  <a:srgbClr val="FF0066"/>
                </a:solidFill>
                <a:latin typeface="Bookman Old Style" panose="02050604050505020204" pitchFamily="18" charset="0"/>
              </a:rPr>
              <a:t>player </a:t>
            </a:r>
            <a:r>
              <a:rPr lang="en-US" altLang="zh-CN" sz="3600" b="1"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82947" name="Picture 3" descr="姚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" y="1846263"/>
            <a:ext cx="201453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跨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062163"/>
            <a:ext cx="2900363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900113" y="5445125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Franklin Gothic Medium" panose="020B0603020102020204" pitchFamily="34" charset="0"/>
              </a:rPr>
              <a:t>My favorite player is …</a:t>
            </a:r>
          </a:p>
        </p:txBody>
      </p:sp>
      <p:pic>
        <p:nvPicPr>
          <p:cNvPr id="82950" name="Picture 6" descr="羽毛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9213" y="1917700"/>
            <a:ext cx="2347912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贝克汉姆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263" y="1846263"/>
            <a:ext cx="220821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乔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1773238"/>
            <a:ext cx="237648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菲尔普斯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013" y="1917700"/>
            <a:ext cx="2786062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程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2060575"/>
            <a:ext cx="3241675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11" descr="王楠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2263" y="1846263"/>
            <a:ext cx="22320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郭晶晶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72225" y="1773238"/>
            <a:ext cx="2341563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7" name="AutoShape 13" descr="蓝色面巾纸"/>
          <p:cNvSpPr/>
          <p:nvPr/>
        </p:nvSpPr>
        <p:spPr bwMode="auto">
          <a:xfrm>
            <a:off x="6443663" y="249238"/>
            <a:ext cx="2700337" cy="609600"/>
          </a:xfrm>
          <a:prstGeom prst="borderCallout2">
            <a:avLst>
              <a:gd name="adj1" fmla="val 18750"/>
              <a:gd name="adj2" fmla="val -2824"/>
              <a:gd name="adj3" fmla="val 18750"/>
              <a:gd name="adj4" fmla="val -6819"/>
              <a:gd name="adj5" fmla="val 111199"/>
              <a:gd name="adj6" fmla="val -7699"/>
            </a:avLst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/>
              <a:t>运动员，选手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042988" y="404813"/>
            <a:ext cx="7056437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What are you going to be when you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grow up</a:t>
            </a: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89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I’m going to be a/an …  That’s my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dream</a:t>
            </a:r>
            <a:r>
              <a:rPr lang="en-US" altLang="zh-CN" sz="32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3972" name="AutoShape 4" descr="蓝色面巾纸"/>
          <p:cNvSpPr/>
          <p:nvPr/>
        </p:nvSpPr>
        <p:spPr bwMode="auto">
          <a:xfrm>
            <a:off x="0" y="1844675"/>
            <a:ext cx="2700338" cy="609600"/>
          </a:xfrm>
          <a:prstGeom prst="borderCallout2">
            <a:avLst>
              <a:gd name="adj1" fmla="val 18750"/>
              <a:gd name="adj2" fmla="val 102824"/>
              <a:gd name="adj3" fmla="val 18750"/>
              <a:gd name="adj4" fmla="val 111583"/>
              <a:gd name="adj5" fmla="val -54690"/>
              <a:gd name="adj6" fmla="val 11346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/>
              <a:t>长大成人</a:t>
            </a:r>
          </a:p>
        </p:txBody>
      </p:sp>
      <p:sp>
        <p:nvSpPr>
          <p:cNvPr id="83973" name="AutoShape 5" descr="蓝色面巾纸"/>
          <p:cNvSpPr/>
          <p:nvPr/>
        </p:nvSpPr>
        <p:spPr bwMode="auto">
          <a:xfrm>
            <a:off x="6227763" y="4724400"/>
            <a:ext cx="1555750" cy="609600"/>
          </a:xfrm>
          <a:prstGeom prst="borderCallout2">
            <a:avLst>
              <a:gd name="adj1" fmla="val 18750"/>
              <a:gd name="adj2" fmla="val 104898"/>
              <a:gd name="adj3" fmla="val 18750"/>
              <a:gd name="adj4" fmla="val 123880"/>
              <a:gd name="adj5" fmla="val 145574"/>
              <a:gd name="adj6" fmla="val 12785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/>
              <a:t>梦想</a:t>
            </a:r>
          </a:p>
        </p:txBody>
      </p:sp>
      <p:pic>
        <p:nvPicPr>
          <p:cNvPr id="83974" name="Picture 6" descr="jiaosh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341438"/>
            <a:ext cx="305593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jingc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708275"/>
            <a:ext cx="17653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chus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781300"/>
            <a:ext cx="2376487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 animBg="1"/>
      <p:bldP spid="839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3820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Michael: what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your favorite sport, Maria?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 : basketball, of course.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Michael: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me, too. And what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 your favorite player?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 :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LeBron James. And yours?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Michael: I like Yao Ming best.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 : do you know anything about him?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38200" y="533400"/>
            <a:ext cx="4756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1a Look, listen and say.</a:t>
            </a:r>
          </a:p>
        </p:txBody>
      </p:sp>
      <p:pic>
        <p:nvPicPr>
          <p:cNvPr id="95237" name="Picture 5" descr="视频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81000"/>
            <a:ext cx="7477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457200"/>
            <a:ext cx="80772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Michael: yes. He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2.26 meters tall. He played for the Houston Rockets in the NBA. I'm going to be a basketball player like him. That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my dream. What are you going to be when you grow up?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Maria: I'm going to be a scientist.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96262" name="Picture 6" descr="Section B-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733800"/>
            <a:ext cx="56388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153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1b Listen and complete the table.</a:t>
            </a:r>
          </a:p>
        </p:txBody>
      </p:sp>
      <p:graphicFrame>
        <p:nvGraphicFramePr>
          <p:cNvPr id="99362" name="Group 34"/>
          <p:cNvGraphicFramePr>
            <a:graphicFrameLocks noGrp="1"/>
          </p:cNvGraphicFramePr>
          <p:nvPr/>
        </p:nvGraphicFramePr>
        <p:xfrm>
          <a:off x="179388" y="1773238"/>
          <a:ext cx="8964612" cy="3098800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Favorite 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Favorite player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Dream job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Michael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1908175" y="3070225"/>
            <a:ext cx="196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3924300" y="3141663"/>
            <a:ext cx="271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</a:rPr>
              <a:t>LeBron James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6877050" y="3143250"/>
            <a:ext cx="188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a scientist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1835150" y="4078288"/>
            <a:ext cx="1966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6600FF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4427538" y="4078288"/>
            <a:ext cx="191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6600FF"/>
                </a:solidFill>
                <a:latin typeface="Times New Roman" panose="02020603050405020304" pitchFamily="18" charset="0"/>
              </a:rPr>
              <a:t>Yao Ming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6588125" y="3860800"/>
            <a:ext cx="2555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6600FF"/>
                </a:solidFill>
                <a:latin typeface="Times New Roman" panose="02020603050405020304" pitchFamily="18" charset="0"/>
              </a:rPr>
              <a:t>a basketball player</a:t>
            </a:r>
          </a:p>
        </p:txBody>
      </p:sp>
      <p:pic>
        <p:nvPicPr>
          <p:cNvPr id="99360" name="Picture 32" descr="001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57200"/>
            <a:ext cx="11430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3" grpId="0"/>
      <p:bldP spid="99355" grpId="0"/>
      <p:bldP spid="99356" grpId="0"/>
      <p:bldP spid="99357" grpId="0"/>
      <p:bldP spid="99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153400" cy="10080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1c</a:t>
            </a:r>
            <a:r>
              <a:rPr lang="en-US" altLang="zh-CN" sz="3600" b="1" dirty="0">
                <a:latin typeface="Franklin Gothic Medium" panose="020B0603020102020204" pitchFamily="34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Rewrite the conversation based on the information in 1b.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Franklin Gothic Medium" panose="020B0603020102020204" pitchFamily="34" charset="0"/>
              </a:rPr>
              <a:t>                                                               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1341438"/>
            <a:ext cx="7921625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     Maria’s favorite sport is __________. 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Her favorite player is ______________, 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but she is going to be _____________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in the future. It’s her dream.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    Michael’s _________________________. His _______________________, and he’s _________________________________. 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>
                <a:latin typeface="Franklin Gothic Medium" panose="020B0603020102020204" pitchFamily="34" charset="0"/>
              </a:rPr>
              <a:t>It’s ____________.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003800" y="1412875"/>
            <a:ext cx="2008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990099"/>
                </a:solidFill>
                <a:latin typeface="Franklin Gothic Medium" panose="020B0603020102020204" pitchFamily="34" charset="0"/>
              </a:rPr>
              <a:t>basketball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140200" y="1989138"/>
            <a:ext cx="2643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990099"/>
                </a:solidFill>
                <a:latin typeface="Franklin Gothic Medium" panose="020B0603020102020204" pitchFamily="34" charset="0"/>
              </a:rPr>
              <a:t>LeBron James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356100" y="2565400"/>
            <a:ext cx="1960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990099"/>
                </a:solidFill>
                <a:latin typeface="Franklin Gothic Medium" panose="020B0603020102020204" pitchFamily="34" charset="0"/>
              </a:rPr>
              <a:t>a scientist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2446338" y="3717925"/>
            <a:ext cx="5108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Arial Narrow" panose="020B0606020202030204" pitchFamily="34" charset="0"/>
              </a:rPr>
              <a:t>favorite sport is basketball, too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222375" y="4294188"/>
            <a:ext cx="4405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Arial Narrow" panose="020B0606020202030204" pitchFamily="34" charset="0"/>
              </a:rPr>
              <a:t>favorite player is Yao Ming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501650" y="4870450"/>
            <a:ext cx="6383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Arial Narrow" panose="020B0606020202030204" pitchFamily="34" charset="0"/>
              </a:rPr>
              <a:t>going to be a basketball player like him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150938" y="5446713"/>
            <a:ext cx="175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Arial Narrow" panose="020B0606020202030204" pitchFamily="34" charset="0"/>
              </a:rPr>
              <a:t>his dream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/>
      <p:bldP spid="100360" grpId="0"/>
      <p:bldP spid="100361" grpId="0"/>
      <p:bldP spid="100362" grpId="0"/>
      <p:bldP spid="100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539750" y="260350"/>
            <a:ext cx="83947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>
                <a:solidFill>
                  <a:srgbClr val="6600CC"/>
                </a:solidFill>
                <a:latin typeface="Franklin Gothic Medium" panose="020B0603020102020204" pitchFamily="34" charset="0"/>
              </a:rPr>
              <a:t>What about you?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>
                <a:solidFill>
                  <a:srgbClr val="6600CC"/>
                </a:solidFill>
                <a:latin typeface="Franklin Gothic Medium" panose="020B0603020102020204" pitchFamily="34" charset="0"/>
              </a:rPr>
              <a:t>What’s your favorite sport?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>
                <a:solidFill>
                  <a:srgbClr val="6600CC"/>
                </a:solidFill>
                <a:latin typeface="Franklin Gothic Medium" panose="020B0603020102020204" pitchFamily="34" charset="0"/>
              </a:rPr>
              <a:t>Who’s your favorite player?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>
                <a:solidFill>
                  <a:srgbClr val="6600CC"/>
                </a:solidFill>
                <a:latin typeface="Franklin Gothic Medium" panose="020B0603020102020204" pitchFamily="34" charset="0"/>
              </a:rPr>
              <a:t>What are you going to be when you grow up?</a:t>
            </a: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827088" y="2636838"/>
            <a:ext cx="5364162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latin typeface="MS UI Gothic" panose="020B0600070205080204" charset="-128"/>
                <a:ea typeface="MS UI Gothic" panose="020B0600070205080204" charset="-128"/>
              </a:rPr>
              <a:t>Write down your answers:</a:t>
            </a:r>
            <a:endParaRPr lang="zh-CN" altLang="en-US" sz="4000" b="1" kern="10">
              <a:ln w="9525">
                <a:solidFill>
                  <a:srgbClr val="000000"/>
                </a:solidFill>
                <a:round/>
              </a:ln>
              <a:solidFill>
                <a:srgbClr val="00008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55650" y="3357563"/>
            <a:ext cx="770413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     My 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_____________________________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_____________________________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__________.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305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1d Make a survey to complete the table. Then report the results to your class.</a:t>
            </a:r>
          </a:p>
        </p:txBody>
      </p:sp>
      <p:graphicFrame>
        <p:nvGraphicFramePr>
          <p:cNvPr id="102404" name="Group 4"/>
          <p:cNvGraphicFramePr>
            <a:graphicFrameLocks noGrp="1"/>
          </p:cNvGraphicFramePr>
          <p:nvPr/>
        </p:nvGraphicFramePr>
        <p:xfrm>
          <a:off x="684213" y="2708275"/>
          <a:ext cx="7848600" cy="3153410"/>
        </p:xfrm>
        <a:graphic>
          <a:graphicData uri="http://schemas.openxmlformats.org/drawingml/2006/table">
            <a:tbl>
              <a:tblPr/>
              <a:tblGrid>
                <a:gridCol w="15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Favorite 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Favorite player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Dream job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4891088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You can report like this:</a:t>
            </a:r>
            <a:r>
              <a:rPr lang="en-US" altLang="zh-CN" sz="31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He/she is going to be a ________________ in the future. It’s his/her dream job. He/she likes sports very much because it is important to him/her. His favorite sport is __________. </a:t>
            </a:r>
            <a:r>
              <a:rPr lang="en-US" altLang="zh-CN" sz="3100" b="1" dirty="0" err="1">
                <a:latin typeface="Times New Roman" panose="02020603050405020304" pitchFamily="18" charset="0"/>
              </a:rPr>
              <a:t>His/Her</a:t>
            </a:r>
            <a:r>
              <a:rPr lang="en-US" altLang="zh-CN" sz="3100" b="1" dirty="0">
                <a:latin typeface="Times New Roman" panose="02020603050405020304" pitchFamily="18" charset="0"/>
              </a:rPr>
              <a:t> favorite player is __________.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572000" y="1524000"/>
            <a:ext cx="31575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basketball</a:t>
            </a:r>
            <a:r>
              <a:rPr lang="en-US" altLang="zh-CN" sz="31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player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172200" y="3886200"/>
            <a:ext cx="19145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105400" y="4648200"/>
            <a:ext cx="1930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Yao</a:t>
            </a:r>
            <a:r>
              <a:rPr lang="en-US" altLang="zh-CN" sz="31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4876800" y="54102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276600" y="53340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609600" y="54102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6934200" y="54102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533400" y="381000"/>
            <a:ext cx="80645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2 Read the words and match, paying  attention to the pronunciation.</a:t>
            </a: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6629400" y="4573588"/>
            <a:ext cx="1946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scientist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 sa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ənt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st/</a:t>
            </a: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4572000" y="4572000"/>
            <a:ext cx="15890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pilot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 pa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lət /</a:t>
            </a:r>
          </a:p>
        </p:txBody>
      </p:sp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304800" y="4573588"/>
            <a:ext cx="1495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player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/ple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ər/</a:t>
            </a: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2286000" y="4495800"/>
            <a:ext cx="1939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musician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/mju z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ʃn/</a:t>
            </a:r>
          </a:p>
        </p:txBody>
      </p:sp>
      <p:pic>
        <p:nvPicPr>
          <p:cNvPr id="109592" name="Picture 24" descr="Section B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667000"/>
            <a:ext cx="82946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24225" y="819150"/>
            <a:ext cx="2286000" cy="774700"/>
          </a:xfrm>
        </p:spPr>
        <p:txBody>
          <a:bodyPr wrap="none" lIns="91435" tIns="45717" rIns="91435" bIns="45717">
            <a:spAutoFit/>
          </a:bodyPr>
          <a:lstStyle/>
          <a:p>
            <a:r>
              <a:rPr lang="en-US" altLang="zh-CN" sz="4500" b="1" dirty="0">
                <a:solidFill>
                  <a:srgbClr val="333399"/>
                </a:solidFill>
              </a:rPr>
              <a:t>Review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89138"/>
            <a:ext cx="7677150" cy="3527425"/>
          </a:xfrm>
        </p:spPr>
        <p:txBody>
          <a:bodyPr lIns="91435" tIns="45717" rIns="91435" bIns="45717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How many sports names do you know? Please say as many as you can. </a:t>
            </a:r>
          </a:p>
          <a:p>
            <a:pPr>
              <a:lnSpc>
                <a:spcPct val="125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Please tell your friends’ </a:t>
            </a:r>
            <a:r>
              <a:rPr lang="en-US" altLang="zh-CN" sz="35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500" b="1" dirty="0">
                <a:latin typeface="Times New Roman" panose="02020603050405020304" pitchFamily="18" charset="0"/>
              </a:rPr>
              <a:t> sports to the class.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33400" y="687388"/>
            <a:ext cx="2282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policeman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/pə li:smən /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648200" y="685800"/>
            <a:ext cx="2233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postman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 pəʊstmən </a:t>
            </a:r>
            <a:r>
              <a:rPr lang="en-US" altLang="zh-CN" sz="2400" b="1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629400" y="4495800"/>
            <a:ext cx="19446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fisherman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/f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</a:rPr>
              <a:t>ʃəmən/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209800" y="4572000"/>
            <a:ext cx="278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policewoman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/pə li:swʊmən /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1219200" y="14478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2819400" y="53340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6858000" y="51816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953000" y="1447800"/>
            <a:ext cx="0" cy="1444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0602" name="Picture 10" descr="Section B-2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514600"/>
            <a:ext cx="84582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/>
          <p:nvPr/>
        </p:nvGrpSpPr>
        <p:grpSpPr bwMode="auto">
          <a:xfrm>
            <a:off x="4572000" y="0"/>
            <a:ext cx="4572000" cy="2349500"/>
            <a:chOff x="2744" y="2577"/>
            <a:chExt cx="3016" cy="1743"/>
          </a:xfrm>
        </p:grpSpPr>
        <p:pic>
          <p:nvPicPr>
            <p:cNvPr id="108547" name="Picture 3" descr="TIP7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577"/>
              <a:ext cx="3016" cy="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8" name="Text Box 4"/>
            <p:cNvSpPr txBox="1">
              <a:spLocks noChangeArrowheads="1"/>
            </p:cNvSpPr>
            <p:nvPr/>
          </p:nvSpPr>
          <p:spPr bwMode="auto">
            <a:xfrm>
              <a:off x="3787" y="3238"/>
              <a:ext cx="136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Reviewing is a kind of learning</a:t>
              </a:r>
            </a:p>
          </p:txBody>
        </p:sp>
      </p:grpSp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1979613" y="908050"/>
            <a:ext cx="1655762" cy="793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6600CC"/>
                </a:solidFill>
                <a:latin typeface="Comic Sans MS" panose="030F0702030302020204" pitchFamily="66" charset="0"/>
              </a:rPr>
              <a:t>Jobs 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144463" y="2205038"/>
            <a:ext cx="1512887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unga" pitchFamily="34" charset="0"/>
              </a:rPr>
              <a:t>厨师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936625" y="27813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0" y="3357563"/>
            <a:ext cx="1871663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2555875" y="2205038"/>
            <a:ext cx="1512888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Arial Narrow" panose="020B0606020202030204" pitchFamily="34" charset="0"/>
              </a:rPr>
              <a:t>医生 </a:t>
            </a: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3348038" y="27813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2411413" y="3357563"/>
            <a:ext cx="1871662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4787900" y="2205038"/>
            <a:ext cx="1512888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unga" pitchFamily="34" charset="0"/>
              </a:rPr>
              <a:t>护士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5580063" y="27813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4643438" y="3357563"/>
            <a:ext cx="1871662" cy="57626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7092950" y="2133600"/>
            <a:ext cx="1512888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unga" pitchFamily="34" charset="0"/>
              </a:rPr>
              <a:t>农民</a:t>
            </a: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7885113" y="27098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6948488" y="3286125"/>
            <a:ext cx="1871662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250825" y="3357563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cook</a:t>
            </a:r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288925" y="4365625"/>
            <a:ext cx="1512888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unga" pitchFamily="34" charset="0"/>
              </a:rPr>
              <a:t>工人</a:t>
            </a:r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1081088" y="49418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144463" y="5518150"/>
            <a:ext cx="1871662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6" name="AutoShape 22"/>
          <p:cNvSpPr>
            <a:spLocks noChangeArrowheads="1"/>
          </p:cNvSpPr>
          <p:nvPr/>
        </p:nvSpPr>
        <p:spPr bwMode="auto">
          <a:xfrm>
            <a:off x="2700338" y="4365625"/>
            <a:ext cx="1512887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Arial Narrow" panose="020B0606020202030204" pitchFamily="34" charset="0"/>
              </a:rPr>
              <a:t>教师 </a:t>
            </a:r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>
            <a:off x="3492500" y="49418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68" name="AutoShape 24"/>
          <p:cNvSpPr>
            <a:spLocks noChangeArrowheads="1"/>
          </p:cNvSpPr>
          <p:nvPr/>
        </p:nvSpPr>
        <p:spPr bwMode="auto">
          <a:xfrm>
            <a:off x="2555875" y="5518150"/>
            <a:ext cx="1871663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>
            <a:off x="4932363" y="4365625"/>
            <a:ext cx="1512887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unga" pitchFamily="34" charset="0"/>
              </a:rPr>
              <a:t>司机</a:t>
            </a:r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5724525" y="49418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71" name="AutoShape 27"/>
          <p:cNvSpPr>
            <a:spLocks noChangeArrowheads="1"/>
          </p:cNvSpPr>
          <p:nvPr/>
        </p:nvSpPr>
        <p:spPr bwMode="auto">
          <a:xfrm>
            <a:off x="4787900" y="5518150"/>
            <a:ext cx="1871663" cy="5762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2" name="AutoShape 28"/>
          <p:cNvSpPr>
            <a:spLocks noChangeArrowheads="1"/>
          </p:cNvSpPr>
          <p:nvPr/>
        </p:nvSpPr>
        <p:spPr bwMode="auto">
          <a:xfrm>
            <a:off x="7092950" y="4221163"/>
            <a:ext cx="1906588" cy="6477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Tunga" pitchFamily="34" charset="0"/>
              </a:rPr>
              <a:t>办公室人员</a:t>
            </a: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8029575" y="487045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74" name="AutoShape 30"/>
          <p:cNvSpPr>
            <a:spLocks noChangeArrowheads="1"/>
          </p:cNvSpPr>
          <p:nvPr/>
        </p:nvSpPr>
        <p:spPr bwMode="auto">
          <a:xfrm>
            <a:off x="7092950" y="5446713"/>
            <a:ext cx="1871663" cy="107791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627313" y="342900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doctor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4932363" y="342900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nurse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7092950" y="3284538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farmer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3850" y="5516563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worker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2700338" y="5445125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teacher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4932363" y="5445125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driver</a:t>
            </a:r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7308850" y="5516563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office worker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75" grpId="0"/>
      <p:bldP spid="108576" grpId="0"/>
      <p:bldP spid="108577" grpId="0"/>
      <p:bldP spid="108578" grpId="0"/>
      <p:bldP spid="108579" grpId="0"/>
      <p:bldP spid="108580" grpId="0"/>
      <p:bldP spid="108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5344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3a Read the pairs of words and pay attention to the difference between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/e/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/ e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/.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762000" y="2362200"/>
            <a:ext cx="1954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</a:rPr>
              <a:t>/e/-- /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>
                <a:solidFill>
                  <a:srgbClr val="FF3300"/>
                </a:solidFill>
                <a:latin typeface="YinBiao" pitchFamily="2" charset="0"/>
              </a:rPr>
              <a:t> </a:t>
            </a:r>
            <a:r>
              <a:rPr lang="en-US" altLang="zh-CN" sz="3600" b="1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352550" y="3432175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w</a:t>
            </a:r>
            <a:r>
              <a:rPr lang="en-US" altLang="zh-CN" sz="3600" b="1" u="sng"/>
              <a:t>e</a:t>
            </a:r>
            <a:r>
              <a:rPr lang="en-US" altLang="zh-CN" sz="3600" b="1"/>
              <a:t>t----w</a:t>
            </a:r>
            <a:r>
              <a:rPr lang="en-US" altLang="zh-CN" sz="3600" b="1" u="sng"/>
              <a:t>ai</a:t>
            </a:r>
            <a:r>
              <a:rPr lang="en-US" altLang="zh-CN" sz="3600" b="1"/>
              <a:t>t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953000" y="35052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l</a:t>
            </a:r>
            <a:r>
              <a:rPr lang="en-US" altLang="zh-CN" sz="3600" b="1" u="sng"/>
              <a:t>e</a:t>
            </a:r>
            <a:r>
              <a:rPr lang="en-US" altLang="zh-CN" sz="3600" b="1"/>
              <a:t>t----l</a:t>
            </a:r>
            <a:r>
              <a:rPr lang="en-US" altLang="zh-CN" sz="3600" b="1" u="sng"/>
              <a:t>a</a:t>
            </a:r>
            <a:r>
              <a:rPr lang="en-US" altLang="zh-CN" sz="3600" b="1"/>
              <a:t>te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352550" y="4513263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g</a:t>
            </a:r>
            <a:r>
              <a:rPr lang="en-US" altLang="zh-CN" sz="3600" b="1" u="sng"/>
              <a:t>e</a:t>
            </a:r>
            <a:r>
              <a:rPr lang="en-US" altLang="zh-CN" sz="3600" b="1"/>
              <a:t>t----g</a:t>
            </a:r>
            <a:r>
              <a:rPr lang="en-US" altLang="zh-CN" sz="3600" b="1" u="sng"/>
              <a:t>a</a:t>
            </a:r>
            <a:r>
              <a:rPr lang="en-US" altLang="zh-CN" sz="3600" b="1"/>
              <a:t>te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953000" y="4441825"/>
            <a:ext cx="247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s</a:t>
            </a:r>
            <a:r>
              <a:rPr lang="en-US" altLang="zh-CN" sz="3600" b="1" u="sng"/>
              <a:t>ai</a:t>
            </a:r>
            <a:r>
              <a:rPr lang="en-US" altLang="zh-CN" sz="3600" b="1"/>
              <a:t>d----s</a:t>
            </a:r>
            <a:r>
              <a:rPr lang="en-US" altLang="zh-CN" sz="3600" b="1" u="sng"/>
              <a:t>ay</a:t>
            </a:r>
          </a:p>
        </p:txBody>
      </p:sp>
      <p:pic>
        <p:nvPicPr>
          <p:cNvPr id="104458" name="Picture 10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160020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82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3b Read the phrases and the conversation, paying attention to the incomplete plosion.</a:t>
            </a:r>
            <a:endParaRPr lang="en-US" altLang="zh-CN" sz="3200" b="1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33400" y="1909763"/>
            <a:ext cx="8120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baske(t)ball game        favori(t)e sport</a:t>
            </a:r>
          </a:p>
          <a:p>
            <a:pPr marL="342900" indent="-342900"/>
            <a:r>
              <a:rPr lang="en-US" altLang="zh-CN" sz="3200" b="1">
                <a:latin typeface="Times New Roman" panose="02020603050405020304" pitchFamily="18" charset="0"/>
              </a:rPr>
              <a:t>    nex(t) weekend            agains(t) Class Three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57200" y="3052763"/>
            <a:ext cx="73040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3200" b="1">
                <a:latin typeface="Times New Roman" panose="02020603050405020304" pitchFamily="18" charset="0"/>
              </a:rPr>
              <a:t>2. A: What’s your favori(t)e sport?</a:t>
            </a:r>
          </a:p>
          <a:p>
            <a:pPr marL="342900" indent="-342900"/>
            <a:r>
              <a:rPr lang="en-US" altLang="zh-CN" sz="3200" b="1">
                <a:latin typeface="Times New Roman" panose="02020603050405020304" pitchFamily="18" charset="0"/>
              </a:rPr>
              <a:t>    B: Table tennis, of course.</a:t>
            </a:r>
          </a:p>
          <a:p>
            <a:pPr marL="342900" indent="-342900"/>
            <a:r>
              <a:rPr lang="en-US" altLang="zh-CN" sz="3200" b="1">
                <a:latin typeface="Times New Roman" panose="02020603050405020304" pitchFamily="18" charset="0"/>
              </a:rPr>
              <a:t>    A: An(d) who’s your favori(t)e player?</a:t>
            </a:r>
          </a:p>
          <a:p>
            <a:pPr marL="342900" indent="-342900"/>
            <a:r>
              <a:rPr lang="en-US" altLang="zh-CN" sz="3200" b="1">
                <a:latin typeface="Times New Roman" panose="02020603050405020304" pitchFamily="18" charset="0"/>
              </a:rPr>
              <a:t>    B: Wang Hao.</a:t>
            </a:r>
          </a:p>
        </p:txBody>
      </p:sp>
      <p:pic>
        <p:nvPicPr>
          <p:cNvPr id="105478" name="Picture 6" descr="TIP6_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3963" y="3749675"/>
            <a:ext cx="5380037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268788" y="4902200"/>
            <a:ext cx="37449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Arial Narrow" panose="020B0606020202030204" pitchFamily="34" charset="0"/>
              </a:rPr>
              <a:t>Notice that the consonant in bracket sounds very light when it is before another consonant.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100" b="1" dirty="0">
                <a:solidFill>
                  <a:srgbClr val="333399"/>
                </a:solidFill>
              </a:rPr>
              <a:t>Key points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719263"/>
            <a:ext cx="8229600" cy="4079875"/>
          </a:xfrm>
        </p:spPr>
        <p:txBody>
          <a:bodyPr/>
          <a:lstStyle/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2.26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读作</a:t>
            </a:r>
            <a:r>
              <a:rPr lang="zh-CN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zh-CN" sz="3500" b="1" dirty="0">
                <a:latin typeface="Times New Roman" panose="02020603050405020304" pitchFamily="18" charset="0"/>
              </a:rPr>
              <a:t>two point two six.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 for a team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为某球队效力；</a:t>
            </a:r>
            <a:r>
              <a:rPr lang="en-US" altLang="zh-CN" sz="3500" b="1" dirty="0">
                <a:latin typeface="Times New Roman" panose="02020603050405020304" pitchFamily="18" charset="0"/>
              </a:rPr>
              <a:t>in a team </a:t>
            </a: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英式英语</a:t>
            </a: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3500" b="1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en-US" altLang="zh-CN" sz="3500" b="1" dirty="0">
                <a:latin typeface="Times New Roman" panose="02020603050405020304" pitchFamily="18" charset="0"/>
              </a:rPr>
              <a:t> on a team </a:t>
            </a: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美式英语</a:t>
            </a: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在某球队打球。</a:t>
            </a:r>
          </a:p>
          <a:p>
            <a:pPr>
              <a:buClr>
                <a:schemeClr val="tx1"/>
              </a:buClr>
              <a:buSzPct val="40000"/>
              <a:buFontTx/>
              <a:buNone/>
            </a:pPr>
            <a:r>
              <a:rPr lang="zh-CN" altLang="en-US" sz="3500" b="1" dirty="0">
                <a:latin typeface="Times New Roman" panose="02020603050405020304" pitchFamily="18" charset="0"/>
              </a:rPr>
              <a:t>   </a:t>
            </a:r>
            <a:r>
              <a:rPr lang="en-US" altLang="zh-CN" sz="3500" b="1" dirty="0">
                <a:latin typeface="Times New Roman" panose="02020603050405020304" pitchFamily="18" charset="0"/>
              </a:rPr>
              <a:t>e.g. He is going to be on the team this 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8538"/>
            <a:ext cx="8229600" cy="5127625"/>
          </a:xfrm>
        </p:spPr>
        <p:txBody>
          <a:bodyPr/>
          <a:lstStyle/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dream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en-US" altLang="zh-CN" sz="3500" b="1" i="1" dirty="0">
                <a:latin typeface="Times New Roman" panose="02020603050405020304" pitchFamily="18" charset="0"/>
              </a:rPr>
              <a:t>n.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梦；梦想</a:t>
            </a:r>
            <a:r>
              <a:rPr lang="zh-CN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zh-CN" sz="3500" b="1" i="1" dirty="0">
                <a:latin typeface="Times New Roman" panose="02020603050405020304" pitchFamily="18" charset="0"/>
              </a:rPr>
              <a:t>v.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做梦；梦想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None/>
            </a:pPr>
            <a:r>
              <a:rPr lang="zh-CN" altLang="en-US" sz="3500" b="1" dirty="0">
                <a:latin typeface="Times New Roman" panose="02020603050405020304" pitchFamily="18" charset="0"/>
              </a:rPr>
              <a:t>   </a:t>
            </a:r>
            <a:r>
              <a:rPr lang="en-US" altLang="zh-CN" sz="3500" b="1" dirty="0">
                <a:latin typeface="Times New Roman" panose="02020603050405020304" pitchFamily="18" charset="0"/>
              </a:rPr>
              <a:t>e.g. Her lifelong dream was to be a famous writer.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I dreamt about you last night.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grow up</a:t>
            </a:r>
            <a:r>
              <a:rPr lang="en-US" altLang="zh-CN" sz="3500" b="1" dirty="0">
                <a:latin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长大；成长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None/>
            </a:pPr>
            <a:r>
              <a:rPr lang="zh-CN" altLang="en-US" sz="3500" b="1" dirty="0">
                <a:latin typeface="Times New Roman" panose="02020603050405020304" pitchFamily="18" charset="0"/>
              </a:rPr>
              <a:t>   </a:t>
            </a:r>
            <a:r>
              <a:rPr lang="en-US" altLang="zh-CN" sz="3500" b="1" dirty="0">
                <a:latin typeface="Times New Roman" panose="02020603050405020304" pitchFamily="18" charset="0"/>
              </a:rPr>
              <a:t>e.g. He left his hometown when he grew 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141287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Lucida Sans" panose="020B0602030504020204" pitchFamily="34" charset="0"/>
              </a:rPr>
              <a:t>We learn: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68538" y="1412875"/>
            <a:ext cx="6335712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zh-CN" sz="2800" b="1" dirty="0">
                <a:solidFill>
                  <a:srgbClr val="9900CC"/>
                </a:solidFill>
              </a:rPr>
              <a:t>Jobs:</a:t>
            </a:r>
          </a:p>
          <a:p>
            <a:pPr>
              <a:spcBef>
                <a:spcPct val="50000"/>
              </a:spcBef>
            </a:pPr>
            <a:r>
              <a:rPr lang="en-GB" altLang="zh-CN" sz="2800" b="1" dirty="0">
                <a:solidFill>
                  <a:srgbClr val="9900CC"/>
                </a:solidFill>
              </a:rPr>
              <a:t>scientist, musician, pilot, policeman,</a:t>
            </a:r>
          </a:p>
          <a:p>
            <a:pPr>
              <a:spcBef>
                <a:spcPct val="50000"/>
              </a:spcBef>
            </a:pPr>
            <a:r>
              <a:rPr lang="en-GB" altLang="zh-CN" sz="2800" b="1" dirty="0">
                <a:solidFill>
                  <a:srgbClr val="9900CC"/>
                </a:solidFill>
              </a:rPr>
              <a:t>policewoman, postman, fisherman</a:t>
            </a:r>
            <a:endParaRPr lang="en-US" altLang="zh-CN" sz="2800" b="1" dirty="0">
              <a:solidFill>
                <a:srgbClr val="9900CC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zh-CN" sz="2800" b="1" dirty="0">
                <a:solidFill>
                  <a:srgbClr val="9900CC"/>
                </a:solidFill>
              </a:rPr>
              <a:t>2. Phrases: grow up, in the future</a:t>
            </a:r>
            <a:endParaRPr lang="en-US" altLang="zh-CN" sz="2800" b="1" dirty="0">
              <a:solidFill>
                <a:srgbClr val="9900CC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4005263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Lucida Sans" panose="020B0602030504020204" pitchFamily="34" charset="0"/>
              </a:rPr>
              <a:t>We can: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908175" y="4005263"/>
            <a:ext cx="69119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900CC"/>
                </a:solidFill>
              </a:rPr>
              <a:t>1.Talk about </a:t>
            </a:r>
            <a:r>
              <a:rPr lang="en-GB" altLang="zh-CN" sz="2800" b="1" dirty="0">
                <a:solidFill>
                  <a:srgbClr val="9900CC"/>
                </a:solidFill>
              </a:rPr>
              <a:t>the </a:t>
            </a:r>
            <a:r>
              <a:rPr lang="en-GB" altLang="zh-CN" sz="2800" b="1" dirty="0" err="1">
                <a:solidFill>
                  <a:srgbClr val="9900CC"/>
                </a:solidFill>
              </a:rPr>
              <a:t>favorite</a:t>
            </a:r>
            <a:r>
              <a:rPr lang="en-GB" altLang="zh-CN" sz="2800" b="1" dirty="0">
                <a:solidFill>
                  <a:srgbClr val="9900CC"/>
                </a:solidFill>
              </a:rPr>
              <a:t> sports, players and dream jobs.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900CC"/>
                </a:solidFill>
              </a:rPr>
              <a:t>2. </a:t>
            </a:r>
            <a:r>
              <a:rPr lang="en-US" altLang="zh-CN" sz="2800" b="1" dirty="0">
                <a:solidFill>
                  <a:srgbClr val="9900CC"/>
                </a:solidFill>
                <a:latin typeface="Arial Narrow" panose="020B0606020202030204" pitchFamily="34" charset="0"/>
              </a:rPr>
              <a:t>Notice that the consonant in bracket sounds very light when it is before another consonant.</a:t>
            </a:r>
            <a:endParaRPr lang="en-US" altLang="zh-CN" sz="2800" b="1" dirty="0">
              <a:solidFill>
                <a:srgbClr val="9900CC"/>
              </a:solidFill>
            </a:endParaRPr>
          </a:p>
        </p:txBody>
      </p:sp>
      <p:sp>
        <p:nvSpPr>
          <p:cNvPr id="119814" name="WordArt 5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3887787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28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5400">
                  <a:solidFill>
                    <a:schemeClr val="tx2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4400" b="1" kern="10" dirty="0">
              <a:ln w="25400">
                <a:solidFill>
                  <a:schemeClr val="tx2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771775" y="404813"/>
            <a:ext cx="5903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YinBiao" pitchFamily="2" charset="0"/>
              </a:rPr>
              <a:t>根据中文意思，完成句子。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sz="3400" b="1" dirty="0">
                <a:latin typeface="Arial Narrow" panose="020B0606020202030204" pitchFamily="34" charset="0"/>
              </a:rPr>
              <a:t>I am going to be a scientist _____________ (</a:t>
            </a:r>
            <a:r>
              <a:rPr lang="zh-CN" altLang="en-US" sz="3400" b="1" dirty="0">
                <a:latin typeface="Arial Narrow" panose="020B0606020202030204" pitchFamily="34" charset="0"/>
              </a:rPr>
              <a:t>像我爸爸一样</a:t>
            </a:r>
            <a:r>
              <a:rPr lang="en-US" altLang="zh-CN" sz="3400" b="1" dirty="0">
                <a:latin typeface="Arial Narrow" panose="020B0606020202030204" pitchFamily="34" charset="0"/>
              </a:rPr>
              <a:t>).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sz="3400" b="1" dirty="0">
                <a:latin typeface="Arial Narrow" panose="020B0606020202030204" pitchFamily="34" charset="0"/>
              </a:rPr>
              <a:t>What is your son going to be when he __________ (</a:t>
            </a:r>
            <a:r>
              <a:rPr lang="zh-CN" altLang="en-US" sz="3400" b="1" dirty="0">
                <a:latin typeface="Arial Narrow" panose="020B0606020202030204" pitchFamily="34" charset="0"/>
              </a:rPr>
              <a:t>长大成人</a:t>
            </a:r>
            <a:r>
              <a:rPr lang="en-US" altLang="zh-CN" sz="3400" b="1" dirty="0">
                <a:latin typeface="Arial Narrow" panose="020B0606020202030204" pitchFamily="34" charset="0"/>
              </a:rPr>
              <a:t>)?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sz="3400" b="1" dirty="0">
                <a:latin typeface="Arial Narrow" panose="020B0606020202030204" pitchFamily="34" charset="0"/>
              </a:rPr>
              <a:t>Who’s your _______________ (</a:t>
            </a:r>
            <a:r>
              <a:rPr lang="zh-CN" altLang="en-US" sz="3400" b="1" dirty="0">
                <a:latin typeface="Arial Narrow" panose="020B0606020202030204" pitchFamily="34" charset="0"/>
              </a:rPr>
              <a:t>最喜欢的运动员</a:t>
            </a:r>
            <a:r>
              <a:rPr lang="en-US" altLang="zh-CN" sz="3400" b="1" dirty="0">
                <a:latin typeface="Arial Narrow" panose="020B0606020202030204" pitchFamily="34" charset="0"/>
              </a:rPr>
              <a:t>)?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sz="3400" b="1" dirty="0">
                <a:latin typeface="Arial Narrow" panose="020B0606020202030204" pitchFamily="34" charset="0"/>
              </a:rPr>
              <a:t>She wants to be a musician __________ (</a:t>
            </a:r>
            <a:r>
              <a:rPr lang="zh-CN" altLang="en-US" sz="3400" b="1" dirty="0">
                <a:latin typeface="Arial Narrow" panose="020B0606020202030204" pitchFamily="34" charset="0"/>
              </a:rPr>
              <a:t>在将来</a:t>
            </a:r>
            <a:r>
              <a:rPr lang="en-US" altLang="zh-CN" sz="3400" b="1" dirty="0">
                <a:latin typeface="Arial Narrow" panose="020B0606020202030204" pitchFamily="34" charset="0"/>
              </a:rPr>
              <a:t>).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sz="3400" b="1" dirty="0">
                <a:latin typeface="Arial Narrow" panose="020B0606020202030204" pitchFamily="34" charset="0"/>
              </a:rPr>
              <a:t>What’s your _____________ (</a:t>
            </a:r>
            <a:r>
              <a:rPr lang="zh-CN" altLang="en-US" sz="3400" b="1" dirty="0">
                <a:latin typeface="Arial Narrow" panose="020B0606020202030204" pitchFamily="34" charset="0"/>
              </a:rPr>
              <a:t>梦想的工作</a:t>
            </a:r>
            <a:r>
              <a:rPr lang="en-US" altLang="zh-CN" sz="3400" b="1" dirty="0">
                <a:latin typeface="Arial Narrow" panose="020B0606020202030204" pitchFamily="34" charset="0"/>
              </a:rPr>
              <a:t>)?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5076825" y="1268413"/>
            <a:ext cx="281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like my father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948488" y="2565400"/>
            <a:ext cx="175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grows up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555875" y="3933825"/>
            <a:ext cx="2779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 favorite player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5076825" y="4630738"/>
            <a:ext cx="228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Franklin Gothic Medium" panose="020B0603020102020204" pitchFamily="34" charset="0"/>
              </a:rPr>
              <a:t> in the future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2987675" y="5300663"/>
            <a:ext cx="196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Franklin Gothic Medium" panose="020B0603020102020204" pitchFamily="34" charset="0"/>
              </a:rPr>
              <a:t>dream job</a:t>
            </a:r>
          </a:p>
        </p:txBody>
      </p:sp>
      <p:sp>
        <p:nvSpPr>
          <p:cNvPr id="114697" name="WordArt 9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2339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81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Exercises</a:t>
            </a:r>
            <a:endParaRPr lang="zh-CN" altLang="en-US" sz="3600" b="1" kern="10" dirty="0">
              <a:ln w="381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  <p:bldP spid="114695" grpId="0"/>
      <p:bldP spid="114696" grpId="0"/>
      <p:bldP spid="1146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079625"/>
            <a:ext cx="8229600" cy="3960813"/>
          </a:xfrm>
        </p:spPr>
        <p:txBody>
          <a:bodyPr/>
          <a:lstStyle/>
          <a:p>
            <a:pPr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1. What _____they ____________(do) next Sunday?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2. He is going to be a _________(teach) when he grows up.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3. There ______________(be) an English film next week.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49250" y="1268413"/>
            <a:ext cx="73898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33399"/>
                </a:solidFill>
                <a:ea typeface="楷体_GB2312" pitchFamily="49" charset="-122"/>
              </a:rPr>
              <a:t>用所给单词的正确形式填空。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363788" y="2079625"/>
            <a:ext cx="10096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475163" y="2079625"/>
            <a:ext cx="24495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going to do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860925" y="3248025"/>
            <a:ext cx="19446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teacher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555875" y="4238625"/>
            <a:ext cx="28813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going to 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/>
      <p:bldP spid="117767" grpId="0"/>
      <p:bldP spid="1177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549275"/>
            <a:ext cx="2674938" cy="622300"/>
          </a:xfrm>
          <a:noFill/>
        </p:spPr>
        <p:txBody>
          <a:bodyPr>
            <a:spAutoFit/>
          </a:bodyPr>
          <a:lstStyle/>
          <a:p>
            <a:pPr algn="l"/>
            <a:r>
              <a:rPr lang="zh-CN" altLang="en-US" sz="3800" b="1" dirty="0">
                <a:solidFill>
                  <a:srgbClr val="333399"/>
                </a:solidFill>
                <a:latin typeface="Arial Black" panose="020B0A04020102020204" pitchFamily="34" charset="0"/>
                <a:ea typeface="楷体_GB2312" pitchFamily="49" charset="-122"/>
              </a:rPr>
              <a:t>单项选择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909638"/>
            <a:ext cx="8783637" cy="5219700"/>
          </a:xfrm>
        </p:spPr>
        <p:txBody>
          <a:bodyPr/>
          <a:lstStyle/>
          <a:p>
            <a:pPr marL="469900" indent="-469900" defTabSz="704850">
              <a:spcBef>
                <a:spcPct val="10000"/>
              </a:spcBef>
              <a:buFontTx/>
              <a:buNone/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marL="469900" indent="-469900" defTabSz="704850"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1. Zhao Ming ______ in a poor country. At that time he wanted to live in a big city. </a:t>
            </a:r>
          </a:p>
          <a:p>
            <a:pPr marL="469900" indent="-469900" defTabSz="704850"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500" b="1" dirty="0">
                <a:latin typeface="Times New Roman" panose="02020603050405020304" pitchFamily="18" charset="0"/>
              </a:rPr>
              <a:t>A. grow          B. grew     </a:t>
            </a:r>
          </a:p>
          <a:p>
            <a:pPr marL="469900" indent="-469900" defTabSz="704850"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 C. grow up     D. grew up</a:t>
            </a:r>
          </a:p>
          <a:p>
            <a:pPr marL="469900" indent="-469900" defTabSz="704850"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2. We are leaving _____ Shanghai. We want to see our friends. </a:t>
            </a:r>
          </a:p>
          <a:p>
            <a:pPr marL="469900" indent="-469900" defTabSz="704850">
              <a:spcBef>
                <a:spcPct val="10000"/>
              </a:spcBef>
              <a:buFontTx/>
              <a:buNone/>
            </a:pPr>
            <a:r>
              <a:rPr lang="en-US" altLang="zh-CN" sz="35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500" b="1" dirty="0">
                <a:latin typeface="Times New Roman" panose="02020603050405020304" pitchFamily="18" charset="0"/>
              </a:rPr>
              <a:t>A. to          B. for        C. from       D. in </a:t>
            </a:r>
            <a:endParaRPr lang="en-US" altLang="zh-CN" sz="3500" dirty="0">
              <a:latin typeface="Times New Roman" panose="02020603050405020304" pitchFamily="18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419475" y="1449388"/>
            <a:ext cx="71913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187825" y="4238625"/>
            <a:ext cx="71913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/>
      <p:bldP spid="1187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369888"/>
            <a:ext cx="499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17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Do you know him?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68538" y="4870450"/>
            <a:ext cx="4632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17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is Michael Jordan.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4938" y="5589588"/>
            <a:ext cx="60182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17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is my favorite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sportsman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6" name="Picture 8" descr="jorda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0625" y="1179513"/>
            <a:ext cx="43688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5"/>
          <p:cNvSpPr>
            <a:spLocks noChangeArrowheads="1" noChangeShapeType="1" noTextEdit="1"/>
          </p:cNvSpPr>
          <p:nvPr/>
        </p:nvSpPr>
        <p:spPr bwMode="auto">
          <a:xfrm>
            <a:off x="2555875" y="0"/>
            <a:ext cx="3887788" cy="1011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28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44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 rot="20528849">
            <a:off x="-12700" y="1349564"/>
            <a:ext cx="43386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00CC"/>
                </a:solidFill>
              </a:rPr>
              <a:t>Please make a card about your favorite sports player</a:t>
            </a:r>
            <a:r>
              <a:rPr lang="en-US" altLang="zh-CN" sz="3200" b="1" dirty="0" smtClean="0">
                <a:solidFill>
                  <a:srgbClr val="9900CC"/>
                </a:solidFill>
              </a:rPr>
              <a:t>. </a:t>
            </a:r>
            <a:endParaRPr lang="en-US" altLang="zh-CN" sz="3200" b="1" dirty="0">
              <a:solidFill>
                <a:srgbClr val="9900CC"/>
              </a:solidFill>
            </a:endParaRPr>
          </a:p>
        </p:txBody>
      </p:sp>
      <p:graphicFrame>
        <p:nvGraphicFramePr>
          <p:cNvPr id="116740" name="Group 4"/>
          <p:cNvGraphicFramePr>
            <a:graphicFrameLocks noGrp="1"/>
          </p:cNvGraphicFramePr>
          <p:nvPr/>
        </p:nvGraphicFramePr>
        <p:xfrm>
          <a:off x="539750" y="3500438"/>
          <a:ext cx="7848600" cy="2700338"/>
        </p:xfrm>
        <a:graphic>
          <a:graphicData uri="http://schemas.openxmlformats.org/drawingml/2006/table">
            <a:tbl>
              <a:tblPr/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Name: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Weight: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Age: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Hobby: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Sex: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Favorite color: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Nationality: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Favorite food: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Height: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Birthday: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55299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0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姚明童年时代的“大头照“照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500" y="1719263"/>
            <a:ext cx="311943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706813" y="2168525"/>
            <a:ext cx="1370012" cy="433388"/>
          </a:xfrm>
          <a:prstGeom prst="rightArrow">
            <a:avLst>
              <a:gd name="adj1" fmla="val 50000"/>
              <a:gd name="adj2" fmla="val 7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5" tIns="45717" rIns="91435" bIns="45717" anchor="ctr"/>
          <a:lstStyle/>
          <a:p>
            <a:pPr defTabSz="913130"/>
            <a:endParaRPr lang="zh-CN" altLang="zh-CN"/>
          </a:p>
        </p:txBody>
      </p:sp>
      <p:pic>
        <p:nvPicPr>
          <p:cNvPr id="20486" name="Picture 6" descr="姚明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7188" y="1628775"/>
            <a:ext cx="32004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611563" y="2619375"/>
            <a:ext cx="16795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</a:rPr>
              <a:t>grow up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308100" y="549275"/>
            <a:ext cx="6527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100" b="1" dirty="0">
                <a:solidFill>
                  <a:srgbClr val="333399"/>
                </a:solidFill>
              </a:rPr>
              <a:t>Do you know him?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76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xin_551203201413265320546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1089025"/>
            <a:ext cx="289242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419475" y="998538"/>
            <a:ext cx="547211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445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17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763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161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733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305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877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449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021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When and where was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 he born?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2. How tall is he?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3. When did he join the NBA?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4. Which team is he playing for in the NBA now?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31838" y="5232400"/>
            <a:ext cx="1912937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latin typeface="Times New Roman" panose="02020603050405020304" pitchFamily="18" charset="0"/>
              </a:rPr>
              <a:t>Yao 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549275"/>
            <a:ext cx="8229600" cy="1143000"/>
          </a:xfrm>
        </p:spPr>
        <p:txBody>
          <a:bodyPr/>
          <a:lstStyle/>
          <a:p>
            <a:r>
              <a:rPr lang="en-US" altLang="zh-CN" sz="4500" b="1">
                <a:solidFill>
                  <a:srgbClr val="333399"/>
                </a:solidFill>
              </a:rPr>
              <a:t>Yao Ming</a:t>
            </a:r>
            <a:r>
              <a:rPr lang="en-US" altLang="zh-CN" sz="4500" b="1">
                <a:solidFill>
                  <a:srgbClr val="333399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zh-CN" sz="4500" b="1">
                <a:solidFill>
                  <a:srgbClr val="333399"/>
                </a:solidFill>
              </a:rPr>
              <a:t>s card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00188" y="1898650"/>
            <a:ext cx="6430962" cy="42672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latin typeface="Times New Roman" panose="02020603050405020304" pitchFamily="18" charset="0"/>
              </a:rPr>
              <a:t>Birth Date: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1980. 9. 12</a:t>
            </a:r>
            <a:r>
              <a:rPr lang="en-US" altLang="zh-CN" sz="3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Birth Place: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Shanghai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Height: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2.26m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Weight: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141kg</a:t>
            </a:r>
            <a:r>
              <a:rPr lang="en-US" altLang="zh-CN" sz="3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CN" sz="31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100" b="1" dirty="0">
                <a:latin typeface="Times New Roman" panose="02020603050405020304" pitchFamily="18" charset="0"/>
              </a:rPr>
              <a:t>Nationality: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Chinese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Date to join NBA: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2001. 5. 9</a:t>
            </a:r>
            <a:r>
              <a:rPr lang="en-US" altLang="zh-CN" sz="3100" b="1" dirty="0">
                <a:latin typeface="Times New Roman" panose="02020603050405020304" pitchFamily="18" charset="0"/>
              </a:rPr>
              <a:t/>
            </a:r>
            <a:br>
              <a:rPr lang="en-US" altLang="zh-CN" sz="3100" b="1" dirty="0">
                <a:latin typeface="Times New Roman" panose="02020603050405020304" pitchFamily="18" charset="0"/>
              </a:rPr>
            </a:br>
            <a:r>
              <a:rPr lang="en-US" altLang="zh-CN" sz="3100" b="1" dirty="0">
                <a:latin typeface="Times New Roman" panose="02020603050405020304" pitchFamily="18" charset="0"/>
              </a:rPr>
              <a:t>Team to play for: 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Houston Rockets in the NBA</a:t>
            </a:r>
          </a:p>
          <a:p>
            <a:r>
              <a:rPr lang="en-US" altLang="zh-CN" sz="3100" b="1" dirty="0">
                <a:latin typeface="Times New Roman" panose="02020603050405020304" pitchFamily="18" charset="0"/>
              </a:rPr>
              <a:t>Position: </a:t>
            </a:r>
            <a:r>
              <a:rPr lang="en-US" altLang="zh-CN" sz="31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center</a:t>
            </a:r>
          </a:p>
        </p:txBody>
      </p:sp>
      <p:pic>
        <p:nvPicPr>
          <p:cNvPr id="22532" name="Picture 4" descr="rocke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6613" y="2079625"/>
            <a:ext cx="1849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g2486570_rFtVAq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588" y="1179513"/>
            <a:ext cx="3125787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9750" y="5518150"/>
            <a:ext cx="311626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latin typeface="Times New Roman" panose="02020603050405020304" pitchFamily="18" charset="0"/>
              </a:rPr>
              <a:t>Tracy Mc Grady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900488" y="1089025"/>
            <a:ext cx="4894262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445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17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763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161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733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305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877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449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02100" indent="-4445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When and where was he born?</a:t>
            </a:r>
          </a:p>
          <a:p>
            <a:r>
              <a:rPr lang="en-US" altLang="zh-CN" sz="3600" b="1">
                <a:latin typeface="Times New Roman" panose="02020603050405020304" pitchFamily="18" charset="0"/>
              </a:rPr>
              <a:t>2. How tall is he?</a:t>
            </a:r>
          </a:p>
          <a:p>
            <a:r>
              <a:rPr lang="en-US" altLang="zh-CN" sz="3600" b="1">
                <a:latin typeface="Times New Roman" panose="02020603050405020304" pitchFamily="18" charset="0"/>
              </a:rPr>
              <a:t>3. When did he join the NBA?</a:t>
            </a:r>
          </a:p>
          <a:p>
            <a:r>
              <a:rPr lang="en-US" altLang="zh-CN" sz="3600" b="1">
                <a:latin typeface="Times New Roman" panose="02020603050405020304" pitchFamily="18" charset="0"/>
              </a:rPr>
              <a:t>4. Which team is he playing for in the NBA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500" b="1">
                <a:solidFill>
                  <a:srgbClr val="333399"/>
                </a:solidFill>
              </a:rPr>
              <a:t>Tracy’s card</a:t>
            </a:r>
          </a:p>
        </p:txBody>
      </p:sp>
      <p:pic>
        <p:nvPicPr>
          <p:cNvPr id="80899" name="Picture 3" descr="cb30732bd4cacd47bf044c45a858e04edbf9b47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4450" y="1898650"/>
            <a:ext cx="177323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595438" y="1809750"/>
            <a:ext cx="6718300" cy="38100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latin typeface="Times New Roman" panose="02020603050405020304" pitchFamily="18" charset="0"/>
              </a:rPr>
              <a:t>Birth Date: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1979. 5. 24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100" b="1">
                <a:latin typeface="Times New Roman" panose="02020603050405020304" pitchFamily="18" charset="0"/>
              </a:rPr>
              <a:t>Height: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2.03m</a:t>
            </a:r>
          </a:p>
          <a:p>
            <a:r>
              <a:rPr lang="en-US" altLang="zh-CN" sz="3100" b="1">
                <a:latin typeface="Times New Roman" panose="02020603050405020304" pitchFamily="18" charset="0"/>
              </a:rPr>
              <a:t>Weight: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95.3kg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b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100" b="1">
                <a:latin typeface="Times New Roman" panose="02020603050405020304" pitchFamily="18" charset="0"/>
              </a:rPr>
              <a:t>Nationality: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American</a:t>
            </a:r>
          </a:p>
          <a:p>
            <a:r>
              <a:rPr lang="en-US" altLang="zh-CN" sz="3100" b="1">
                <a:latin typeface="Times New Roman" panose="02020603050405020304" pitchFamily="18" charset="0"/>
              </a:rPr>
              <a:t>Date to join NBA: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1997. 10. 31</a:t>
            </a:r>
            <a:b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</a:br>
            <a:r>
              <a:rPr lang="en-US" altLang="zh-CN" sz="3100" b="1">
                <a:latin typeface="Times New Roman" panose="02020603050405020304" pitchFamily="18" charset="0"/>
              </a:rPr>
              <a:t>Team to play for: </a:t>
            </a:r>
          </a:p>
          <a:p>
            <a:r>
              <a:rPr lang="en-US" altLang="zh-CN" sz="3100" b="1">
                <a:latin typeface="Times New Roman" panose="02020603050405020304" pitchFamily="18" charset="0"/>
              </a:rPr>
              <a:t>     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Houston Rockets in the NBA</a:t>
            </a:r>
          </a:p>
          <a:p>
            <a:r>
              <a:rPr lang="en-US" altLang="zh-CN" sz="3100" b="1">
                <a:latin typeface="Times New Roman" panose="02020603050405020304" pitchFamily="18" charset="0"/>
              </a:rPr>
              <a:t>Position: </a:t>
            </a:r>
            <a:r>
              <a:rPr lang="en-US" altLang="zh-CN" sz="3100" b="1">
                <a:solidFill>
                  <a:srgbClr val="333399"/>
                </a:solidFill>
                <a:latin typeface="Times New Roman" panose="02020603050405020304" pitchFamily="18" charset="0"/>
              </a:rPr>
              <a:t>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692275" y="354013"/>
            <a:ext cx="65865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6600CC"/>
                </a:solidFill>
                <a:latin typeface="Tahoma" panose="020B0604030504040204" pitchFamily="34" charset="0"/>
                <a:ea typeface="微软雅黑" panose="020B0503020204020204" pitchFamily="34" charset="-122"/>
              </a:rPr>
              <a:t>What’s your favorite sport ?</a:t>
            </a:r>
          </a:p>
        </p:txBody>
      </p:sp>
      <p:pic>
        <p:nvPicPr>
          <p:cNvPr id="81923" name="Picture 3" descr="篮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2351088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滑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1916113"/>
            <a:ext cx="235267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乒乓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1125538"/>
            <a:ext cx="2320925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124075" y="5300663"/>
            <a:ext cx="495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My favorite sport is …</a:t>
            </a:r>
          </a:p>
        </p:txBody>
      </p:sp>
      <p:pic>
        <p:nvPicPr>
          <p:cNvPr id="81927" name="Picture 7" descr="划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268413"/>
            <a:ext cx="232568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滑雪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1916113"/>
            <a:ext cx="23812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排球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1125538"/>
            <a:ext cx="23320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自行车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1700213"/>
            <a:ext cx="248443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全屏显示(4:3)</PresentationFormat>
  <Paragraphs>216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MS UI Gothic</vt:lpstr>
      <vt:lpstr>Tunga</vt:lpstr>
      <vt:lpstr>YinBiao</vt:lpstr>
      <vt:lpstr>楷体_GB2312</vt:lpstr>
      <vt:lpstr>宋体</vt:lpstr>
      <vt:lpstr>微软雅黑</vt:lpstr>
      <vt:lpstr>Arial</vt:lpstr>
      <vt:lpstr>Arial Black</vt:lpstr>
      <vt:lpstr>Arial Narrow</vt:lpstr>
      <vt:lpstr>Bookman Old Style</vt:lpstr>
      <vt:lpstr>Calibri</vt:lpstr>
      <vt:lpstr>Comic Sans MS</vt:lpstr>
      <vt:lpstr>Franklin Gothic Medium</vt:lpstr>
      <vt:lpstr>Lucida Sans</vt:lpstr>
      <vt:lpstr>Tahoma</vt:lpstr>
      <vt:lpstr>Times New Roman</vt:lpstr>
      <vt:lpstr>Verdana</vt:lpstr>
      <vt:lpstr>Wingdings</vt:lpstr>
      <vt:lpstr>WWW.2PPT.COM
</vt:lpstr>
      <vt:lpstr>第一PPT模板网-WWW.1PPT.COM </vt:lpstr>
      <vt:lpstr>PowerPoint 演示文稿</vt:lpstr>
      <vt:lpstr>Review</vt:lpstr>
      <vt:lpstr>PowerPoint 演示文稿</vt:lpstr>
      <vt:lpstr>PowerPoint 演示文稿</vt:lpstr>
      <vt:lpstr>PowerPoint 演示文稿</vt:lpstr>
      <vt:lpstr>Yao Ming’s card</vt:lpstr>
      <vt:lpstr>PowerPoint 演示文稿</vt:lpstr>
      <vt:lpstr>Tracy’s card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points</vt:lpstr>
      <vt:lpstr>PowerPoint 演示文稿</vt:lpstr>
      <vt:lpstr>PowerPoint 演示文稿</vt:lpstr>
      <vt:lpstr>PowerPoint 演示文稿</vt:lpstr>
      <vt:lpstr>PowerPoint 演示文稿</vt:lpstr>
      <vt:lpstr>单项选择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D2AD43A987154093A4F94C22E16A8547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