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3B3C4-C13B-4A6C-9FDC-7271C788A6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0F87D-E2CD-441F-AF6C-CD6604D77CA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42A6F-BC21-4D37-8CF7-CEC91B4997EE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E380B8-DA1D-46A8-B922-51805D938D6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528531-8741-4346-864C-50BE82EFA7B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2E9C58-6733-4769-8D5A-3DFA01BA417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C62A56-1371-4836-B640-513A91B9B2D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081905-B080-4D37-9F6B-902D9F04B3E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3BFE0E-A128-4DD2-A1FC-C05B3979B6D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49A454-B3AD-46EB-AC74-A775BF20A0F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3D341-5B6F-433A-9606-A4EBEBE723C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C60BD4-D02B-4E84-873D-F0C8E9ADE70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EB3659-77C8-46C9-87C7-37839583662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C27BF6-E335-42C6-95B8-D973E2CFB5F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108F11-725A-40C3-82A9-EC596759A4E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44.TIF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B6.TIF" TargetMode="External"/><Relationship Id="rId5" Type="http://schemas.openxmlformats.org/officeDocument/2006/relationships/image" Target="../media/image4.png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554600" y="1654642"/>
            <a:ext cx="80472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Unit 3</a:t>
            </a:r>
            <a:r>
              <a:rPr lang="zh-CN" altLang="en-US" sz="5400" b="1" dirty="0">
                <a:solidFill>
                  <a:srgbClr val="000000"/>
                </a:solidFill>
                <a:latin typeface="Segoe UI Symbol" panose="020B0502040204020203" pitchFamily="34" charset="0"/>
                <a:ea typeface="方正美黑简体" pitchFamily="65" charset="-122"/>
              </a:rPr>
              <a:t>  </a:t>
            </a:r>
            <a:r>
              <a:rPr lang="en-US" altLang="zh-CN" sz="5400" b="1" dirty="0">
                <a:solidFill>
                  <a:srgbClr val="000000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Is this your pencil?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3136171" y="3342134"/>
            <a:ext cx="28520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0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Self Check</a:t>
            </a:r>
            <a:endParaRPr lang="en-US" altLang="zh-CN" sz="40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56072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838200" y="1600200"/>
            <a:ext cx="76200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五、阅读理解。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Lost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My new(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新的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bike.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red.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 is Jimmy.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call 6784­2190.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your ring?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call Betty.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8920­2311.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8355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762000" y="1600200"/>
            <a:ext cx="76200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baseball.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must find it.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 is Bruce.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call 7085­2097.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your schoolbag?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call David.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phone number is 2912­0845.</a:t>
            </a:r>
          </a:p>
        </p:txBody>
      </p:sp>
      <p:pic>
        <p:nvPicPr>
          <p:cNvPr id="229379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762000" y="1355725"/>
            <a:ext cx="8077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lost a bike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Betty.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Jimmy.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Bruce.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 the ring Betty's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 is.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 isn't.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this is.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43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What color is Jimmy's new bike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Green.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White.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Red.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44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You can call ____ for the schoolbag.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David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Jimmy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Bruce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45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What is Bruce's phone number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6784­2190.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8920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2311.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7085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2097.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3733800" y="1447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3733800" y="23622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5181600" y="3276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3124200" y="4191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0408" name="Text Box 8"/>
          <p:cNvSpPr txBox="1">
            <a:spLocks noChangeArrowheads="1"/>
          </p:cNvSpPr>
          <p:nvPr/>
        </p:nvSpPr>
        <p:spPr bwMode="auto">
          <a:xfrm>
            <a:off x="5105400" y="51054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/>
      <p:bldP spid="230405" grpId="0"/>
      <p:bldP spid="230406" grpId="0"/>
      <p:bldP spid="230407" grpId="0"/>
      <p:bldP spid="2304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09600" y="1257300"/>
            <a:ext cx="8077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 is in Class Two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Seven.He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12.He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English.His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English teacher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Mr.Smith.Mr.Smith's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daughter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Helen.She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13.Alan and Helen are good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friends.They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English.This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Helen's school ID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card.Its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 is A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270789.Is that Alan's school ID card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can't find his school ID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card.If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find it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please call Alan at 346­2828.Thank you!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Alan and Helen are 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Class Seven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 Grade Two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friends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Alan is 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Chinese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English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teacher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581400" y="40925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2362200" y="5464175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/>
      <p:bldP spid="2314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0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762000" y="13716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Mr.Smith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Alan's father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 English teacher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Helen's friend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Alan can't find 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 school ID card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Helen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 friend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Alan's ____ number is 346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2828.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phone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QQ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school ID card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971800" y="1447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3276600" y="2819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2438400" y="4114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/>
      <p:bldP spid="232453" grpId="0"/>
      <p:bldP spid="2324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47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762000" y="1447800"/>
            <a:ext cx="80772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六、任务型阅读。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下面几个同学的东西不见了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你能根据他们的描述帮他们找到吗？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MingLiU_HKSCS" pitchFamily="18" charset="-12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51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Jane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watch is pink.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Lucy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ring is white.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bag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lost.It's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blue.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John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ID card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lost.My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name is John Brown.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Alice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book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Harry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Potter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lost.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49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762000" y="4572000"/>
            <a:ext cx="807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52.____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53.____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55.____</a:t>
            </a:r>
          </a:p>
        </p:txBody>
      </p:sp>
      <p:pic>
        <p:nvPicPr>
          <p:cNvPr id="234500" name="Picture 4" descr="C:\Users\Administrator\Desktop\七上英语（人教）练闯考教师用书２０１５（武汉）\A44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1295400"/>
            <a:ext cx="54864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1447800" y="4572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34502" name="Text Box 6"/>
          <p:cNvSpPr txBox="1">
            <a:spLocks noChangeArrowheads="1"/>
          </p:cNvSpPr>
          <p:nvPr/>
        </p:nvSpPr>
        <p:spPr bwMode="auto">
          <a:xfrm>
            <a:off x="3048000" y="46482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34503" name="Text Box 7"/>
          <p:cNvSpPr txBox="1">
            <a:spLocks noChangeArrowheads="1"/>
          </p:cNvSpPr>
          <p:nvPr/>
        </p:nvSpPr>
        <p:spPr bwMode="auto">
          <a:xfrm>
            <a:off x="4648200" y="46482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34504" name="Text Box 8"/>
          <p:cNvSpPr txBox="1">
            <a:spLocks noChangeArrowheads="1"/>
          </p:cNvSpPr>
          <p:nvPr/>
        </p:nvSpPr>
        <p:spPr bwMode="auto">
          <a:xfrm>
            <a:off x="1447800" y="5105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234505" name="Text Box 9"/>
          <p:cNvSpPr txBox="1">
            <a:spLocks noChangeArrowheads="1"/>
          </p:cNvSpPr>
          <p:nvPr/>
        </p:nvSpPr>
        <p:spPr bwMode="auto">
          <a:xfrm>
            <a:off x="3048000" y="5105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1" grpId="0"/>
      <p:bldP spid="234502" grpId="0"/>
      <p:bldP spid="234503" grpId="0"/>
      <p:bldP spid="234504" grpId="0"/>
      <p:bldP spid="2345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762000" y="1295400"/>
            <a:ext cx="78486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一、单项选择。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What's this?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—It's ______ eraser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and that's ______ ID card.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this her ruler?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is.It's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hers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hers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notebook is ______ Classroom 5E.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1905000" y="3657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3276600" y="5486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1981200" y="2286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5" grpId="0"/>
      <p:bldP spid="220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2438400" y="1371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3352800" y="3200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685800" y="1295400"/>
            <a:ext cx="78486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 ______ watch?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isn't.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Ask the teacher ______ your lost schoolbag.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of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for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to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in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do you spell 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ring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—R­I­N­G.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How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Can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Who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Ann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and this ruler is 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hers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1905000" y="4114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4724400" y="54864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/>
      <p:bldP spid="221188" grpId="0"/>
      <p:bldP spid="221190" grpId="0"/>
      <p:bldP spid="2211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5800" y="1371600"/>
            <a:ext cx="8077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schoolbag is nice.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Thank you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No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OK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Please call Jenny ______ 267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8950.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in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at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under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on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 this your watch?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—Yes.______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Thank you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Excuse me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Good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Thank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3429000" y="3200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1524000" y="1905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1981200" y="46482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pic>
        <p:nvPicPr>
          <p:cNvPr id="222215" name="Picture 7" descr="C:\Users\Administrator\Desktop\七上英语（人教）练闯考教师用书２０１５（武汉）\B6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600200"/>
            <a:ext cx="213360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2895600" y="2117725"/>
            <a:ext cx="1211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dictionary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85800" y="1127125"/>
            <a:ext cx="80772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二、词汇运用。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A)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根据句意及汉语提示写单词完成句子。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11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That is his ______________(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字典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MingLiU_HKSCS" pitchFamily="18" charset="-12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教师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)is Mr. Zhang.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isn't my computer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游戏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 book isn't mine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她的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We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必须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)help him.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 is in 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教室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)6B.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 your 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笔记本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一些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)books are Bob's.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 ID card is in the school 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图书馆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must 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找到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my notebook.</a:t>
            </a:r>
          </a:p>
        </p:txBody>
      </p:sp>
      <p:pic>
        <p:nvPicPr>
          <p:cNvPr id="223236" name="Picture 4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2057400" y="2590800"/>
            <a:ext cx="91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teacher</a:t>
            </a:r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4191000" y="30480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game</a:t>
            </a:r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4343400" y="3505200"/>
            <a:ext cx="606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hers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2209800" y="3962400"/>
            <a:ext cx="67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must</a:t>
            </a: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2438400" y="4419600"/>
            <a:ext cx="126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Classroom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2971800" y="4876800"/>
            <a:ext cx="1128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notebook</a:t>
            </a:r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1828800" y="53340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Some</a:t>
            </a:r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4724400" y="5791200"/>
            <a:ext cx="858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library</a:t>
            </a:r>
          </a:p>
        </p:txBody>
      </p:sp>
      <p:sp>
        <p:nvSpPr>
          <p:cNvPr id="223245" name="Text Box 13"/>
          <p:cNvSpPr txBox="1">
            <a:spLocks noChangeArrowheads="1"/>
          </p:cNvSpPr>
          <p:nvPr/>
        </p:nvSpPr>
        <p:spPr bwMode="auto">
          <a:xfrm>
            <a:off x="2438400" y="6248400"/>
            <a:ext cx="592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find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37" grpId="0"/>
      <p:bldP spid="223238" grpId="0"/>
      <p:bldP spid="223239" grpId="0"/>
      <p:bldP spid="223240" grpId="0"/>
      <p:bldP spid="223241" grpId="0"/>
      <p:bldP spid="223242" grpId="0"/>
      <p:bldP spid="223243" grpId="0"/>
      <p:bldP spid="223244" grpId="0"/>
      <p:bldP spid="2232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3657600" y="21336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yours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827584" y="1630362"/>
            <a:ext cx="5400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用所给单词的正确形式填空。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watch.Is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________(you)?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pen is blue._________ (her)is yellow.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those pencils _______(he)?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lost a set of _________(key)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That schoolbag is __________(Gina)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pic>
        <p:nvPicPr>
          <p:cNvPr id="224260" name="Picture 4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352800" y="259080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Hers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3505200" y="30480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124200" y="35052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keys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3505200" y="3962400"/>
            <a:ext cx="822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Gina's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  <p:bldP spid="224261" grpId="0"/>
      <p:bldP spid="224262" grpId="0"/>
      <p:bldP spid="224263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1752600" y="22860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09600" y="1295400"/>
            <a:ext cx="80772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三、根据汉语完成句子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每空一词。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ingLiU_HKSCS" pitchFamily="18" charset="-12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26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这是他的钢笔。我的是蓝色的。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_____pen._________ is blue.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这支红色铅笔是你的吗？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 _______ _________yours?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请问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你是张磊吗？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    _______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you Zhang Lei?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谢谢你的书。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__________you _______your book.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你可以拨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021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3506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找王艳。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You can ______Wang Yan _____021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3506.</a:t>
            </a:r>
          </a:p>
        </p:txBody>
      </p:sp>
      <p:pic>
        <p:nvPicPr>
          <p:cNvPr id="225284" name="Picture 4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3048000" y="2286000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Mine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1828800" y="32004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red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2819400" y="3200400"/>
            <a:ext cx="803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pencil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990600" y="4114800"/>
            <a:ext cx="917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Excuse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2286000" y="411480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me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1066800" y="5029200"/>
            <a:ext cx="833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Thank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2895600" y="502920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auto">
          <a:xfrm>
            <a:off x="1981200" y="5943600"/>
            <a:ext cx="54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call</a:t>
            </a: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3886200" y="5867400"/>
            <a:ext cx="36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  <p:bldP spid="225285" grpId="0"/>
      <p:bldP spid="225286" grpId="0"/>
      <p:bldP spid="225287" grpId="0"/>
      <p:bldP spid="225288" grpId="0"/>
      <p:bldP spid="225289" grpId="0"/>
      <p:bldP spid="225290" grpId="0"/>
      <p:bldP spid="225291" grpId="0"/>
      <p:bldP spid="225292" grpId="0"/>
      <p:bldP spid="225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85800" y="1447800"/>
            <a:ext cx="8077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四、完形填空。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Hello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My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31.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 is Tony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Brown.This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is my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32.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It's a green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schoolbag.My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 ruler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dictionary and watch are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ruler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red.My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dictionary is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English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dictionary.It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blue and red.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is the watch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yellow.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nice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isn't 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 ID card is in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37.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schoolbag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too.It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38.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my ID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card.I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39.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it in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morning.It's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Bill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Brown's.His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name is on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it.I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will(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将会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40.</a:t>
            </a:r>
            <a:r>
              <a:rPr lang="en-US" altLang="zh-CN" sz="20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him.His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telephone number is 164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1580.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6553200" y="1981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pic>
        <p:nvPicPr>
          <p:cNvPr id="226308" name="Picture 4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6324600" y="24384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3200400" y="28956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8077200" y="2895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3810000" y="33528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8077200" y="3429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2667000" y="19812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3048000" y="3810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5410200" y="3810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5257800" y="42672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9" grpId="0"/>
      <p:bldP spid="226310" grpId="0"/>
      <p:bldP spid="226311" grpId="0"/>
      <p:bldP spid="226312" grpId="0"/>
      <p:bldP spid="226313" grpId="0"/>
      <p:bldP spid="226314" grpId="0"/>
      <p:bldP spid="226315" grpId="0"/>
      <p:bldP spid="226316" grpId="0"/>
      <p:bldP spid="2263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762000" y="1447800"/>
            <a:ext cx="7620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A.pencil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eraser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A.dictionary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schoolbag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A.in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to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at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A.a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an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A.What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How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What color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36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A.She's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It's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I'm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37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A.my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his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your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38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A.is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isn't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39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A.spell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found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lost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</a:rPr>
              <a:t>40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A.thank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call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</a:rPr>
              <a:t>excuse</a:t>
            </a:r>
          </a:p>
        </p:txBody>
      </p:sp>
      <p:pic>
        <p:nvPicPr>
          <p:cNvPr id="227331" name="Picture 3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922</Words>
  <Application>Microsoft Office PowerPoint</Application>
  <PresentationFormat>全屏显示(4:3)</PresentationFormat>
  <Paragraphs>188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MingLiU_HKSCS</vt:lpstr>
      <vt:lpstr>方正行楷_GBK</vt:lpstr>
      <vt:lpstr>方正美黑简体</vt:lpstr>
      <vt:lpstr>黑体</vt:lpstr>
      <vt:lpstr>楷体_GB2312</vt:lpstr>
      <vt:lpstr>宋体</vt:lpstr>
      <vt:lpstr>微软雅黑</vt:lpstr>
      <vt:lpstr>Arial</vt:lpstr>
      <vt:lpstr>Calibri</vt:lpstr>
      <vt:lpstr>Courier New</vt:lpstr>
      <vt:lpstr>Segoe UI Symbol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2017-10-11T01:42:00Z</dcterms:created>
  <dcterms:modified xsi:type="dcterms:W3CDTF">2023-01-16T17:31:56Z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F268B705581D4784B7E199807D174FF9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